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2" r:id="rId3"/>
    <p:sldId id="293" r:id="rId4"/>
    <p:sldId id="294"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0" d="100"/>
          <a:sy n="60" d="100"/>
        </p:scale>
        <p:origin x="17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E999-24D0-9EF9-36B1-CF2F85C99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B489C8-55FB-BC6E-C55E-2D22BB7B8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9D320A-A4BF-2571-2402-B7A012F8805B}"/>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5" name="Footer Placeholder 4">
            <a:extLst>
              <a:ext uri="{FF2B5EF4-FFF2-40B4-BE49-F238E27FC236}">
                <a16:creationId xmlns:a16="http://schemas.microsoft.com/office/drawing/2014/main" id="{0BCA6E8F-22E2-4C21-59C7-BB4C2BAAA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9CF58-A52F-90E9-7D7B-0EC186EA44EB}"/>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40038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7678-B216-E9BD-5C15-50A6296F39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2C7EA-9F37-F4E4-CB8D-F6A7E3421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8E100-3396-38D0-2DE7-CC328BB19B5B}"/>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5" name="Footer Placeholder 4">
            <a:extLst>
              <a:ext uri="{FF2B5EF4-FFF2-40B4-BE49-F238E27FC236}">
                <a16:creationId xmlns:a16="http://schemas.microsoft.com/office/drawing/2014/main" id="{2CCEAB4A-1FC8-D191-6552-16206ACA0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D2699-D844-0DE7-EF2A-74C96EEF50C3}"/>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183564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965356-173A-B088-8FAA-BFE6AA4CC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5A7C4C-0C10-D538-567B-FC02B8F76F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BC57F-9F73-5038-0311-A20A3E16F805}"/>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5" name="Footer Placeholder 4">
            <a:extLst>
              <a:ext uri="{FF2B5EF4-FFF2-40B4-BE49-F238E27FC236}">
                <a16:creationId xmlns:a16="http://schemas.microsoft.com/office/drawing/2014/main" id="{E268F77B-5741-EC13-E1A4-0F7FCCA61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35116-D311-4B3D-C59E-1FA09ABFD34B}"/>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63210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DACE-F68D-F348-892A-A57909BC5DDA}"/>
              </a:ext>
            </a:extLst>
          </p:cNvPr>
          <p:cNvSpPr>
            <a:spLocks noGrp="1"/>
          </p:cNvSpPr>
          <p:nvPr>
            <p:ph type="title" hasCustomPrompt="1"/>
          </p:nvPr>
        </p:nvSpPr>
        <p:spPr>
          <a:xfrm>
            <a:off x="3434964" y="3094728"/>
            <a:ext cx="8024853" cy="668545"/>
          </a:xfrm>
          <a:prstGeom prst="rect">
            <a:avLst/>
          </a:prstGeom>
        </p:spPr>
        <p:txBody>
          <a:bodyPr/>
          <a:lstStyle>
            <a:lvl1pPr algn="ctr">
              <a:defRPr b="1">
                <a:latin typeface="Montserrat" pitchFamily="2" charset="77"/>
              </a:defRPr>
            </a:lvl1pPr>
          </a:lstStyle>
          <a:p>
            <a:r>
              <a:rPr lang="en-US" dirty="0"/>
              <a:t>Click to Edit Title</a:t>
            </a:r>
          </a:p>
        </p:txBody>
      </p:sp>
      <p:sp>
        <p:nvSpPr>
          <p:cNvPr id="6" name="Subtitle 2">
            <a:extLst>
              <a:ext uri="{FF2B5EF4-FFF2-40B4-BE49-F238E27FC236}">
                <a16:creationId xmlns:a16="http://schemas.microsoft.com/office/drawing/2014/main" id="{258B177B-03FF-C44D-A895-4D1DD7E769E7}"/>
              </a:ext>
            </a:extLst>
          </p:cNvPr>
          <p:cNvSpPr>
            <a:spLocks noGrp="1"/>
          </p:cNvSpPr>
          <p:nvPr>
            <p:ph type="subTitle" idx="1" hasCustomPrompt="1"/>
          </p:nvPr>
        </p:nvSpPr>
        <p:spPr>
          <a:xfrm>
            <a:off x="3434963" y="3776875"/>
            <a:ext cx="8024853" cy="381663"/>
          </a:xfrm>
          <a:prstGeom prst="rect">
            <a:avLst/>
          </a:prstGeom>
        </p:spPr>
        <p:txBody>
          <a:bodyPr>
            <a:normAutofit/>
          </a:bodyPr>
          <a:lstStyle>
            <a:lvl1pPr marL="0" indent="0" algn="ctr">
              <a:buNone/>
              <a:defRPr sz="200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4" name="Picture 3" descr="Shape&#10;&#10;Description automatically generated with medium confidence">
            <a:extLst>
              <a:ext uri="{FF2B5EF4-FFF2-40B4-BE49-F238E27FC236}">
                <a16:creationId xmlns:a16="http://schemas.microsoft.com/office/drawing/2014/main" id="{9D92FCFB-7ABE-B9BC-D3B8-D3810E25741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740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_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6021708-1242-9648-A9A1-1079EA450EED}"/>
              </a:ext>
            </a:extLst>
          </p:cNvPr>
          <p:cNvSpPr>
            <a:spLocks noGrp="1"/>
          </p:cNvSpPr>
          <p:nvPr>
            <p:ph type="title"/>
          </p:nvPr>
        </p:nvSpPr>
        <p:spPr>
          <a:xfrm>
            <a:off x="6700723" y="233453"/>
            <a:ext cx="5257800" cy="498069"/>
          </a:xfrm>
          <a:prstGeom prst="rect">
            <a:avLst/>
          </a:prstGeom>
        </p:spPr>
        <p:txBody>
          <a:bodyPr vert="horz" lIns="91440" tIns="45720" rIns="91440" bIns="45720" rtlCol="0" anchor="ctr">
            <a:normAutofit/>
          </a:bodyPr>
          <a:lstStyle>
            <a:lvl1pPr algn="r">
              <a:defRPr sz="2400" b="1">
                <a:latin typeface="Montserrat" pitchFamily="2" charset="77"/>
              </a:defRPr>
            </a:lvl1pPr>
          </a:lstStyle>
          <a:p>
            <a:r>
              <a:rPr lang="en-US" dirty="0"/>
              <a:t>Click to Edit Title</a:t>
            </a:r>
          </a:p>
        </p:txBody>
      </p:sp>
      <p:pic>
        <p:nvPicPr>
          <p:cNvPr id="3" name="Picture 2" descr="Background pattern&#10;&#10;Description automatically generated">
            <a:extLst>
              <a:ext uri="{FF2B5EF4-FFF2-40B4-BE49-F238E27FC236}">
                <a16:creationId xmlns:a16="http://schemas.microsoft.com/office/drawing/2014/main" id="{5B9A8649-DAB5-A564-F94D-B1AF3B2631F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619225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8A20-556C-7DFA-AC91-69F5358F9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1BC447-DA0C-0DA0-2A00-F4BD2F63C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4DE59-C9E0-34DE-CA51-326349CAD7E8}"/>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5" name="Footer Placeholder 4">
            <a:extLst>
              <a:ext uri="{FF2B5EF4-FFF2-40B4-BE49-F238E27FC236}">
                <a16:creationId xmlns:a16="http://schemas.microsoft.com/office/drawing/2014/main" id="{D9D352D2-A14C-726E-3CD8-C309E6A00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6FF92-E812-A7D0-450A-74552FD25FA4}"/>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106952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8E57-F152-65FB-8029-BEFE554C8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D9CC36-5B26-6390-30BA-44E2E74BC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478F3-8857-2478-A90D-0708FFE579E6}"/>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5" name="Footer Placeholder 4">
            <a:extLst>
              <a:ext uri="{FF2B5EF4-FFF2-40B4-BE49-F238E27FC236}">
                <a16:creationId xmlns:a16="http://schemas.microsoft.com/office/drawing/2014/main" id="{BCD4F234-20B6-7A89-CBFB-3B5861586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52AC0-8A1C-40E3-FE03-9E800117E4AA}"/>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315960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36B8-FDEC-3B6E-5B12-50C12B9A6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4947C-92F8-E304-E84F-2D33CD8A05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D0F485-48B1-63AB-762D-D1B21201E5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39936B-1A6A-4EF0-C4E9-46185218C4B9}"/>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6" name="Footer Placeholder 5">
            <a:extLst>
              <a:ext uri="{FF2B5EF4-FFF2-40B4-BE49-F238E27FC236}">
                <a16:creationId xmlns:a16="http://schemas.microsoft.com/office/drawing/2014/main" id="{6755B8C2-750F-6E82-3EF0-971768F7A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44823-C5B7-AC05-88C7-910B0F3199B7}"/>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23140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318C-A998-194A-14C7-1C3B009C0D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4FB882-330B-2596-1617-4F8D32E04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D141C-62FD-BC21-E6A6-6C433BD1F7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A8F35-DD03-03D8-E100-059CE3334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FDC6D6-AD75-2A25-0E8F-23E18D918E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4C00AB-E85B-9BEC-453B-BDC69AC9A1B6}"/>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8" name="Footer Placeholder 7">
            <a:extLst>
              <a:ext uri="{FF2B5EF4-FFF2-40B4-BE49-F238E27FC236}">
                <a16:creationId xmlns:a16="http://schemas.microsoft.com/office/drawing/2014/main" id="{0FBB3BDC-3C05-9741-8E3A-95A303F295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D9579-7481-3FB2-278C-E362D11BB026}"/>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144838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613F-A0FE-3827-43F6-29DC77FCBD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A6A60A-D4B0-554F-A08A-12F9935DAA56}"/>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4" name="Footer Placeholder 3">
            <a:extLst>
              <a:ext uri="{FF2B5EF4-FFF2-40B4-BE49-F238E27FC236}">
                <a16:creationId xmlns:a16="http://schemas.microsoft.com/office/drawing/2014/main" id="{FC8AA501-407D-7EB8-8C06-2EF9020643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49CBE-9BA9-B0F1-90B4-8684BE634203}"/>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360253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21AF-454C-1B56-50D9-EBE51B947BA4}"/>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3" name="Footer Placeholder 2">
            <a:extLst>
              <a:ext uri="{FF2B5EF4-FFF2-40B4-BE49-F238E27FC236}">
                <a16:creationId xmlns:a16="http://schemas.microsoft.com/office/drawing/2014/main" id="{C4D5222C-EE22-7061-6B25-374AABA30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5A4D9F-F113-09CC-D4F4-2B2908AD69DF}"/>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301807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2B1D-703B-52A0-AC07-244C7B2A9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2352C-011C-0F65-B67D-44F71805A5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0F001C-9EEA-F516-A6EC-F13C70C14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301AC-414D-5091-DBCC-B13BFD9B722E}"/>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6" name="Footer Placeholder 5">
            <a:extLst>
              <a:ext uri="{FF2B5EF4-FFF2-40B4-BE49-F238E27FC236}">
                <a16:creationId xmlns:a16="http://schemas.microsoft.com/office/drawing/2014/main" id="{674C258F-E386-284F-750E-A066E3759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360B1-6D2F-BE6F-6159-414DCA860AE9}"/>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316284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2376-763D-6C81-F2E7-268C6E5A3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F32BC-66AC-49D3-D219-6F3C11F92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73C022-BBEA-C140-4383-6BD15D235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716E2-6BBB-62F0-C4D7-840C6067F2DB}"/>
              </a:ext>
            </a:extLst>
          </p:cNvPr>
          <p:cNvSpPr>
            <a:spLocks noGrp="1"/>
          </p:cNvSpPr>
          <p:nvPr>
            <p:ph type="dt" sz="half" idx="10"/>
          </p:nvPr>
        </p:nvSpPr>
        <p:spPr/>
        <p:txBody>
          <a:bodyPr/>
          <a:lstStyle/>
          <a:p>
            <a:fld id="{C9CBAE99-B9FB-41C5-B90A-2FC2F346C86E}" type="datetimeFigureOut">
              <a:rPr lang="en-US" smtClean="0"/>
              <a:t>3/23/2023</a:t>
            </a:fld>
            <a:endParaRPr lang="en-US"/>
          </a:p>
        </p:txBody>
      </p:sp>
      <p:sp>
        <p:nvSpPr>
          <p:cNvPr id="6" name="Footer Placeholder 5">
            <a:extLst>
              <a:ext uri="{FF2B5EF4-FFF2-40B4-BE49-F238E27FC236}">
                <a16:creationId xmlns:a16="http://schemas.microsoft.com/office/drawing/2014/main" id="{3C0FD1D5-C64E-7A6E-05B4-C2C8D6D27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FF0C5-CCCA-1AD2-DB29-0DED572BE908}"/>
              </a:ext>
            </a:extLst>
          </p:cNvPr>
          <p:cNvSpPr>
            <a:spLocks noGrp="1"/>
          </p:cNvSpPr>
          <p:nvPr>
            <p:ph type="sldNum" sz="quarter" idx="12"/>
          </p:nvPr>
        </p:nvSpPr>
        <p:spPr/>
        <p:txBody>
          <a:bodyPr/>
          <a:lstStyle/>
          <a:p>
            <a:fld id="{C54CA091-E03F-40D9-A176-04D7DF353054}" type="slidenum">
              <a:rPr lang="en-US" smtClean="0"/>
              <a:t>‹#›</a:t>
            </a:fld>
            <a:endParaRPr lang="en-US"/>
          </a:p>
        </p:txBody>
      </p:sp>
    </p:spTree>
    <p:extLst>
      <p:ext uri="{BB962C8B-B14F-4D97-AF65-F5344CB8AC3E}">
        <p14:creationId xmlns:p14="http://schemas.microsoft.com/office/powerpoint/2010/main" val="388582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CA12B-9D14-77EA-F604-765D5A1AEB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929AE-6FD5-9251-E85C-62DD6C2BEC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19B4A-764C-09CB-520B-9A0C13DF6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BAE99-B9FB-41C5-B90A-2FC2F346C86E}" type="datetimeFigureOut">
              <a:rPr lang="en-US" smtClean="0"/>
              <a:t>3/23/2023</a:t>
            </a:fld>
            <a:endParaRPr lang="en-US"/>
          </a:p>
        </p:txBody>
      </p:sp>
      <p:sp>
        <p:nvSpPr>
          <p:cNvPr id="5" name="Footer Placeholder 4">
            <a:extLst>
              <a:ext uri="{FF2B5EF4-FFF2-40B4-BE49-F238E27FC236}">
                <a16:creationId xmlns:a16="http://schemas.microsoft.com/office/drawing/2014/main" id="{5CC7CD65-4F4B-B333-40A3-E401233F7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BFB33-3749-4E30-CA11-60FB3124B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CA091-E03F-40D9-A176-04D7DF353054}" type="slidenum">
              <a:rPr lang="en-US" smtClean="0"/>
              <a:t>‹#›</a:t>
            </a:fld>
            <a:endParaRPr lang="en-US"/>
          </a:p>
        </p:txBody>
      </p:sp>
    </p:spTree>
    <p:extLst>
      <p:ext uri="{BB962C8B-B14F-4D97-AF65-F5344CB8AC3E}">
        <p14:creationId xmlns:p14="http://schemas.microsoft.com/office/powerpoint/2010/main" val="130692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3E30-93CB-2D41-B589-EFAF2AFDB252}"/>
              </a:ext>
            </a:extLst>
          </p:cNvPr>
          <p:cNvSpPr>
            <a:spLocks noGrp="1"/>
          </p:cNvSpPr>
          <p:nvPr>
            <p:ph type="title"/>
          </p:nvPr>
        </p:nvSpPr>
        <p:spPr>
          <a:xfrm>
            <a:off x="2080472" y="2180328"/>
            <a:ext cx="9714449" cy="668545"/>
          </a:xfrm>
        </p:spPr>
        <p:txBody>
          <a:bodyPr>
            <a:noAutofit/>
          </a:bodyPr>
          <a:lstStyle/>
          <a:p>
            <a:r>
              <a:rPr lang="en-US" sz="3600" dirty="0"/>
              <a:t>Valuation, Rent, Cap Rates &amp; Expense</a:t>
            </a:r>
          </a:p>
        </p:txBody>
      </p:sp>
      <p:sp>
        <p:nvSpPr>
          <p:cNvPr id="3" name="Subtitle 2">
            <a:extLst>
              <a:ext uri="{FF2B5EF4-FFF2-40B4-BE49-F238E27FC236}">
                <a16:creationId xmlns:a16="http://schemas.microsoft.com/office/drawing/2014/main" id="{843EAA6F-CED4-6E49-B2B9-481ECDDBAA23}"/>
              </a:ext>
            </a:extLst>
          </p:cNvPr>
          <p:cNvSpPr>
            <a:spLocks noGrp="1"/>
          </p:cNvSpPr>
          <p:nvPr>
            <p:ph type="subTitle" idx="1"/>
          </p:nvPr>
        </p:nvSpPr>
        <p:spPr>
          <a:xfrm>
            <a:off x="2080471" y="3776875"/>
            <a:ext cx="9714450" cy="2347088"/>
          </a:xfrm>
        </p:spPr>
        <p:txBody>
          <a:bodyPr>
            <a:normAutofit/>
          </a:bodyPr>
          <a:lstStyle/>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Moderator: Michael Torreyson, </a:t>
            </a:r>
            <a:r>
              <a:rPr lang="en-US" sz="1800" i="1" dirty="0">
                <a:effectLst/>
                <a:latin typeface="Arial" panose="020B0604020202020204" pitchFamily="34" charset="0"/>
                <a:ea typeface="Calibri" panose="020F0502020204030204" pitchFamily="34" charset="0"/>
                <a:cs typeface="Times New Roman" panose="02020603050405020304" pitchFamily="18" charset="0"/>
              </a:rPr>
              <a:t>FHA Deputy Chief Underwriter, FHA Group | Lument</a:t>
            </a:r>
          </a:p>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Panelist: Patrick Dieter, </a:t>
            </a:r>
            <a:r>
              <a:rPr lang="en-US" sz="1800" i="1" dirty="0">
                <a:effectLst/>
                <a:latin typeface="Arial" panose="020B0604020202020204" pitchFamily="34" charset="0"/>
                <a:ea typeface="Calibri" panose="020F0502020204030204" pitchFamily="34" charset="0"/>
                <a:cs typeface="Times New Roman" panose="02020603050405020304" pitchFamily="18" charset="0"/>
              </a:rPr>
              <a:t>Senior Underwriter | HUD</a:t>
            </a:r>
          </a:p>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Panelist: Bob Lefenfeld, </a:t>
            </a:r>
            <a:r>
              <a:rPr lang="en-US" sz="1800" i="1" dirty="0">
                <a:effectLst/>
                <a:latin typeface="Arial" panose="020B0604020202020204" pitchFamily="34" charset="0"/>
                <a:ea typeface="Calibri" panose="020F0502020204030204" pitchFamily="34" charset="0"/>
                <a:cs typeface="Times New Roman" panose="02020603050405020304" pitchFamily="18" charset="0"/>
              </a:rPr>
              <a:t>Founding Principal | Real Property Research Group, Inc. (RPRG)</a:t>
            </a:r>
          </a:p>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Panelist: Patricia Moroz, </a:t>
            </a:r>
            <a:r>
              <a:rPr lang="en-US" sz="1800" i="1" dirty="0">
                <a:effectLst/>
                <a:latin typeface="Arial" panose="020B0604020202020204" pitchFamily="34" charset="0"/>
                <a:ea typeface="Calibri" panose="020F0502020204030204" pitchFamily="34" charset="0"/>
                <a:cs typeface="Times New Roman" panose="02020603050405020304" pitchFamily="18" charset="0"/>
              </a:rPr>
              <a:t>EMAD Regional Director, Regions I, II and III | HUD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793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6549542" y="233453"/>
            <a:ext cx="3943350" cy="498069"/>
          </a:xfrm>
        </p:spPr>
        <p:txBody>
          <a:bodyPr>
            <a:normAutofit/>
          </a:bodyPr>
          <a:lstStyle/>
          <a:p>
            <a:r>
              <a:rPr lang="en-US" dirty="0"/>
              <a:t> Proposed Calculation</a:t>
            </a:r>
          </a:p>
        </p:txBody>
      </p:sp>
      <p:pic>
        <p:nvPicPr>
          <p:cNvPr id="1026" name="Picture 2" descr="A beautiful mind Blank Template - Imgflip">
            <a:extLst>
              <a:ext uri="{FF2B5EF4-FFF2-40B4-BE49-F238E27FC236}">
                <a16:creationId xmlns:a16="http://schemas.microsoft.com/office/drawing/2014/main" id="{46E66D1F-28FF-1175-8F55-A969A57DC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811711"/>
            <a:ext cx="8641724" cy="48598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97EC99-58A9-E6B7-252B-AA9FC33623E7}"/>
              </a:ext>
            </a:extLst>
          </p:cNvPr>
          <p:cNvSpPr/>
          <p:nvPr/>
        </p:nvSpPr>
        <p:spPr>
          <a:xfrm>
            <a:off x="837127" y="811711"/>
            <a:ext cx="4481932" cy="48598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FD618CAF-E310-6384-E33B-9533DE4CE24F}"/>
              </a:ext>
            </a:extLst>
          </p:cNvPr>
          <p:cNvSpPr txBox="1"/>
          <p:nvPr/>
        </p:nvSpPr>
        <p:spPr>
          <a:xfrm>
            <a:off x="1368822" y="2785035"/>
            <a:ext cx="3418541" cy="1200329"/>
          </a:xfrm>
          <a:prstGeom prst="rect">
            <a:avLst/>
          </a:prstGeom>
          <a:noFill/>
        </p:spPr>
        <p:txBody>
          <a:bodyPr wrap="square" rtlCol="0">
            <a:spAutoFit/>
          </a:bodyPr>
          <a:lstStyle/>
          <a:p>
            <a:r>
              <a:rPr lang="en-US" sz="7200" dirty="0">
                <a:solidFill>
                  <a:schemeClr val="bg1"/>
                </a:solidFill>
              </a:rPr>
              <a:t>1 + 1 = 2</a:t>
            </a:r>
          </a:p>
        </p:txBody>
      </p:sp>
    </p:spTree>
    <p:extLst>
      <p:ext uri="{BB962C8B-B14F-4D97-AF65-F5344CB8AC3E}">
        <p14:creationId xmlns:p14="http://schemas.microsoft.com/office/powerpoint/2010/main" val="386903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2534025" y="233453"/>
            <a:ext cx="7958868" cy="498069"/>
          </a:xfrm>
        </p:spPr>
        <p:txBody>
          <a:bodyPr>
            <a:normAutofit/>
          </a:bodyPr>
          <a:lstStyle/>
          <a:p>
            <a:r>
              <a:rPr lang="en-US" dirty="0"/>
              <a:t>Proposed Calculation</a:t>
            </a:r>
          </a:p>
        </p:txBody>
      </p:sp>
      <p:pic>
        <p:nvPicPr>
          <p:cNvPr id="4" name="Picture 3">
            <a:extLst>
              <a:ext uri="{FF2B5EF4-FFF2-40B4-BE49-F238E27FC236}">
                <a16:creationId xmlns:a16="http://schemas.microsoft.com/office/drawing/2014/main" id="{622A68ED-738F-AFF1-A220-865E1E41AF6D}"/>
              </a:ext>
            </a:extLst>
          </p:cNvPr>
          <p:cNvPicPr>
            <a:picLocks noChangeAspect="1"/>
          </p:cNvPicPr>
          <p:nvPr/>
        </p:nvPicPr>
        <p:blipFill>
          <a:blip r:embed="rId2"/>
          <a:stretch>
            <a:fillRect/>
          </a:stretch>
        </p:blipFill>
        <p:spPr>
          <a:xfrm>
            <a:off x="957262" y="2128837"/>
            <a:ext cx="10277475" cy="2600325"/>
          </a:xfrm>
          <a:prstGeom prst="rect">
            <a:avLst/>
          </a:prstGeom>
        </p:spPr>
      </p:pic>
    </p:spTree>
    <p:extLst>
      <p:ext uri="{BB962C8B-B14F-4D97-AF65-F5344CB8AC3E}">
        <p14:creationId xmlns:p14="http://schemas.microsoft.com/office/powerpoint/2010/main" val="162003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2534025" y="233453"/>
            <a:ext cx="7958868" cy="498069"/>
          </a:xfrm>
        </p:spPr>
        <p:txBody>
          <a:bodyPr>
            <a:normAutofit fontScale="90000"/>
          </a:bodyPr>
          <a:lstStyle/>
          <a:p>
            <a:r>
              <a:rPr lang="en-US" dirty="0"/>
              <a:t>Proposed Calculation – New Construction/</a:t>
            </a:r>
            <a:r>
              <a:rPr lang="en-US" dirty="0" err="1"/>
              <a:t>Subrehab</a:t>
            </a:r>
            <a:endParaRPr lang="en-US" dirty="0"/>
          </a:p>
        </p:txBody>
      </p:sp>
      <p:pic>
        <p:nvPicPr>
          <p:cNvPr id="4" name="Picture 3">
            <a:extLst>
              <a:ext uri="{FF2B5EF4-FFF2-40B4-BE49-F238E27FC236}">
                <a16:creationId xmlns:a16="http://schemas.microsoft.com/office/drawing/2014/main" id="{F0829A0E-57A2-0FAE-E3AF-F2462B231D4E}"/>
              </a:ext>
            </a:extLst>
          </p:cNvPr>
          <p:cNvPicPr>
            <a:picLocks noChangeAspect="1"/>
          </p:cNvPicPr>
          <p:nvPr/>
        </p:nvPicPr>
        <p:blipFill>
          <a:blip r:embed="rId2"/>
          <a:stretch>
            <a:fillRect/>
          </a:stretch>
        </p:blipFill>
        <p:spPr>
          <a:xfrm>
            <a:off x="314325" y="2438400"/>
            <a:ext cx="11563350" cy="1981200"/>
          </a:xfrm>
          <a:prstGeom prst="rect">
            <a:avLst/>
          </a:prstGeom>
        </p:spPr>
      </p:pic>
    </p:spTree>
    <p:extLst>
      <p:ext uri="{BB962C8B-B14F-4D97-AF65-F5344CB8AC3E}">
        <p14:creationId xmlns:p14="http://schemas.microsoft.com/office/powerpoint/2010/main" val="381753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4146997" y="233453"/>
            <a:ext cx="6345895" cy="498069"/>
          </a:xfrm>
        </p:spPr>
        <p:txBody>
          <a:bodyPr>
            <a:normAutofit/>
          </a:bodyPr>
          <a:lstStyle/>
          <a:p>
            <a:r>
              <a:rPr lang="en-US" dirty="0"/>
              <a:t>Proposed Calculation – Refinance</a:t>
            </a:r>
          </a:p>
        </p:txBody>
      </p:sp>
      <p:pic>
        <p:nvPicPr>
          <p:cNvPr id="2" name="Picture 1">
            <a:extLst>
              <a:ext uri="{FF2B5EF4-FFF2-40B4-BE49-F238E27FC236}">
                <a16:creationId xmlns:a16="http://schemas.microsoft.com/office/drawing/2014/main" id="{EB40EAAF-0DEC-C2A6-4268-A3C4B3B18CCA}"/>
              </a:ext>
            </a:extLst>
          </p:cNvPr>
          <p:cNvPicPr>
            <a:picLocks noChangeAspect="1"/>
          </p:cNvPicPr>
          <p:nvPr/>
        </p:nvPicPr>
        <p:blipFill>
          <a:blip r:embed="rId2"/>
          <a:stretch>
            <a:fillRect/>
          </a:stretch>
        </p:blipFill>
        <p:spPr>
          <a:xfrm>
            <a:off x="957262" y="957262"/>
            <a:ext cx="10277475" cy="4943475"/>
          </a:xfrm>
          <a:prstGeom prst="rect">
            <a:avLst/>
          </a:prstGeom>
        </p:spPr>
      </p:pic>
    </p:spTree>
    <p:extLst>
      <p:ext uri="{BB962C8B-B14F-4D97-AF65-F5344CB8AC3E}">
        <p14:creationId xmlns:p14="http://schemas.microsoft.com/office/powerpoint/2010/main" val="157371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2534025" y="233453"/>
            <a:ext cx="7958868" cy="498069"/>
          </a:xfrm>
        </p:spPr>
        <p:txBody>
          <a:bodyPr>
            <a:normAutofit/>
          </a:bodyPr>
          <a:lstStyle/>
          <a:p>
            <a:r>
              <a:rPr lang="en-US" dirty="0"/>
              <a:t>Proposed Calculation</a:t>
            </a:r>
          </a:p>
        </p:txBody>
      </p:sp>
      <p:pic>
        <p:nvPicPr>
          <p:cNvPr id="2" name="Picture 1">
            <a:extLst>
              <a:ext uri="{FF2B5EF4-FFF2-40B4-BE49-F238E27FC236}">
                <a16:creationId xmlns:a16="http://schemas.microsoft.com/office/drawing/2014/main" id="{57633CFA-1A87-2401-F85C-5739291095EB}"/>
              </a:ext>
            </a:extLst>
          </p:cNvPr>
          <p:cNvPicPr>
            <a:picLocks noChangeAspect="1"/>
          </p:cNvPicPr>
          <p:nvPr/>
        </p:nvPicPr>
        <p:blipFill>
          <a:blip r:embed="rId2"/>
          <a:stretch>
            <a:fillRect/>
          </a:stretch>
        </p:blipFill>
        <p:spPr>
          <a:xfrm>
            <a:off x="395287" y="2128837"/>
            <a:ext cx="11401425" cy="2600325"/>
          </a:xfrm>
          <a:prstGeom prst="rect">
            <a:avLst/>
          </a:prstGeom>
        </p:spPr>
      </p:pic>
    </p:spTree>
    <p:extLst>
      <p:ext uri="{BB962C8B-B14F-4D97-AF65-F5344CB8AC3E}">
        <p14:creationId xmlns:p14="http://schemas.microsoft.com/office/powerpoint/2010/main" val="292472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2534025" y="233453"/>
            <a:ext cx="7958868" cy="498069"/>
          </a:xfrm>
        </p:spPr>
        <p:txBody>
          <a:bodyPr>
            <a:normAutofit fontScale="90000"/>
          </a:bodyPr>
          <a:lstStyle/>
          <a:p>
            <a:r>
              <a:rPr lang="en-US" dirty="0"/>
              <a:t>Proposed Calculation – New Construction/</a:t>
            </a:r>
            <a:r>
              <a:rPr lang="en-US" dirty="0" err="1"/>
              <a:t>Subrehab</a:t>
            </a:r>
            <a:endParaRPr lang="en-US" dirty="0"/>
          </a:p>
        </p:txBody>
      </p:sp>
      <p:pic>
        <p:nvPicPr>
          <p:cNvPr id="5" name="Picture 4">
            <a:extLst>
              <a:ext uri="{FF2B5EF4-FFF2-40B4-BE49-F238E27FC236}">
                <a16:creationId xmlns:a16="http://schemas.microsoft.com/office/drawing/2014/main" id="{6EE01214-B4C8-A476-CB9F-76D3EF537A3D}"/>
              </a:ext>
            </a:extLst>
          </p:cNvPr>
          <p:cNvPicPr>
            <a:picLocks noChangeAspect="1"/>
          </p:cNvPicPr>
          <p:nvPr/>
        </p:nvPicPr>
        <p:blipFill>
          <a:blip r:embed="rId2"/>
          <a:stretch>
            <a:fillRect/>
          </a:stretch>
        </p:blipFill>
        <p:spPr>
          <a:xfrm>
            <a:off x="395287" y="2438400"/>
            <a:ext cx="11401425" cy="1981200"/>
          </a:xfrm>
          <a:prstGeom prst="rect">
            <a:avLst/>
          </a:prstGeom>
        </p:spPr>
      </p:pic>
    </p:spTree>
    <p:extLst>
      <p:ext uri="{BB962C8B-B14F-4D97-AF65-F5344CB8AC3E}">
        <p14:creationId xmlns:p14="http://schemas.microsoft.com/office/powerpoint/2010/main" val="412743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4146997" y="233453"/>
            <a:ext cx="6345895" cy="498069"/>
          </a:xfrm>
        </p:spPr>
        <p:txBody>
          <a:bodyPr>
            <a:normAutofit/>
          </a:bodyPr>
          <a:lstStyle/>
          <a:p>
            <a:r>
              <a:rPr lang="en-US" dirty="0"/>
              <a:t>Proposed Calculation – Refinance</a:t>
            </a:r>
          </a:p>
        </p:txBody>
      </p:sp>
      <p:pic>
        <p:nvPicPr>
          <p:cNvPr id="2" name="Picture 1">
            <a:extLst>
              <a:ext uri="{FF2B5EF4-FFF2-40B4-BE49-F238E27FC236}">
                <a16:creationId xmlns:a16="http://schemas.microsoft.com/office/drawing/2014/main" id="{554E07DA-F1E6-9640-D387-01291AC3F323}"/>
              </a:ext>
            </a:extLst>
          </p:cNvPr>
          <p:cNvPicPr>
            <a:picLocks noChangeAspect="1"/>
          </p:cNvPicPr>
          <p:nvPr/>
        </p:nvPicPr>
        <p:blipFill>
          <a:blip r:embed="rId2"/>
          <a:stretch>
            <a:fillRect/>
          </a:stretch>
        </p:blipFill>
        <p:spPr>
          <a:xfrm>
            <a:off x="395287" y="957262"/>
            <a:ext cx="11401425" cy="4943475"/>
          </a:xfrm>
          <a:prstGeom prst="rect">
            <a:avLst/>
          </a:prstGeom>
        </p:spPr>
      </p:pic>
    </p:spTree>
    <p:extLst>
      <p:ext uri="{BB962C8B-B14F-4D97-AF65-F5344CB8AC3E}">
        <p14:creationId xmlns:p14="http://schemas.microsoft.com/office/powerpoint/2010/main" val="139731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6549542" y="233453"/>
            <a:ext cx="3943350" cy="498069"/>
          </a:xfrm>
        </p:spPr>
        <p:txBody>
          <a:bodyPr/>
          <a:lstStyle/>
          <a:p>
            <a:r>
              <a:rPr lang="en-US" dirty="0"/>
              <a:t>Questions?</a:t>
            </a:r>
          </a:p>
        </p:txBody>
      </p:sp>
    </p:spTree>
    <p:extLst>
      <p:ext uri="{BB962C8B-B14F-4D97-AF65-F5344CB8AC3E}">
        <p14:creationId xmlns:p14="http://schemas.microsoft.com/office/powerpoint/2010/main" val="256611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B6C5-F42B-D4B2-8B13-E941F269931D}"/>
              </a:ext>
            </a:extLst>
          </p:cNvPr>
          <p:cNvSpPr>
            <a:spLocks noGrp="1"/>
          </p:cNvSpPr>
          <p:nvPr>
            <p:ph type="title"/>
          </p:nvPr>
        </p:nvSpPr>
        <p:spPr/>
        <p:txBody>
          <a:bodyPr/>
          <a:lstStyle/>
          <a:p>
            <a:r>
              <a:rPr lang="en-US" dirty="0"/>
              <a:t>Other PCNA Topics</a:t>
            </a:r>
          </a:p>
        </p:txBody>
      </p:sp>
      <p:sp>
        <p:nvSpPr>
          <p:cNvPr id="5" name="Rectangle 2">
            <a:extLst>
              <a:ext uri="{FF2B5EF4-FFF2-40B4-BE49-F238E27FC236}">
                <a16:creationId xmlns:a16="http://schemas.microsoft.com/office/drawing/2014/main" id="{D73E648F-E075-8AEE-E174-EAE04F66EC28}"/>
              </a:ext>
            </a:extLst>
          </p:cNvPr>
          <p:cNvSpPr txBox="1">
            <a:spLocks noChangeArrowheads="1"/>
          </p:cNvSpPr>
          <p:nvPr/>
        </p:nvSpPr>
        <p:spPr>
          <a:xfrm>
            <a:off x="1981200" y="608649"/>
            <a:ext cx="8229600" cy="8096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400" b="1" kern="1200">
                <a:solidFill>
                  <a:schemeClr val="tx1"/>
                </a:solidFill>
                <a:latin typeface="Montserrat" pitchFamily="2" charset="77"/>
                <a:ea typeface="+mj-ea"/>
                <a:cs typeface="+mj-cs"/>
              </a:defRPr>
            </a:lvl1pPr>
          </a:lstStyle>
          <a:p>
            <a:pPr algn="ctr"/>
            <a:r>
              <a:rPr lang="en-US" sz="3200" dirty="0">
                <a:solidFill>
                  <a:srgbClr val="00788A"/>
                </a:solidFill>
              </a:rPr>
              <a:t>Best Practices</a:t>
            </a:r>
          </a:p>
        </p:txBody>
      </p:sp>
      <p:sp>
        <p:nvSpPr>
          <p:cNvPr id="6" name="Rectangle 3">
            <a:extLst>
              <a:ext uri="{FF2B5EF4-FFF2-40B4-BE49-F238E27FC236}">
                <a16:creationId xmlns:a16="http://schemas.microsoft.com/office/drawing/2014/main" id="{5B8DE8A9-5E3B-FA94-AC1F-BB82840C829C}"/>
              </a:ext>
            </a:extLst>
          </p:cNvPr>
          <p:cNvSpPr txBox="1">
            <a:spLocks noChangeArrowheads="1"/>
          </p:cNvSpPr>
          <p:nvPr/>
        </p:nvSpPr>
        <p:spPr>
          <a:xfrm>
            <a:off x="2171700" y="1295400"/>
            <a:ext cx="7848600" cy="45056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Provide back-up documents to your 3</a:t>
            </a:r>
            <a:r>
              <a:rPr lang="en-US" sz="2700" baseline="30000" dirty="0"/>
              <a:t>rd</a:t>
            </a:r>
            <a:r>
              <a:rPr lang="en-US" sz="2700" dirty="0"/>
              <a:t> party as early as possible. </a:t>
            </a:r>
          </a:p>
          <a:p>
            <a:pPr lvl="1"/>
            <a:r>
              <a:rPr lang="en-US" sz="2300" dirty="0"/>
              <a:t>Drawings showing blocking, removable cabinetry</a:t>
            </a:r>
          </a:p>
          <a:p>
            <a:pPr lvl="1"/>
            <a:r>
              <a:rPr lang="en-US" sz="2300" dirty="0"/>
              <a:t>Scope of Work</a:t>
            </a:r>
          </a:p>
          <a:p>
            <a:pPr lvl="1"/>
            <a:r>
              <a:rPr lang="en-US" sz="2300" dirty="0"/>
              <a:t>VGB compliance info</a:t>
            </a:r>
          </a:p>
          <a:p>
            <a:pPr lvl="1"/>
            <a:r>
              <a:rPr lang="en-US" sz="2300" dirty="0"/>
              <a:t>Accurate unit mix information</a:t>
            </a:r>
          </a:p>
          <a:p>
            <a:pPr lvl="1"/>
            <a:r>
              <a:rPr lang="en-US" sz="2300" dirty="0"/>
              <a:t>Determine if accessible units noted on the rent roll are actually accessible</a:t>
            </a:r>
          </a:p>
          <a:p>
            <a:pPr lvl="1"/>
            <a:r>
              <a:rPr lang="en-US" sz="2300" dirty="0"/>
              <a:t>Other 3</a:t>
            </a:r>
            <a:r>
              <a:rPr lang="en-US" sz="2300" baseline="30000" dirty="0"/>
              <a:t>rd</a:t>
            </a:r>
            <a:r>
              <a:rPr lang="en-US" sz="2300" dirty="0"/>
              <a:t> party reports to complete early in process:</a:t>
            </a:r>
          </a:p>
          <a:p>
            <a:pPr lvl="2"/>
            <a:r>
              <a:rPr lang="en-US" sz="2100" dirty="0"/>
              <a:t>Termite inspection in areas of heavy probability</a:t>
            </a:r>
          </a:p>
          <a:p>
            <a:pPr lvl="2"/>
            <a:r>
              <a:rPr lang="en-US" sz="2100" dirty="0"/>
              <a:t>Sewer scoping for older properties</a:t>
            </a:r>
          </a:p>
        </p:txBody>
      </p:sp>
    </p:spTree>
    <p:extLst>
      <p:ext uri="{BB962C8B-B14F-4D97-AF65-F5344CB8AC3E}">
        <p14:creationId xmlns:p14="http://schemas.microsoft.com/office/powerpoint/2010/main" val="90969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B6C5-F42B-D4B2-8B13-E941F269931D}"/>
              </a:ext>
            </a:extLst>
          </p:cNvPr>
          <p:cNvSpPr>
            <a:spLocks noGrp="1"/>
          </p:cNvSpPr>
          <p:nvPr>
            <p:ph type="title"/>
          </p:nvPr>
        </p:nvSpPr>
        <p:spPr>
          <a:xfrm>
            <a:off x="6700723" y="281687"/>
            <a:ext cx="5257800" cy="498069"/>
          </a:xfrm>
        </p:spPr>
        <p:txBody>
          <a:bodyPr/>
          <a:lstStyle/>
          <a:p>
            <a:r>
              <a:rPr lang="en-US" dirty="0"/>
              <a:t>Other PCNA Topics</a:t>
            </a:r>
          </a:p>
        </p:txBody>
      </p:sp>
      <p:sp>
        <p:nvSpPr>
          <p:cNvPr id="5" name="Rectangle 2">
            <a:extLst>
              <a:ext uri="{FF2B5EF4-FFF2-40B4-BE49-F238E27FC236}">
                <a16:creationId xmlns:a16="http://schemas.microsoft.com/office/drawing/2014/main" id="{D73E648F-E075-8AEE-E174-EAE04F66EC28}"/>
              </a:ext>
            </a:extLst>
          </p:cNvPr>
          <p:cNvSpPr txBox="1">
            <a:spLocks noChangeArrowheads="1"/>
          </p:cNvSpPr>
          <p:nvPr/>
        </p:nvSpPr>
        <p:spPr>
          <a:xfrm>
            <a:off x="1981200" y="608649"/>
            <a:ext cx="8229600" cy="8096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400" b="1" kern="1200">
                <a:solidFill>
                  <a:schemeClr val="tx1"/>
                </a:solidFill>
                <a:latin typeface="Montserrat" pitchFamily="2" charset="77"/>
                <a:ea typeface="+mj-ea"/>
                <a:cs typeface="+mj-cs"/>
              </a:defRPr>
            </a:lvl1pPr>
          </a:lstStyle>
          <a:p>
            <a:pPr algn="ctr"/>
            <a:r>
              <a:rPr lang="en-US" sz="3200">
                <a:solidFill>
                  <a:srgbClr val="00788A"/>
                </a:solidFill>
              </a:rPr>
              <a:t>Accessibility</a:t>
            </a:r>
            <a:endParaRPr lang="en-US" sz="3200" dirty="0">
              <a:solidFill>
                <a:srgbClr val="00788A"/>
              </a:solidFill>
            </a:endParaRPr>
          </a:p>
        </p:txBody>
      </p:sp>
      <p:sp>
        <p:nvSpPr>
          <p:cNvPr id="3" name="Rectangle 3">
            <a:extLst>
              <a:ext uri="{FF2B5EF4-FFF2-40B4-BE49-F238E27FC236}">
                <a16:creationId xmlns:a16="http://schemas.microsoft.com/office/drawing/2014/main" id="{121F6477-3C31-CA5B-A5D0-BDD10FCA587B}"/>
              </a:ext>
            </a:extLst>
          </p:cNvPr>
          <p:cNvSpPr txBox="1">
            <a:spLocks noChangeArrowheads="1"/>
          </p:cNvSpPr>
          <p:nvPr/>
        </p:nvSpPr>
        <p:spPr>
          <a:xfrm>
            <a:off x="941387" y="1418274"/>
            <a:ext cx="10577513" cy="264794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buFont typeface="Wingdings" pitchFamily="2" charset="2"/>
              <a:buChar char="q"/>
            </a:pPr>
            <a:r>
              <a:rPr lang="en-US" dirty="0"/>
              <a:t>The PCNA will identify the applicability of accessibility standards​</a:t>
            </a:r>
          </a:p>
          <a:p>
            <a:pPr lvl="1">
              <a:buFont typeface="Wingdings" panose="05000000000000000000" pitchFamily="2" charset="2"/>
              <a:buChar char="Ø"/>
            </a:pPr>
            <a:r>
              <a:rPr lang="en-US" dirty="0"/>
              <a:t>Americans with Disabilities Act (1990).   ​</a:t>
            </a:r>
          </a:p>
          <a:p>
            <a:pPr lvl="1">
              <a:buFont typeface="Wingdings" panose="05000000000000000000" pitchFamily="2" charset="2"/>
              <a:buChar char="Ø"/>
            </a:pPr>
            <a:r>
              <a:rPr lang="en-US" dirty="0"/>
              <a:t>Fair Housing Act (1988). HUD Fair Housing Accessibility Guidelines (1991).  ​</a:t>
            </a:r>
          </a:p>
          <a:p>
            <a:pPr lvl="1">
              <a:buFont typeface="Wingdings" panose="05000000000000000000" pitchFamily="2" charset="2"/>
              <a:buChar char="Ø"/>
            </a:pPr>
            <a:r>
              <a:rPr lang="en-US" dirty="0"/>
              <a:t>Section 504 of the Rehabilitation Act / UFAS (1973) ​</a:t>
            </a:r>
          </a:p>
        </p:txBody>
      </p:sp>
    </p:spTree>
    <p:extLst>
      <p:ext uri="{BB962C8B-B14F-4D97-AF65-F5344CB8AC3E}">
        <p14:creationId xmlns:p14="http://schemas.microsoft.com/office/powerpoint/2010/main" val="16851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8232C583-8E05-86D6-F951-A0FE1B2D8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669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F9A6-B026-4A75-B27E-1854A84D1DFE}"/>
              </a:ext>
            </a:extLst>
          </p:cNvPr>
          <p:cNvSpPr>
            <a:spLocks noGrp="1"/>
          </p:cNvSpPr>
          <p:nvPr>
            <p:ph type="title"/>
          </p:nvPr>
        </p:nvSpPr>
        <p:spPr>
          <a:xfrm>
            <a:off x="609600" y="650701"/>
            <a:ext cx="10972800" cy="720429"/>
          </a:xfrm>
        </p:spPr>
        <p:txBody>
          <a:bodyPr/>
          <a:lstStyle/>
          <a:p>
            <a:pPr algn="ctr"/>
            <a:r>
              <a:rPr lang="en-US" sz="3200" b="1" dirty="0">
                <a:solidFill>
                  <a:srgbClr val="00788A"/>
                </a:solidFill>
                <a:latin typeface="Montserrat" pitchFamily="2" charset="77"/>
              </a:rPr>
              <a:t>Americans with Disabilities Act (ADA)</a:t>
            </a:r>
          </a:p>
        </p:txBody>
      </p:sp>
      <p:sp>
        <p:nvSpPr>
          <p:cNvPr id="3" name="Content Placeholder 2">
            <a:extLst>
              <a:ext uri="{FF2B5EF4-FFF2-40B4-BE49-F238E27FC236}">
                <a16:creationId xmlns:a16="http://schemas.microsoft.com/office/drawing/2014/main" id="{95FFD935-B55E-496A-8F95-35FEEAB49EBF}"/>
              </a:ext>
            </a:extLst>
          </p:cNvPr>
          <p:cNvSpPr>
            <a:spLocks noGrp="1"/>
          </p:cNvSpPr>
          <p:nvPr>
            <p:ph idx="1"/>
          </p:nvPr>
        </p:nvSpPr>
        <p:spPr>
          <a:xfrm>
            <a:off x="914400" y="1621410"/>
            <a:ext cx="10363200" cy="3864990"/>
          </a:xfrm>
        </p:spPr>
        <p:txBody>
          <a:bodyPr>
            <a:normAutofit fontScale="92500" lnSpcReduction="10000"/>
          </a:bodyPr>
          <a:lstStyle/>
          <a:p>
            <a:pPr marL="338138" indent="-338138">
              <a:buFont typeface="Wingdings" panose="05000000000000000000" pitchFamily="2" charset="2"/>
              <a:buChar char="q"/>
            </a:pPr>
            <a:r>
              <a:rPr lang="en-US" sz="2200" dirty="0"/>
              <a:t>ADA Standards for Accessible Design is enforced for all new construction and existing construction built after January 26, 1993. For older facilities ADA deficiencies must be corrected if readily achievable.</a:t>
            </a:r>
          </a:p>
          <a:p>
            <a:pPr marL="338138" indent="-338138">
              <a:buFont typeface="Wingdings" panose="05000000000000000000" pitchFamily="2" charset="2"/>
              <a:buChar char="q"/>
            </a:pPr>
            <a:r>
              <a:rPr lang="en-US" sz="2200" dirty="0"/>
              <a:t>1991 ADA and 2010 ADA Standard applicability are typically determined based on date of permit application.</a:t>
            </a:r>
          </a:p>
          <a:p>
            <a:pPr marL="0" indent="0" algn="ctr">
              <a:buNone/>
            </a:pPr>
            <a:endParaRPr lang="en-US" sz="1200" b="1" dirty="0"/>
          </a:p>
          <a:p>
            <a:pPr marL="0" indent="0">
              <a:buNone/>
            </a:pPr>
            <a:r>
              <a:rPr lang="en-US" sz="3200" b="1" dirty="0"/>
              <a:t>Multifamily Properties </a:t>
            </a:r>
          </a:p>
          <a:p>
            <a:pPr marL="338138" indent="-338138">
              <a:buFont typeface="Wingdings" panose="05000000000000000000" pitchFamily="2" charset="2"/>
              <a:buChar char="q"/>
            </a:pPr>
            <a:r>
              <a:rPr lang="en-US" sz="2200" dirty="0"/>
              <a:t>The typical triggers are whether there are areas of public accommodation present.</a:t>
            </a:r>
          </a:p>
          <a:p>
            <a:pPr lvl="2">
              <a:buFont typeface="Wingdings" panose="05000000000000000000" pitchFamily="2" charset="2"/>
              <a:buChar char="§"/>
            </a:pPr>
            <a:r>
              <a:rPr lang="en-US" sz="2200" dirty="0"/>
              <a:t>Leasing office</a:t>
            </a:r>
          </a:p>
          <a:p>
            <a:pPr lvl="2">
              <a:buFont typeface="Wingdings" panose="05000000000000000000" pitchFamily="2" charset="2"/>
              <a:buChar char="§"/>
            </a:pPr>
            <a:r>
              <a:rPr lang="en-US" sz="2200" dirty="0"/>
              <a:t>Retail/Commercial spaces</a:t>
            </a:r>
          </a:p>
          <a:p>
            <a:pPr lvl="2">
              <a:buFont typeface="Wingdings" panose="05000000000000000000" pitchFamily="2" charset="2"/>
              <a:buChar char="§"/>
            </a:pPr>
            <a:r>
              <a:rPr lang="en-US" sz="2200" dirty="0"/>
              <a:t>Areas accessible to the general public (e.g. Community Room, pool, etc.)  </a:t>
            </a:r>
          </a:p>
          <a:p>
            <a:pPr marL="338138" indent="-338138">
              <a:buFont typeface="Wingdings" panose="05000000000000000000" pitchFamily="2" charset="2"/>
              <a:buChar char="q"/>
            </a:pPr>
            <a:r>
              <a:rPr lang="en-US" sz="2200" dirty="0"/>
              <a:t>Typically does not apply to dwelling units. </a:t>
            </a:r>
          </a:p>
          <a:p>
            <a:pPr>
              <a:buFont typeface="Wingdings" panose="05000000000000000000" pitchFamily="2" charset="2"/>
              <a:buChar char="§"/>
            </a:pPr>
            <a:endParaRPr lang="en-US" dirty="0"/>
          </a:p>
        </p:txBody>
      </p:sp>
      <p:sp>
        <p:nvSpPr>
          <p:cNvPr id="5" name="Title 1">
            <a:extLst>
              <a:ext uri="{FF2B5EF4-FFF2-40B4-BE49-F238E27FC236}">
                <a16:creationId xmlns:a16="http://schemas.microsoft.com/office/drawing/2014/main" id="{8870AF32-D858-2589-CB8F-5E1079368A08}"/>
              </a:ext>
            </a:extLst>
          </p:cNvPr>
          <p:cNvSpPr txBox="1">
            <a:spLocks/>
          </p:cNvSpPr>
          <p:nvPr/>
        </p:nvSpPr>
        <p:spPr>
          <a:xfrm>
            <a:off x="6700723" y="152632"/>
            <a:ext cx="5257800" cy="498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a:latin typeface="Montserrat" pitchFamily="2" charset="77"/>
              </a:rPr>
              <a:t>Other PCNA Topics</a:t>
            </a:r>
          </a:p>
        </p:txBody>
      </p:sp>
    </p:spTree>
    <p:extLst>
      <p:ext uri="{BB962C8B-B14F-4D97-AF65-F5344CB8AC3E}">
        <p14:creationId xmlns:p14="http://schemas.microsoft.com/office/powerpoint/2010/main" val="61496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CAB1-F89C-4B0E-9845-E3784A2F0C1A}"/>
              </a:ext>
            </a:extLst>
          </p:cNvPr>
          <p:cNvSpPr>
            <a:spLocks noGrp="1"/>
          </p:cNvSpPr>
          <p:nvPr>
            <p:ph type="title"/>
          </p:nvPr>
        </p:nvSpPr>
        <p:spPr>
          <a:xfrm>
            <a:off x="523947" y="691842"/>
            <a:ext cx="11111060" cy="809625"/>
          </a:xfrm>
        </p:spPr>
        <p:txBody>
          <a:bodyPr>
            <a:normAutofit/>
          </a:bodyPr>
          <a:lstStyle/>
          <a:p>
            <a:pPr algn="ctr"/>
            <a:r>
              <a:rPr lang="en-US" sz="3200" b="1" dirty="0">
                <a:solidFill>
                  <a:srgbClr val="00788A"/>
                </a:solidFill>
                <a:latin typeface="Montserrat" pitchFamily="2" charset="77"/>
              </a:rPr>
              <a:t>Uniform Federal Accessibility Standards (UFAS)</a:t>
            </a:r>
          </a:p>
        </p:txBody>
      </p:sp>
      <p:sp>
        <p:nvSpPr>
          <p:cNvPr id="3" name="Content Placeholder 2">
            <a:extLst>
              <a:ext uri="{FF2B5EF4-FFF2-40B4-BE49-F238E27FC236}">
                <a16:creationId xmlns:a16="http://schemas.microsoft.com/office/drawing/2014/main" id="{764F3199-F87C-4BAE-ACE9-413285530769}"/>
              </a:ext>
            </a:extLst>
          </p:cNvPr>
          <p:cNvSpPr>
            <a:spLocks noGrp="1"/>
          </p:cNvSpPr>
          <p:nvPr>
            <p:ph idx="1"/>
          </p:nvPr>
        </p:nvSpPr>
        <p:spPr>
          <a:xfrm>
            <a:off x="523947" y="1691746"/>
            <a:ext cx="10833496" cy="4684889"/>
          </a:xfrm>
        </p:spPr>
        <p:txBody>
          <a:bodyPr vert="horz" lIns="0" tIns="0" rIns="0" bIns="0" rtlCol="0" anchor="t">
            <a:noAutofit/>
          </a:bodyPr>
          <a:lstStyle/>
          <a:p>
            <a:pPr marL="337820" indent="-337820">
              <a:buFont typeface="Wingdings" panose="05000000000000000000" pitchFamily="2" charset="2"/>
              <a:buChar char="q"/>
            </a:pPr>
            <a:r>
              <a:rPr lang="en-US" sz="2400" dirty="0"/>
              <a:t>The trigger is whether there is currently or previous Project Based Assistance (PBA) in place. </a:t>
            </a:r>
            <a:endParaRPr lang="en-US" dirty="0"/>
          </a:p>
          <a:p>
            <a:pPr marL="747395" marR="0" lvl="2" indent="-179705" algn="l" defTabSz="914400" rtl="0" eaLnBrk="1" latinLnBrk="0" hangingPunct="1">
              <a:lnSpc>
                <a:spcPct val="100000"/>
              </a:lnSpc>
              <a:buSzTx/>
              <a:buFont typeface="Wingdings" panose="05000000000000000000" pitchFamily="2" charset="2"/>
              <a:buChar char="§"/>
              <a:tabLst/>
              <a:defRPr/>
            </a:pPr>
            <a:r>
              <a:rPr lang="en-US" sz="1800" dirty="0"/>
              <a:t>If a property receives federal project-based assistance </a:t>
            </a:r>
            <a:r>
              <a:rPr lang="en-US" sz="1800" i="1" dirty="0"/>
              <a:t>(e.g. Project Based Section 8, Section 202/811 loan, BMIR Loan, 236 Loan, HOME Funds, etc.)</a:t>
            </a:r>
            <a:r>
              <a:rPr lang="en-US" sz="1800" dirty="0"/>
              <a:t>, UFAS Section 504 applies, 5% of the total units are required to be accessible and 2% of the units must be sensory impaired units. </a:t>
            </a:r>
          </a:p>
          <a:p>
            <a:pPr marL="747395" lvl="2" indent="-179705">
              <a:buFont typeface="Wingdings" panose="05000000000000000000" pitchFamily="2" charset="2"/>
              <a:buChar char="§"/>
            </a:pPr>
            <a:r>
              <a:rPr lang="en-US" sz="1800" dirty="0"/>
              <a:t>If the property does not have accessible dwelling units, third-party will recommend adding accessible units to meet the 5% and 2% rule.</a:t>
            </a:r>
            <a:r>
              <a:rPr lang="en-US" dirty="0"/>
              <a:t> </a:t>
            </a:r>
            <a:r>
              <a:rPr lang="en-US" sz="1800" dirty="0"/>
              <a:t> Your third-party vendor will be assessing representative standard units against UFAS to derive a better conversion cost estimate.</a:t>
            </a:r>
          </a:p>
          <a:p>
            <a:pPr marL="337820" indent="-296545">
              <a:buFont typeface="Wingdings" panose="05000000000000000000" pitchFamily="2" charset="2"/>
              <a:buChar char="q"/>
            </a:pPr>
            <a:r>
              <a:rPr lang="en-US" sz="2400" dirty="0"/>
              <a:t>Three conditions make converting units technically infeasible:</a:t>
            </a:r>
          </a:p>
          <a:p>
            <a:pPr marL="747395" lvl="2" indent="-179705">
              <a:buFont typeface="Wingdings" panose="05000000000000000000" pitchFamily="2" charset="2"/>
              <a:buChar char="§"/>
            </a:pPr>
            <a:r>
              <a:rPr lang="en-US" sz="1800" dirty="0"/>
              <a:t>To achieve compliance, load-bearing walls would have to be relocated</a:t>
            </a:r>
          </a:p>
          <a:p>
            <a:pPr marL="747395" lvl="2" indent="-179705">
              <a:buFont typeface="Wingdings" panose="05000000000000000000" pitchFamily="2" charset="2"/>
              <a:buChar char="§"/>
            </a:pPr>
            <a:r>
              <a:rPr lang="en-US" sz="1800" dirty="0"/>
              <a:t>To achieve compliance, walls with significant plumbing lines/HVAC ducts would have to be relocated.</a:t>
            </a:r>
          </a:p>
          <a:p>
            <a:pPr marL="747395" lvl="2" indent="-179705">
              <a:buFont typeface="Wingdings" panose="05000000000000000000" pitchFamily="2" charset="2"/>
              <a:buChar char="§"/>
            </a:pPr>
            <a:r>
              <a:rPr lang="en-US" sz="1800" dirty="0"/>
              <a:t>Significant barriers on the accessible pathway from the building exterior to the dwelling units exist that would be difficult, if not impossible to overcome.</a:t>
            </a:r>
          </a:p>
          <a:p>
            <a:pPr marL="179705" indent="-179705"/>
            <a:endParaRPr lang="en-US" dirty="0"/>
          </a:p>
        </p:txBody>
      </p:sp>
      <p:pic>
        <p:nvPicPr>
          <p:cNvPr id="4" name="Picture 3">
            <a:extLst>
              <a:ext uri="{FF2B5EF4-FFF2-40B4-BE49-F238E27FC236}">
                <a16:creationId xmlns:a16="http://schemas.microsoft.com/office/drawing/2014/main" id="{89817816-636B-493E-21D6-0D4178A67B7F}"/>
              </a:ext>
            </a:extLst>
          </p:cNvPr>
          <p:cNvPicPr>
            <a:picLocks noChangeAspect="1"/>
          </p:cNvPicPr>
          <p:nvPr/>
        </p:nvPicPr>
        <p:blipFill>
          <a:blip r:embed="rId2"/>
          <a:stretch>
            <a:fillRect/>
          </a:stretch>
        </p:blipFill>
        <p:spPr>
          <a:xfrm>
            <a:off x="6581924" y="59545"/>
            <a:ext cx="5352752" cy="646232"/>
          </a:xfrm>
          <a:prstGeom prst="rect">
            <a:avLst/>
          </a:prstGeom>
        </p:spPr>
      </p:pic>
    </p:spTree>
    <p:extLst>
      <p:ext uri="{BB962C8B-B14F-4D97-AF65-F5344CB8AC3E}">
        <p14:creationId xmlns:p14="http://schemas.microsoft.com/office/powerpoint/2010/main" val="31311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7870-88FC-422D-A07C-EE5A4BA32646}"/>
              </a:ext>
            </a:extLst>
          </p:cNvPr>
          <p:cNvSpPr>
            <a:spLocks noGrp="1"/>
          </p:cNvSpPr>
          <p:nvPr>
            <p:ph type="title"/>
          </p:nvPr>
        </p:nvSpPr>
        <p:spPr>
          <a:xfrm>
            <a:off x="609600" y="373471"/>
            <a:ext cx="10972800" cy="809625"/>
          </a:xfrm>
        </p:spPr>
        <p:txBody>
          <a:bodyPr/>
          <a:lstStyle/>
          <a:p>
            <a:pPr algn="ctr"/>
            <a:r>
              <a:rPr lang="en-US" sz="3200" b="1" dirty="0">
                <a:solidFill>
                  <a:srgbClr val="00788A"/>
                </a:solidFill>
                <a:latin typeface="Montserrat" pitchFamily="2" charset="77"/>
              </a:rPr>
              <a:t>Fair Housing Act (FHA)</a:t>
            </a:r>
          </a:p>
        </p:txBody>
      </p:sp>
      <p:sp>
        <p:nvSpPr>
          <p:cNvPr id="3" name="Content Placeholder 2">
            <a:extLst>
              <a:ext uri="{FF2B5EF4-FFF2-40B4-BE49-F238E27FC236}">
                <a16:creationId xmlns:a16="http://schemas.microsoft.com/office/drawing/2014/main" id="{D7F45EE4-1019-401B-9896-338399F38A0B}"/>
              </a:ext>
            </a:extLst>
          </p:cNvPr>
          <p:cNvSpPr>
            <a:spLocks noGrp="1"/>
          </p:cNvSpPr>
          <p:nvPr>
            <p:ph idx="1"/>
          </p:nvPr>
        </p:nvSpPr>
        <p:spPr>
          <a:xfrm>
            <a:off x="433633" y="1183097"/>
            <a:ext cx="11148767" cy="4896620"/>
          </a:xfrm>
        </p:spPr>
        <p:txBody>
          <a:bodyPr/>
          <a:lstStyle/>
          <a:p>
            <a:pPr marL="463550" indent="-360363">
              <a:spcBef>
                <a:spcPts val="0"/>
              </a:spcBef>
              <a:spcAft>
                <a:spcPts val="600"/>
              </a:spcAft>
              <a:buFont typeface="Wingdings" panose="05000000000000000000" pitchFamily="2" charset="2"/>
              <a:buChar char="q"/>
            </a:pPr>
            <a:r>
              <a:rPr lang="en-US" sz="2400" dirty="0"/>
              <a:t>Applicable for all new construction and existing structures that were first occupied after March 13, 1991, or; the last building permit or renewal thereof was issued on or before June 15, 1990.</a:t>
            </a:r>
          </a:p>
          <a:p>
            <a:pPr marL="463550" indent="-350838">
              <a:spcBef>
                <a:spcPts val="0"/>
              </a:spcBef>
              <a:spcAft>
                <a:spcPts val="600"/>
              </a:spcAft>
              <a:buFont typeface="Wingdings" panose="05000000000000000000" pitchFamily="2" charset="2"/>
              <a:buChar char="q"/>
            </a:pPr>
            <a:r>
              <a:rPr lang="en-US" sz="2400" dirty="0"/>
              <a:t>Other criteria for FHA</a:t>
            </a:r>
          </a:p>
          <a:p>
            <a:pPr marL="688975" lvl="2" indent="-179388">
              <a:spcBef>
                <a:spcPts val="0"/>
              </a:spcBef>
              <a:buFont typeface="Wingdings" panose="05000000000000000000" pitchFamily="2" charset="2"/>
              <a:buChar char="§"/>
            </a:pPr>
            <a:r>
              <a:rPr lang="en-US" sz="2200" dirty="0"/>
              <a:t>Buildings constructed for residential use;</a:t>
            </a:r>
          </a:p>
          <a:p>
            <a:pPr marL="688975" lvl="2" indent="-179388">
              <a:spcBef>
                <a:spcPts val="0"/>
              </a:spcBef>
              <a:buFont typeface="Wingdings" panose="05000000000000000000" pitchFamily="2" charset="2"/>
              <a:buChar char="§"/>
            </a:pPr>
            <a:r>
              <a:rPr lang="en-US" sz="2200" dirty="0"/>
              <a:t>Each building has 4 or more units;</a:t>
            </a:r>
          </a:p>
          <a:p>
            <a:pPr marL="688975" lvl="2" indent="-179388">
              <a:spcBef>
                <a:spcPts val="0"/>
              </a:spcBef>
              <a:buFont typeface="Wingdings" panose="05000000000000000000" pitchFamily="2" charset="2"/>
              <a:buChar char="§"/>
            </a:pPr>
            <a:r>
              <a:rPr lang="en-US" sz="2200" dirty="0"/>
              <a:t>Covered dwelling units (e.g. all ground floor units in walk-up property or all units in an elevator building);</a:t>
            </a:r>
          </a:p>
          <a:p>
            <a:pPr marL="688975" lvl="2" indent="-179388">
              <a:spcBef>
                <a:spcPts val="0"/>
              </a:spcBef>
              <a:buFont typeface="Wingdings" panose="05000000000000000000" pitchFamily="2" charset="2"/>
              <a:buChar char="§"/>
            </a:pPr>
            <a:r>
              <a:rPr lang="en-US" sz="2200" dirty="0"/>
              <a:t>Multistory townhouses are generally NOT covered by the accessibility requirements of the FHA because the entire unit is not on the ground floor. </a:t>
            </a:r>
          </a:p>
          <a:p>
            <a:pPr marL="688975" lvl="2" indent="-179388">
              <a:spcBef>
                <a:spcPts val="0"/>
              </a:spcBef>
              <a:buFont typeface="Wingdings" panose="05000000000000000000" pitchFamily="2" charset="2"/>
              <a:buChar char="§"/>
            </a:pPr>
            <a:endParaRPr lang="en-US" sz="2200" dirty="0"/>
          </a:p>
          <a:p>
            <a:pPr marL="688975" lvl="2" indent="-179388">
              <a:spcBef>
                <a:spcPts val="0"/>
              </a:spcBef>
              <a:buFont typeface="Wingdings" panose="05000000000000000000" pitchFamily="2" charset="2"/>
              <a:buChar char="§"/>
            </a:pPr>
            <a:endParaRPr lang="en-US" sz="200" b="1" dirty="0"/>
          </a:p>
        </p:txBody>
      </p:sp>
      <p:sp>
        <p:nvSpPr>
          <p:cNvPr id="5" name="TextBox 4">
            <a:extLst>
              <a:ext uri="{FF2B5EF4-FFF2-40B4-BE49-F238E27FC236}">
                <a16:creationId xmlns:a16="http://schemas.microsoft.com/office/drawing/2014/main" id="{F9E032B1-2A40-9787-B7F4-D06D3D2C9251}"/>
              </a:ext>
            </a:extLst>
          </p:cNvPr>
          <p:cNvSpPr txBox="1"/>
          <p:nvPr/>
        </p:nvSpPr>
        <p:spPr>
          <a:xfrm>
            <a:off x="3014506" y="3256894"/>
            <a:ext cx="6169686" cy="369332"/>
          </a:xfrm>
          <a:prstGeom prst="rect">
            <a:avLst/>
          </a:prstGeom>
          <a:noFill/>
        </p:spPr>
        <p:txBody>
          <a:bodyPr wrap="square">
            <a:spAutoFit/>
          </a:bodyPr>
          <a:lstStyle/>
          <a:p>
            <a:r>
              <a:rPr lang="en-US"/>
              <a:t> </a:t>
            </a:r>
          </a:p>
        </p:txBody>
      </p:sp>
      <p:pic>
        <p:nvPicPr>
          <p:cNvPr id="6" name="Picture 5">
            <a:extLst>
              <a:ext uri="{FF2B5EF4-FFF2-40B4-BE49-F238E27FC236}">
                <a16:creationId xmlns:a16="http://schemas.microsoft.com/office/drawing/2014/main" id="{BA9910DB-DAE4-C481-4DEA-04F8A531446B}"/>
              </a:ext>
            </a:extLst>
          </p:cNvPr>
          <p:cNvPicPr>
            <a:picLocks noChangeAspect="1"/>
          </p:cNvPicPr>
          <p:nvPr/>
        </p:nvPicPr>
        <p:blipFill>
          <a:blip r:embed="rId2"/>
          <a:stretch>
            <a:fillRect/>
          </a:stretch>
        </p:blipFill>
        <p:spPr>
          <a:xfrm>
            <a:off x="6755676" y="91379"/>
            <a:ext cx="5352752" cy="646232"/>
          </a:xfrm>
          <a:prstGeom prst="rect">
            <a:avLst/>
          </a:prstGeom>
        </p:spPr>
      </p:pic>
    </p:spTree>
    <p:extLst>
      <p:ext uri="{BB962C8B-B14F-4D97-AF65-F5344CB8AC3E}">
        <p14:creationId xmlns:p14="http://schemas.microsoft.com/office/powerpoint/2010/main" val="216261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9C7B-0E77-4C03-9A4D-08A12C214B96}"/>
              </a:ext>
            </a:extLst>
          </p:cNvPr>
          <p:cNvSpPr>
            <a:spLocks noGrp="1"/>
          </p:cNvSpPr>
          <p:nvPr>
            <p:ph type="title"/>
          </p:nvPr>
        </p:nvSpPr>
        <p:spPr>
          <a:xfrm>
            <a:off x="708465" y="621544"/>
            <a:ext cx="10775070" cy="1154608"/>
          </a:xfrm>
        </p:spPr>
        <p:txBody>
          <a:bodyPr>
            <a:normAutofit/>
          </a:bodyPr>
          <a:lstStyle/>
          <a:p>
            <a:pPr algn="ctr"/>
            <a:r>
              <a:rPr lang="en-US" sz="3200" b="1" dirty="0">
                <a:solidFill>
                  <a:srgbClr val="00788A"/>
                </a:solidFill>
                <a:latin typeface="Montserrat" pitchFamily="2" charset="77"/>
              </a:rPr>
              <a:t>Recently Constructed Projects</a:t>
            </a:r>
          </a:p>
        </p:txBody>
      </p:sp>
      <p:pic>
        <p:nvPicPr>
          <p:cNvPr id="4" name="Picture 3">
            <a:extLst>
              <a:ext uri="{FF2B5EF4-FFF2-40B4-BE49-F238E27FC236}">
                <a16:creationId xmlns:a16="http://schemas.microsoft.com/office/drawing/2014/main" id="{35BA7F8E-C05E-B089-EE0B-567A19C5DB54}"/>
              </a:ext>
            </a:extLst>
          </p:cNvPr>
          <p:cNvPicPr>
            <a:picLocks noChangeAspect="1"/>
          </p:cNvPicPr>
          <p:nvPr/>
        </p:nvPicPr>
        <p:blipFill>
          <a:blip r:embed="rId2"/>
          <a:stretch>
            <a:fillRect/>
          </a:stretch>
        </p:blipFill>
        <p:spPr>
          <a:xfrm>
            <a:off x="6755676" y="91379"/>
            <a:ext cx="5352752" cy="646232"/>
          </a:xfrm>
          <a:prstGeom prst="rect">
            <a:avLst/>
          </a:prstGeom>
        </p:spPr>
      </p:pic>
      <p:sp>
        <p:nvSpPr>
          <p:cNvPr id="5" name="Content Placeholder 2">
            <a:extLst>
              <a:ext uri="{FF2B5EF4-FFF2-40B4-BE49-F238E27FC236}">
                <a16:creationId xmlns:a16="http://schemas.microsoft.com/office/drawing/2014/main" id="{31E057CF-137D-33E3-83DE-58618D10321A}"/>
              </a:ext>
            </a:extLst>
          </p:cNvPr>
          <p:cNvSpPr txBox="1">
            <a:spLocks/>
          </p:cNvSpPr>
          <p:nvPr/>
        </p:nvSpPr>
        <p:spPr>
          <a:xfrm>
            <a:off x="385894" y="1468073"/>
            <a:ext cx="11325137" cy="443777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6000" dirty="0">
                <a:solidFill>
                  <a:schemeClr val="dk1"/>
                </a:solidFill>
                <a:ea typeface="Libre Franklin"/>
                <a:cs typeface="Libre Franklin"/>
                <a:sym typeface="Libre Franklin"/>
              </a:rPr>
              <a:t>5 new safe harbors went into effect in March of 2021: </a:t>
            </a:r>
          </a:p>
          <a:p>
            <a:pPr lvl="1">
              <a:lnSpc>
                <a:spcPct val="100000"/>
              </a:lnSpc>
              <a:spcBef>
                <a:spcPts val="600"/>
              </a:spcBef>
              <a:buClr>
                <a:schemeClr val="dk1"/>
              </a:buClr>
              <a:buSzPts val="1600"/>
            </a:pPr>
            <a:r>
              <a:rPr lang="en-US" sz="4500" dirty="0">
                <a:solidFill>
                  <a:schemeClr val="dk1"/>
                </a:solidFill>
                <a:ea typeface="Libre Franklin"/>
                <a:cs typeface="Libre Franklin"/>
                <a:sym typeface="Libre Franklin"/>
              </a:rPr>
              <a:t>ICC/ANSI A117.1 (2009)</a:t>
            </a:r>
          </a:p>
          <a:p>
            <a:pPr lvl="1">
              <a:lnSpc>
                <a:spcPct val="100000"/>
              </a:lnSpc>
              <a:spcBef>
                <a:spcPts val="600"/>
              </a:spcBef>
              <a:buClr>
                <a:schemeClr val="dk1"/>
              </a:buClr>
              <a:buSzPts val="1600"/>
            </a:pPr>
            <a:r>
              <a:rPr lang="en-US" sz="4500" dirty="0">
                <a:solidFill>
                  <a:schemeClr val="dk1"/>
                </a:solidFill>
                <a:sym typeface="Libre Franklin"/>
              </a:rPr>
              <a:t>IBC 2009</a:t>
            </a:r>
          </a:p>
          <a:p>
            <a:pPr lvl="1">
              <a:lnSpc>
                <a:spcPct val="100000"/>
              </a:lnSpc>
              <a:spcBef>
                <a:spcPts val="600"/>
              </a:spcBef>
              <a:buClr>
                <a:schemeClr val="dk1"/>
              </a:buClr>
              <a:buSzPts val="1600"/>
            </a:pPr>
            <a:r>
              <a:rPr lang="en-US" sz="4500" dirty="0">
                <a:solidFill>
                  <a:schemeClr val="dk1"/>
                </a:solidFill>
                <a:sym typeface="Libre Franklin"/>
              </a:rPr>
              <a:t>IBC 2012</a:t>
            </a:r>
          </a:p>
          <a:p>
            <a:pPr lvl="1">
              <a:lnSpc>
                <a:spcPct val="100000"/>
              </a:lnSpc>
              <a:spcBef>
                <a:spcPts val="600"/>
              </a:spcBef>
              <a:buClr>
                <a:schemeClr val="dk1"/>
              </a:buClr>
              <a:buSzPts val="1600"/>
            </a:pPr>
            <a:r>
              <a:rPr lang="en-US" sz="4500" dirty="0">
                <a:solidFill>
                  <a:schemeClr val="dk1"/>
                </a:solidFill>
                <a:sym typeface="Libre Franklin"/>
              </a:rPr>
              <a:t>IBC 2015</a:t>
            </a:r>
          </a:p>
          <a:p>
            <a:pPr lvl="1">
              <a:lnSpc>
                <a:spcPct val="100000"/>
              </a:lnSpc>
              <a:spcBef>
                <a:spcPts val="600"/>
              </a:spcBef>
              <a:buClr>
                <a:schemeClr val="dk1"/>
              </a:buClr>
              <a:buSzPts val="1600"/>
            </a:pPr>
            <a:r>
              <a:rPr lang="en-US" sz="4500" dirty="0">
                <a:solidFill>
                  <a:schemeClr val="dk1"/>
                </a:solidFill>
                <a:sym typeface="Libre Franklin"/>
              </a:rPr>
              <a:t>IBC 2018</a:t>
            </a:r>
          </a:p>
          <a:p>
            <a:pPr>
              <a:lnSpc>
                <a:spcPct val="100000"/>
              </a:lnSpc>
              <a:spcBef>
                <a:spcPts val="600"/>
              </a:spcBef>
              <a:buClr>
                <a:schemeClr val="dk1"/>
              </a:buClr>
              <a:buSzPts val="1600"/>
              <a:buFont typeface="Wingdings" panose="05000000000000000000" pitchFamily="2" charset="2"/>
              <a:buChar char="q"/>
            </a:pPr>
            <a:r>
              <a:rPr lang="en-US" sz="6000" dirty="0"/>
              <a:t>Key notes about safe harbors:</a:t>
            </a:r>
          </a:p>
          <a:p>
            <a:pPr lvl="1">
              <a:lnSpc>
                <a:spcPct val="100000"/>
              </a:lnSpc>
              <a:spcBef>
                <a:spcPts val="600"/>
              </a:spcBef>
              <a:buClr>
                <a:schemeClr val="dk1"/>
              </a:buClr>
              <a:buSzPts val="1600"/>
            </a:pPr>
            <a:r>
              <a:rPr lang="en-US" sz="5500" dirty="0"/>
              <a:t>Safe harbors must be used in their entirety. </a:t>
            </a:r>
            <a:r>
              <a:rPr lang="en-US" sz="5500" b="0" i="0" u="none" strike="noStrike" cap="none" dirty="0">
                <a:solidFill>
                  <a:schemeClr val="dk1"/>
                </a:solidFill>
                <a:ea typeface="Libre Franklin"/>
                <a:cs typeface="Libre Franklin"/>
                <a:sym typeface="Libre Franklin"/>
              </a:rPr>
              <a:t>The benefit of safe harbor status may be lost if the architect chooses to select provisions from more than one safe harbor.</a:t>
            </a:r>
            <a:endParaRPr lang="en-US" sz="5500" dirty="0"/>
          </a:p>
          <a:p>
            <a:pPr lvl="1">
              <a:lnSpc>
                <a:spcPct val="110000"/>
              </a:lnSpc>
              <a:spcBef>
                <a:spcPts val="600"/>
              </a:spcBef>
              <a:buClr>
                <a:schemeClr val="dk1"/>
              </a:buClr>
              <a:buSzPts val="1600"/>
              <a:buFont typeface="Arial"/>
              <a:buChar char="•"/>
            </a:pPr>
            <a:r>
              <a:rPr lang="en-US" sz="5500" b="0" i="0" u="none" strike="noStrike" cap="none" dirty="0">
                <a:solidFill>
                  <a:schemeClr val="dk1"/>
                </a:solidFill>
                <a:ea typeface="Libre Franklin"/>
                <a:cs typeface="Libre Franklin"/>
                <a:sym typeface="Libre Franklin"/>
              </a:rPr>
              <a:t>Once a specific safe harbor standard has been selected, the building in question must comply with all provisions in that standard. PCNA provided should be notified prior to engagement. </a:t>
            </a:r>
            <a:endParaRPr lang="en-US" sz="5500" b="0" i="0" u="none" strike="noStrike" cap="none" dirty="0">
              <a:solidFill>
                <a:srgbClr val="000000"/>
              </a:solidFill>
              <a:ea typeface="Arial"/>
              <a:cs typeface="Arial"/>
              <a:sym typeface="Arial"/>
            </a:endParaRPr>
          </a:p>
          <a:p>
            <a:pPr lvl="1">
              <a:lnSpc>
                <a:spcPct val="110000"/>
              </a:lnSpc>
              <a:spcBef>
                <a:spcPts val="600"/>
              </a:spcBef>
              <a:buClr>
                <a:schemeClr val="dk1"/>
              </a:buClr>
              <a:buSzPts val="1600"/>
              <a:buFont typeface="Arial"/>
              <a:buChar char="•"/>
            </a:pPr>
            <a:r>
              <a:rPr lang="en-US" sz="5500" b="0" i="0" u="none" strike="noStrike" cap="none" dirty="0">
                <a:solidFill>
                  <a:schemeClr val="dk1"/>
                </a:solidFill>
                <a:ea typeface="Libre Franklin"/>
                <a:cs typeface="Libre Franklin"/>
                <a:sym typeface="Libre Franklin"/>
              </a:rPr>
              <a:t>If designers and builders depart from provisions of a safe harbor document, they must demonstrate that the dwelling units nonetheless comply with the FHA’s requirements.</a:t>
            </a:r>
          </a:p>
          <a:p>
            <a:pPr lvl="1">
              <a:lnSpc>
                <a:spcPct val="110000"/>
              </a:lnSpc>
              <a:spcBef>
                <a:spcPts val="600"/>
              </a:spcBef>
              <a:buClr>
                <a:schemeClr val="dk1"/>
              </a:buClr>
              <a:buSzPts val="1600"/>
              <a:buFont typeface="Arial"/>
              <a:buChar char="•"/>
            </a:pPr>
            <a:r>
              <a:rPr lang="en-US" sz="5500" dirty="0">
                <a:solidFill>
                  <a:schemeClr val="dk1"/>
                </a:solidFill>
                <a:ea typeface="Arial"/>
                <a:cs typeface="Arial"/>
                <a:sym typeface="Libre Franklin"/>
              </a:rPr>
              <a:t>The applicable accessibility standards need to be determined, including safe harbors, at the inception of design and NOT negotiated during the PCNA or AEC HUD review process. </a:t>
            </a:r>
            <a:endParaRPr lang="en-US" sz="5500" b="0" i="0" u="none" strike="noStrike" cap="none" dirty="0">
              <a:solidFill>
                <a:srgbClr val="000000"/>
              </a:solidFill>
              <a:ea typeface="Arial"/>
              <a:cs typeface="Arial"/>
              <a:sym typeface="Arial"/>
            </a:endParaRPr>
          </a:p>
          <a:p>
            <a:pPr lvl="1">
              <a:lnSpc>
                <a:spcPct val="100000"/>
              </a:lnSpc>
              <a:spcBef>
                <a:spcPts val="600"/>
              </a:spcBef>
              <a:buClr>
                <a:schemeClr val="dk1"/>
              </a:buClr>
              <a:buSzPts val="1600"/>
            </a:pPr>
            <a:endParaRPr lang="en-US" sz="2000" dirty="0"/>
          </a:p>
          <a:p>
            <a:pPr marL="457200" lvl="1" indent="0">
              <a:lnSpc>
                <a:spcPct val="100000"/>
              </a:lnSpc>
              <a:spcBef>
                <a:spcPts val="600"/>
              </a:spcBef>
              <a:buClr>
                <a:schemeClr val="dk1"/>
              </a:buClr>
              <a:buSzPts val="1600"/>
              <a:buNone/>
            </a:pPr>
            <a:endParaRPr lang="en-US" sz="20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94720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01D1-FD79-842D-2C3A-8F8B4F97A92A}"/>
              </a:ext>
            </a:extLst>
          </p:cNvPr>
          <p:cNvSpPr>
            <a:spLocks noGrp="1"/>
          </p:cNvSpPr>
          <p:nvPr>
            <p:ph type="title"/>
          </p:nvPr>
        </p:nvSpPr>
        <p:spPr/>
        <p:txBody>
          <a:bodyPr/>
          <a:lstStyle/>
          <a:p>
            <a:r>
              <a:rPr lang="en-US" dirty="0"/>
              <a:t>Other PCNA Topics</a:t>
            </a:r>
          </a:p>
        </p:txBody>
      </p:sp>
      <p:sp>
        <p:nvSpPr>
          <p:cNvPr id="3" name="Content Placeholder 2">
            <a:extLst>
              <a:ext uri="{FF2B5EF4-FFF2-40B4-BE49-F238E27FC236}">
                <a16:creationId xmlns:a16="http://schemas.microsoft.com/office/drawing/2014/main" id="{4CC3C949-C6FF-3B27-1DBF-D1284BFCB113}"/>
              </a:ext>
            </a:extLst>
          </p:cNvPr>
          <p:cNvSpPr txBox="1">
            <a:spLocks/>
          </p:cNvSpPr>
          <p:nvPr/>
        </p:nvSpPr>
        <p:spPr>
          <a:xfrm>
            <a:off x="914399" y="1169115"/>
            <a:ext cx="9010835" cy="4586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4675" lvl="1" indent="-234950">
              <a:spcBef>
                <a:spcPts val="600"/>
              </a:spcBef>
              <a:buFont typeface="Wingdings" panose="05000000000000000000" pitchFamily="2" charset="2"/>
              <a:buChar char="q"/>
            </a:pPr>
            <a:r>
              <a:rPr lang="en-US" sz="2800" b="1" dirty="0">
                <a:latin typeface="Calibri" pitchFamily="34" charset="0"/>
              </a:rPr>
              <a:t>Federal Pacific (FPE) Stab Lok Electrical Panels:</a:t>
            </a:r>
          </a:p>
          <a:p>
            <a:pPr lvl="2">
              <a:spcBef>
                <a:spcPts val="600"/>
              </a:spcBef>
              <a:buFont typeface="Wingdings" panose="05000000000000000000" pitchFamily="2" charset="2"/>
              <a:buChar char="Ø"/>
            </a:pPr>
            <a:r>
              <a:rPr lang="en-US" i="1" dirty="0">
                <a:latin typeface="Calibri" pitchFamily="34" charset="0"/>
              </a:rPr>
              <a:t>HUD requires Critical or Non-Critical 12-month replacement</a:t>
            </a:r>
          </a:p>
          <a:p>
            <a:pPr lvl="3">
              <a:spcBef>
                <a:spcPts val="600"/>
              </a:spcBef>
              <a:buFont typeface="Wingdings" panose="05000000000000000000" pitchFamily="2" charset="2"/>
              <a:buChar char="§"/>
            </a:pPr>
            <a:r>
              <a:rPr lang="en-US" i="1" dirty="0">
                <a:latin typeface="Calibri" pitchFamily="34" charset="0"/>
              </a:rPr>
              <a:t>Can fail to trip in the event of over current, leading to potential fire events</a:t>
            </a:r>
          </a:p>
          <a:p>
            <a:pPr lvl="3">
              <a:spcBef>
                <a:spcPts val="600"/>
              </a:spcBef>
              <a:buFont typeface="Wingdings" panose="05000000000000000000" pitchFamily="2" charset="2"/>
              <a:buChar char="§"/>
            </a:pPr>
            <a:r>
              <a:rPr lang="en-US" i="1" dirty="0">
                <a:latin typeface="Calibri" pitchFamily="34" charset="0"/>
              </a:rPr>
              <a:t>Be aware that having a licensed electrician letter may not be sufficient to push replacement to the Non-Critical Repairs or RR schedules.	</a:t>
            </a:r>
          </a:p>
          <a:p>
            <a:pPr lvl="4">
              <a:spcBef>
                <a:spcPts val="600"/>
              </a:spcBef>
              <a:buFont typeface="Wingdings" panose="05000000000000000000" pitchFamily="2" charset="2"/>
              <a:buChar char="§"/>
            </a:pPr>
            <a:r>
              <a:rPr lang="en-US" i="1" dirty="0">
                <a:latin typeface="Calibri" pitchFamily="34" charset="0"/>
              </a:rPr>
              <a:t>If property has history of fires, replacement would be a Critical Repair</a:t>
            </a:r>
          </a:p>
          <a:p>
            <a:pPr marL="914400" lvl="2" indent="0">
              <a:spcBef>
                <a:spcPts val="600"/>
              </a:spcBef>
              <a:buNone/>
            </a:pPr>
            <a:endParaRPr lang="en-US" b="1" dirty="0"/>
          </a:p>
          <a:p>
            <a:pPr marL="1141413" lvl="2" indent="-227013">
              <a:spcBef>
                <a:spcPts val="600"/>
              </a:spcBef>
            </a:pPr>
            <a:endParaRPr lang="en-US" dirty="0"/>
          </a:p>
        </p:txBody>
      </p:sp>
      <p:sp>
        <p:nvSpPr>
          <p:cNvPr id="4" name="Rectangle 2">
            <a:extLst>
              <a:ext uri="{FF2B5EF4-FFF2-40B4-BE49-F238E27FC236}">
                <a16:creationId xmlns:a16="http://schemas.microsoft.com/office/drawing/2014/main" id="{7839A60C-4D63-B5EE-4120-7FE9FF05E7AF}"/>
              </a:ext>
            </a:extLst>
          </p:cNvPr>
          <p:cNvSpPr txBox="1">
            <a:spLocks noChangeArrowheads="1"/>
          </p:cNvSpPr>
          <p:nvPr/>
        </p:nvSpPr>
        <p:spPr>
          <a:xfrm>
            <a:off x="1981200" y="625505"/>
            <a:ext cx="8229600" cy="642857"/>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400" b="1" kern="1200">
                <a:solidFill>
                  <a:schemeClr val="tx1"/>
                </a:solidFill>
                <a:latin typeface="Montserrat" pitchFamily="2" charset="77"/>
                <a:ea typeface="+mj-ea"/>
                <a:cs typeface="+mj-cs"/>
              </a:defRPr>
            </a:lvl1pPr>
          </a:lstStyle>
          <a:p>
            <a:pPr algn="ctr"/>
            <a:r>
              <a:rPr lang="en-US" sz="3200">
                <a:solidFill>
                  <a:srgbClr val="00788A"/>
                </a:solidFill>
              </a:rPr>
              <a:t>Issues to be Aware of?</a:t>
            </a:r>
          </a:p>
        </p:txBody>
      </p:sp>
      <p:pic>
        <p:nvPicPr>
          <p:cNvPr id="5" name="Content Placeholder 3" descr="Stab Lok_IMG_8962.JPG">
            <a:extLst>
              <a:ext uri="{FF2B5EF4-FFF2-40B4-BE49-F238E27FC236}">
                <a16:creationId xmlns:a16="http://schemas.microsoft.com/office/drawing/2014/main" id="{84D993AF-09BC-228A-FE94-228234039908}"/>
              </a:ext>
            </a:extLst>
          </p:cNvPr>
          <p:cNvPicPr>
            <a:picLocks noChangeAspect="1"/>
          </p:cNvPicPr>
          <p:nvPr/>
        </p:nvPicPr>
        <p:blipFill>
          <a:blip r:embed="rId2" cstate="print"/>
          <a:stretch>
            <a:fillRect/>
          </a:stretch>
        </p:blipFill>
        <p:spPr>
          <a:xfrm>
            <a:off x="2006720" y="3196046"/>
            <a:ext cx="3413095" cy="2559821"/>
          </a:xfrm>
          <a:prstGeom prst="rect">
            <a:avLst/>
          </a:prstGeom>
        </p:spPr>
      </p:pic>
      <p:pic>
        <p:nvPicPr>
          <p:cNvPr id="6" name="Picture 2" descr="C:\Users\ideb\Pictures\Misc Photos\Federal Pacific_IMG_8963.JPG">
            <a:extLst>
              <a:ext uri="{FF2B5EF4-FFF2-40B4-BE49-F238E27FC236}">
                <a16:creationId xmlns:a16="http://schemas.microsoft.com/office/drawing/2014/main" id="{DA41B824-18BE-99E2-A635-84F7B29B532D}"/>
              </a:ext>
            </a:extLst>
          </p:cNvPr>
          <p:cNvPicPr>
            <a:picLocks noChangeAspect="1" noChangeArrowheads="1"/>
          </p:cNvPicPr>
          <p:nvPr/>
        </p:nvPicPr>
        <p:blipFill>
          <a:blip r:embed="rId3" cstate="print"/>
          <a:srcRect/>
          <a:stretch>
            <a:fillRect/>
          </a:stretch>
        </p:blipFill>
        <p:spPr bwMode="auto">
          <a:xfrm>
            <a:off x="5916532" y="3196046"/>
            <a:ext cx="3413096" cy="2559822"/>
          </a:xfrm>
          <a:prstGeom prst="rect">
            <a:avLst/>
          </a:prstGeom>
          <a:noFill/>
        </p:spPr>
      </p:pic>
    </p:spTree>
    <p:extLst>
      <p:ext uri="{BB962C8B-B14F-4D97-AF65-F5344CB8AC3E}">
        <p14:creationId xmlns:p14="http://schemas.microsoft.com/office/powerpoint/2010/main" val="144834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D90E-25E2-A5F9-016A-DFB4172E8DF1}"/>
              </a:ext>
            </a:extLst>
          </p:cNvPr>
          <p:cNvSpPr>
            <a:spLocks noGrp="1"/>
          </p:cNvSpPr>
          <p:nvPr>
            <p:ph type="title"/>
          </p:nvPr>
        </p:nvSpPr>
        <p:spPr/>
        <p:txBody>
          <a:bodyPr/>
          <a:lstStyle/>
          <a:p>
            <a:r>
              <a:rPr lang="en-US" dirty="0"/>
              <a:t>Other PCNA Topics</a:t>
            </a:r>
          </a:p>
        </p:txBody>
      </p:sp>
      <p:sp>
        <p:nvSpPr>
          <p:cNvPr id="3" name="Title 1">
            <a:extLst>
              <a:ext uri="{FF2B5EF4-FFF2-40B4-BE49-F238E27FC236}">
                <a16:creationId xmlns:a16="http://schemas.microsoft.com/office/drawing/2014/main" id="{EB43300A-1C5A-6DF3-5E6E-635F886C3D7E}"/>
              </a:ext>
            </a:extLst>
          </p:cNvPr>
          <p:cNvSpPr txBox="1">
            <a:spLocks/>
          </p:cNvSpPr>
          <p:nvPr/>
        </p:nvSpPr>
        <p:spPr>
          <a:xfrm>
            <a:off x="1500415" y="597233"/>
            <a:ext cx="8229600" cy="6096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400" b="1" kern="1200">
                <a:solidFill>
                  <a:schemeClr val="tx1"/>
                </a:solidFill>
                <a:latin typeface="Montserrat" pitchFamily="2" charset="77"/>
                <a:ea typeface="+mj-ea"/>
                <a:cs typeface="+mj-cs"/>
              </a:defRPr>
            </a:lvl1pPr>
          </a:lstStyle>
          <a:p>
            <a:pPr algn="ctr"/>
            <a:r>
              <a:rPr lang="en-US" sz="3200">
                <a:solidFill>
                  <a:srgbClr val="00788A"/>
                </a:solidFill>
              </a:rPr>
              <a:t>Issues to be Aware of?</a:t>
            </a:r>
          </a:p>
        </p:txBody>
      </p:sp>
      <p:sp>
        <p:nvSpPr>
          <p:cNvPr id="4" name="Content Placeholder 2">
            <a:extLst>
              <a:ext uri="{FF2B5EF4-FFF2-40B4-BE49-F238E27FC236}">
                <a16:creationId xmlns:a16="http://schemas.microsoft.com/office/drawing/2014/main" id="{FE87714E-BDF4-6A7D-8264-04F0093DA848}"/>
              </a:ext>
            </a:extLst>
          </p:cNvPr>
          <p:cNvSpPr txBox="1">
            <a:spLocks/>
          </p:cNvSpPr>
          <p:nvPr/>
        </p:nvSpPr>
        <p:spPr>
          <a:xfrm>
            <a:off x="2461985" y="1148326"/>
            <a:ext cx="7268030" cy="419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ACM in Proposed Repairs</a:t>
            </a:r>
          </a:p>
          <a:p>
            <a:pPr>
              <a:buFont typeface="Wingdings" panose="05000000000000000000" pitchFamily="2" charset="2"/>
              <a:buChar char="§"/>
            </a:pPr>
            <a:r>
              <a:rPr lang="en-US" sz="2000" dirty="0"/>
              <a:t>For projects that are undergoing some level of rehab (regular 223f or Heavy 223f) a pre-construction or pre-renovation survey is required and includes extensive sampling and higher costs. For post 1989 constructed properties, HUD requires reporting of any knowledge of asbestos use at the property and to verify the composition of roofing materials (receipts, labels, etc.) or sampling. </a:t>
            </a:r>
          </a:p>
          <a:p>
            <a:pPr>
              <a:buFont typeface="Arial" panose="020B0604020202020204" pitchFamily="34" charset="0"/>
              <a:buNone/>
            </a:pPr>
            <a:endParaRPr lang="en-US" sz="2000" dirty="0"/>
          </a:p>
        </p:txBody>
      </p:sp>
      <p:pic>
        <p:nvPicPr>
          <p:cNvPr id="5" name="Picture 4">
            <a:extLst>
              <a:ext uri="{FF2B5EF4-FFF2-40B4-BE49-F238E27FC236}">
                <a16:creationId xmlns:a16="http://schemas.microsoft.com/office/drawing/2014/main" id="{0D234388-3832-77B3-0C74-737ECC237D4A}"/>
              </a:ext>
            </a:extLst>
          </p:cNvPr>
          <p:cNvPicPr>
            <a:picLocks noChangeAspect="1"/>
          </p:cNvPicPr>
          <p:nvPr/>
        </p:nvPicPr>
        <p:blipFill>
          <a:blip r:embed="rId2"/>
          <a:stretch>
            <a:fillRect/>
          </a:stretch>
        </p:blipFill>
        <p:spPr>
          <a:xfrm>
            <a:off x="835688" y="1150213"/>
            <a:ext cx="1418771" cy="1257649"/>
          </a:xfrm>
          <a:prstGeom prst="rect">
            <a:avLst/>
          </a:prstGeom>
        </p:spPr>
      </p:pic>
      <p:pic>
        <p:nvPicPr>
          <p:cNvPr id="6" name="Picture 5">
            <a:extLst>
              <a:ext uri="{FF2B5EF4-FFF2-40B4-BE49-F238E27FC236}">
                <a16:creationId xmlns:a16="http://schemas.microsoft.com/office/drawing/2014/main" id="{7442D4A8-079F-4041-1A22-76A6B43DFCEF}"/>
              </a:ext>
            </a:extLst>
          </p:cNvPr>
          <p:cNvPicPr>
            <a:picLocks noChangeAspect="1"/>
          </p:cNvPicPr>
          <p:nvPr/>
        </p:nvPicPr>
        <p:blipFill rotWithShape="1">
          <a:blip r:embed="rId3"/>
          <a:srcRect l="4214" r="28741"/>
          <a:stretch/>
        </p:blipFill>
        <p:spPr>
          <a:xfrm>
            <a:off x="833525" y="2807388"/>
            <a:ext cx="1420934" cy="1257649"/>
          </a:xfrm>
          <a:prstGeom prst="rect">
            <a:avLst/>
          </a:prstGeom>
        </p:spPr>
      </p:pic>
      <p:pic>
        <p:nvPicPr>
          <p:cNvPr id="7" name="Picture 6">
            <a:extLst>
              <a:ext uri="{FF2B5EF4-FFF2-40B4-BE49-F238E27FC236}">
                <a16:creationId xmlns:a16="http://schemas.microsoft.com/office/drawing/2014/main" id="{FC76FB0B-355F-8862-8ABC-2E4D6F48D3A8}"/>
              </a:ext>
            </a:extLst>
          </p:cNvPr>
          <p:cNvPicPr>
            <a:picLocks noChangeAspect="1"/>
          </p:cNvPicPr>
          <p:nvPr/>
        </p:nvPicPr>
        <p:blipFill rotWithShape="1">
          <a:blip r:embed="rId4"/>
          <a:srcRect t="5925" b="12536"/>
          <a:stretch/>
        </p:blipFill>
        <p:spPr>
          <a:xfrm>
            <a:off x="831362" y="4329838"/>
            <a:ext cx="1418771" cy="1022841"/>
          </a:xfrm>
          <a:prstGeom prst="rect">
            <a:avLst/>
          </a:prstGeom>
        </p:spPr>
      </p:pic>
    </p:spTree>
    <p:extLst>
      <p:ext uri="{BB962C8B-B14F-4D97-AF65-F5344CB8AC3E}">
        <p14:creationId xmlns:p14="http://schemas.microsoft.com/office/powerpoint/2010/main" val="59191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9EAF-83AC-EDB5-EB49-28936636B7D7}"/>
              </a:ext>
            </a:extLst>
          </p:cNvPr>
          <p:cNvSpPr>
            <a:spLocks noGrp="1"/>
          </p:cNvSpPr>
          <p:nvPr>
            <p:ph type="ctrTitle"/>
          </p:nvPr>
        </p:nvSpPr>
        <p:spPr>
          <a:xfrm>
            <a:off x="1524000" y="2235200"/>
            <a:ext cx="9144000" cy="2387600"/>
          </a:xfrm>
        </p:spPr>
        <p:txBody>
          <a:bodyPr/>
          <a:lstStyle/>
          <a:p>
            <a:r>
              <a:rPr lang="en-US" dirty="0"/>
              <a:t>Valuations, Rents, Cap Rates, &amp; Expenses</a:t>
            </a:r>
          </a:p>
        </p:txBody>
      </p:sp>
    </p:spTree>
    <p:extLst>
      <p:ext uri="{BB962C8B-B14F-4D97-AF65-F5344CB8AC3E}">
        <p14:creationId xmlns:p14="http://schemas.microsoft.com/office/powerpoint/2010/main" val="48378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8232C583-8E05-86D6-F951-A0FE1B2D8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25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3E30-93CB-2D41-B589-EFAF2AFDB252}"/>
              </a:ext>
            </a:extLst>
          </p:cNvPr>
          <p:cNvSpPr>
            <a:spLocks noGrp="1"/>
          </p:cNvSpPr>
          <p:nvPr>
            <p:ph type="title"/>
          </p:nvPr>
        </p:nvSpPr>
        <p:spPr/>
        <p:txBody>
          <a:bodyPr>
            <a:normAutofit fontScale="90000"/>
          </a:bodyPr>
          <a:lstStyle/>
          <a:p>
            <a:r>
              <a:rPr lang="en-US" dirty="0"/>
              <a:t>Stat Limit CNA Panel</a:t>
            </a:r>
          </a:p>
        </p:txBody>
      </p:sp>
      <p:sp>
        <p:nvSpPr>
          <p:cNvPr id="3" name="Subtitle 2">
            <a:extLst>
              <a:ext uri="{FF2B5EF4-FFF2-40B4-BE49-F238E27FC236}">
                <a16:creationId xmlns:a16="http://schemas.microsoft.com/office/drawing/2014/main" id="{843EAA6F-CED4-6E49-B2B9-481ECDDBAA23}"/>
              </a:ext>
            </a:extLst>
          </p:cNvPr>
          <p:cNvSpPr>
            <a:spLocks noGrp="1"/>
          </p:cNvSpPr>
          <p:nvPr>
            <p:ph type="subTitle" idx="1"/>
          </p:nvPr>
        </p:nvSpPr>
        <p:spPr/>
        <p:txBody>
          <a:bodyPr/>
          <a:lstStyle/>
          <a:p>
            <a:r>
              <a:rPr lang="en-US" dirty="0"/>
              <a:t>Pending Cost Not Attributable Revisions</a:t>
            </a:r>
          </a:p>
        </p:txBody>
      </p:sp>
      <p:pic>
        <p:nvPicPr>
          <p:cNvPr id="1026" name="Picture 2" descr="Profile photo of David Wilderman">
            <a:extLst>
              <a:ext uri="{FF2B5EF4-FFF2-40B4-BE49-F238E27FC236}">
                <a16:creationId xmlns:a16="http://schemas.microsoft.com/office/drawing/2014/main" id="{2D59BDFE-18A0-879C-D609-92097087F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359" y="45085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8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6549542" y="233453"/>
            <a:ext cx="3943350" cy="498069"/>
          </a:xfrm>
        </p:spPr>
        <p:txBody>
          <a:bodyPr/>
          <a:lstStyle/>
          <a:p>
            <a:r>
              <a:rPr lang="en-US" dirty="0"/>
              <a:t>Background</a:t>
            </a:r>
          </a:p>
        </p:txBody>
      </p:sp>
      <p:sp>
        <p:nvSpPr>
          <p:cNvPr id="4" name="TextBox 3">
            <a:extLst>
              <a:ext uri="{FF2B5EF4-FFF2-40B4-BE49-F238E27FC236}">
                <a16:creationId xmlns:a16="http://schemas.microsoft.com/office/drawing/2014/main" id="{3674CF1A-B523-2E08-0C09-A464E844B07D}"/>
              </a:ext>
            </a:extLst>
          </p:cNvPr>
          <p:cNvSpPr txBox="1"/>
          <p:nvPr/>
        </p:nvSpPr>
        <p:spPr>
          <a:xfrm>
            <a:off x="358588" y="830729"/>
            <a:ext cx="11516659" cy="3108543"/>
          </a:xfrm>
          <a:prstGeom prst="rect">
            <a:avLst/>
          </a:prstGeom>
          <a:noFill/>
        </p:spPr>
        <p:txBody>
          <a:bodyPr wrap="square" rtlCol="0">
            <a:spAutoFit/>
          </a:bodyPr>
          <a:lstStyle/>
          <a:p>
            <a:r>
              <a:rPr lang="en-US" sz="2000" dirty="0"/>
              <a:t>Pre 2020 MAP Guide</a:t>
            </a:r>
          </a:p>
          <a:p>
            <a:endParaRPr lang="en-US" sz="2000" dirty="0"/>
          </a:p>
          <a:p>
            <a:endParaRPr lang="en-US" sz="2000" dirty="0"/>
          </a:p>
          <a:p>
            <a:pPr marL="285750" indent="-285750">
              <a:buFont typeface="Arial" panose="020B0604020202020204" pitchFamily="34" charset="0"/>
              <a:buChar char="•"/>
            </a:pPr>
            <a:r>
              <a:rPr lang="en-US" sz="2000" dirty="0"/>
              <a:t>Simple calculation (really only two paragraphs, 10 references)</a:t>
            </a:r>
          </a:p>
          <a:p>
            <a:pPr marL="285750" indent="-285750">
              <a:buFont typeface="Arial" panose="020B0604020202020204" pitchFamily="34" charset="0"/>
              <a:buChar char="•"/>
            </a:pPr>
            <a:r>
              <a:rPr lang="en-US" sz="2000" dirty="0"/>
              <a:t>Maximum CNA for each residential and commercial spaces could not exceed 15%</a:t>
            </a:r>
          </a:p>
          <a:p>
            <a:pPr marL="285750" indent="-285750">
              <a:buFont typeface="Arial" panose="020B0604020202020204" pitchFamily="34" charset="0"/>
              <a:buChar char="•"/>
            </a:pPr>
            <a:r>
              <a:rPr lang="en-US" sz="2000" dirty="0"/>
              <a:t>For 223(f) loans, 15% was pretty much always used for cost not attributable</a:t>
            </a:r>
          </a:p>
          <a:p>
            <a:pPr marL="285750" indent="-285750">
              <a:buFont typeface="Arial" panose="020B0604020202020204" pitchFamily="34" charset="0"/>
              <a:buChar char="•"/>
            </a:pPr>
            <a:r>
              <a:rPr lang="en-US" sz="2000" dirty="0"/>
              <a:t>For 223(f) loans, warranted price of land used was 100%</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3830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6549542" y="233453"/>
            <a:ext cx="3943350" cy="498069"/>
          </a:xfrm>
        </p:spPr>
        <p:txBody>
          <a:bodyPr/>
          <a:lstStyle/>
          <a:p>
            <a:r>
              <a:rPr lang="en-US" dirty="0"/>
              <a:t>2020 MAP Guide</a:t>
            </a:r>
          </a:p>
        </p:txBody>
      </p:sp>
      <p:pic>
        <p:nvPicPr>
          <p:cNvPr id="1026" name="Picture 2" descr="A beautiful mind Blank Template - Imgflip">
            <a:extLst>
              <a:ext uri="{FF2B5EF4-FFF2-40B4-BE49-F238E27FC236}">
                <a16:creationId xmlns:a16="http://schemas.microsoft.com/office/drawing/2014/main" id="{46E66D1F-28FF-1175-8F55-A969A57DC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811711"/>
            <a:ext cx="8641724" cy="485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7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6549542" y="233453"/>
            <a:ext cx="3943350" cy="498069"/>
          </a:xfrm>
        </p:spPr>
        <p:txBody>
          <a:bodyPr/>
          <a:lstStyle/>
          <a:p>
            <a:r>
              <a:rPr lang="en-US" dirty="0"/>
              <a:t>Background</a:t>
            </a:r>
          </a:p>
        </p:txBody>
      </p:sp>
      <p:sp>
        <p:nvSpPr>
          <p:cNvPr id="2" name="TextBox 1">
            <a:extLst>
              <a:ext uri="{FF2B5EF4-FFF2-40B4-BE49-F238E27FC236}">
                <a16:creationId xmlns:a16="http://schemas.microsoft.com/office/drawing/2014/main" id="{E4A10482-1145-F7E0-B2F3-3923475E3825}"/>
              </a:ext>
            </a:extLst>
          </p:cNvPr>
          <p:cNvSpPr txBox="1"/>
          <p:nvPr/>
        </p:nvSpPr>
        <p:spPr>
          <a:xfrm>
            <a:off x="355598" y="833725"/>
            <a:ext cx="11516659" cy="2800767"/>
          </a:xfrm>
          <a:prstGeom prst="rect">
            <a:avLst/>
          </a:prstGeom>
          <a:noFill/>
        </p:spPr>
        <p:txBody>
          <a:bodyPr wrap="square" rtlCol="0">
            <a:spAutoFit/>
          </a:bodyPr>
          <a:lstStyle/>
          <a:p>
            <a:r>
              <a:rPr lang="en-US" sz="2000" dirty="0"/>
              <a:t>2020 MAP Guide</a:t>
            </a:r>
          </a:p>
          <a:p>
            <a:endParaRPr lang="en-US" sz="2000" dirty="0"/>
          </a:p>
          <a:p>
            <a:pPr marL="285750" indent="-285750">
              <a:buFont typeface="Arial" panose="020B0604020202020204" pitchFamily="34" charset="0"/>
              <a:buChar char="•"/>
            </a:pPr>
            <a:r>
              <a:rPr lang="en-US" sz="2000" dirty="0"/>
              <a:t>More complex calculations (Multiple pages, 67 references)</a:t>
            </a:r>
          </a:p>
          <a:p>
            <a:pPr marL="285750" indent="-285750">
              <a:buFont typeface="Arial" panose="020B0604020202020204" pitchFamily="34" charset="0"/>
              <a:buChar char="•"/>
            </a:pPr>
            <a:r>
              <a:rPr lang="en-US" sz="2000" dirty="0"/>
              <a:t>Maximum CNA for each residential and commercial spaces combined could not exceed 30%</a:t>
            </a:r>
          </a:p>
          <a:p>
            <a:pPr marL="285750" indent="-285750">
              <a:buFont typeface="Arial" panose="020B0604020202020204" pitchFamily="34" charset="0"/>
              <a:buChar char="•"/>
            </a:pPr>
            <a:r>
              <a:rPr lang="en-US" sz="2000" dirty="0"/>
              <a:t>For 223(f) loans, mathematical gymnastics made CNA calculation somewhat challenging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dirty="0"/>
              <a:t>Barry Wolfson’s response:</a:t>
            </a:r>
          </a:p>
          <a:p>
            <a:pPr marL="285750" indent="-285750">
              <a:buFont typeface="Arial" panose="020B0604020202020204" pitchFamily="34" charset="0"/>
              <a:buChar char="•"/>
            </a:pPr>
            <a:endParaRPr lang="en-US" dirty="0"/>
          </a:p>
        </p:txBody>
      </p:sp>
      <p:pic>
        <p:nvPicPr>
          <p:cNvPr id="2062" name="Picture 14" descr="Watch: Irish man drums rhythm of 'It's Always Sunny in Philadelphia' scene  | PhillyVoice">
            <a:extLst>
              <a:ext uri="{FF2B5EF4-FFF2-40B4-BE49-F238E27FC236}">
                <a16:creationId xmlns:a16="http://schemas.microsoft.com/office/drawing/2014/main" id="{17F4755F-981D-4D0E-20D6-6A6CDDC2B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611" y="2773790"/>
            <a:ext cx="3923763" cy="294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4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6F367-7DC3-EC4E-BA0E-598ADDF881C6}"/>
              </a:ext>
            </a:extLst>
          </p:cNvPr>
          <p:cNvSpPr>
            <a:spLocks noGrp="1"/>
          </p:cNvSpPr>
          <p:nvPr>
            <p:ph type="title"/>
          </p:nvPr>
        </p:nvSpPr>
        <p:spPr>
          <a:xfrm>
            <a:off x="6549542" y="233453"/>
            <a:ext cx="3943350" cy="498069"/>
          </a:xfrm>
        </p:spPr>
        <p:txBody>
          <a:bodyPr/>
          <a:lstStyle/>
          <a:p>
            <a:r>
              <a:rPr lang="en-US" dirty="0"/>
              <a:t>Background</a:t>
            </a:r>
          </a:p>
        </p:txBody>
      </p:sp>
      <p:sp>
        <p:nvSpPr>
          <p:cNvPr id="2" name="TextBox 1">
            <a:extLst>
              <a:ext uri="{FF2B5EF4-FFF2-40B4-BE49-F238E27FC236}">
                <a16:creationId xmlns:a16="http://schemas.microsoft.com/office/drawing/2014/main" id="{E4A10482-1145-F7E0-B2F3-3923475E3825}"/>
              </a:ext>
            </a:extLst>
          </p:cNvPr>
          <p:cNvSpPr txBox="1"/>
          <p:nvPr/>
        </p:nvSpPr>
        <p:spPr>
          <a:xfrm>
            <a:off x="355598" y="833725"/>
            <a:ext cx="11516659" cy="2831544"/>
          </a:xfrm>
          <a:prstGeom prst="rect">
            <a:avLst/>
          </a:prstGeom>
          <a:noFill/>
        </p:spPr>
        <p:txBody>
          <a:bodyPr wrap="square" rtlCol="0">
            <a:spAutoFit/>
          </a:bodyPr>
          <a:lstStyle/>
          <a:p>
            <a:r>
              <a:rPr lang="en-US" sz="2000" dirty="0"/>
              <a:t>2020 MAP Guide</a:t>
            </a:r>
          </a:p>
          <a:p>
            <a:endParaRPr lang="en-US" sz="2000" dirty="0"/>
          </a:p>
          <a:p>
            <a:pPr marL="285750" indent="-285750">
              <a:buFont typeface="Arial" panose="020B0604020202020204" pitchFamily="34" charset="0"/>
              <a:buChar char="•"/>
            </a:pPr>
            <a:r>
              <a:rPr lang="en-US" sz="2000" dirty="0"/>
              <a:t>April, 2021, Barry Wolfson pointed out some challenges with the calculations</a:t>
            </a:r>
          </a:p>
          <a:p>
            <a:pPr marL="285750" indent="-285750">
              <a:buFont typeface="Arial" panose="020B0604020202020204" pitchFamily="34" charset="0"/>
              <a:buChar char="•"/>
            </a:pPr>
            <a:r>
              <a:rPr lang="en-US" sz="2000" dirty="0"/>
              <a:t>May, 2021, David Wilderman reached out to a group of lenders and HUD staff in a quest to simplify the calculation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D57F32F-A1EF-1713-2A9F-005BD668ABCC}"/>
              </a:ext>
            </a:extLst>
          </p:cNvPr>
          <p:cNvSpPr txBox="1"/>
          <p:nvPr/>
        </p:nvSpPr>
        <p:spPr>
          <a:xfrm>
            <a:off x="355598" y="3176508"/>
            <a:ext cx="11516659" cy="2431435"/>
          </a:xfrm>
          <a:prstGeom prst="rect">
            <a:avLst/>
          </a:prstGeom>
          <a:noFill/>
        </p:spPr>
        <p:txBody>
          <a:bodyPr wrap="square" rtlCol="0">
            <a:spAutoFit/>
          </a:bodyPr>
          <a:lstStyle/>
          <a:p>
            <a:pPr marL="285750" indent="-285750">
              <a:buFont typeface="Arial" panose="020B0604020202020204" pitchFamily="34" charset="0"/>
              <a:buChar char="•"/>
            </a:pPr>
            <a:r>
              <a:rPr lang="en-US" sz="2000" dirty="0"/>
              <a:t>60-day PRA notice posted in Federal Register 9-12-2022</a:t>
            </a:r>
          </a:p>
          <a:p>
            <a:pPr marL="285750" indent="-285750">
              <a:buFont typeface="Arial" panose="020B0604020202020204" pitchFamily="34" charset="0"/>
              <a:buChar char="•"/>
            </a:pPr>
            <a:r>
              <a:rPr lang="en-US" sz="2000" dirty="0"/>
              <a:t>David Wilderman sent proposed ML to Barry Wolfson, who forwarded it to the working group and MBA for review and comment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algn="ctr"/>
            <a:r>
              <a:rPr lang="en-US" sz="3200" b="1" dirty="0"/>
              <a:t>RESULT?</a:t>
            </a:r>
          </a:p>
        </p:txBody>
      </p:sp>
    </p:spTree>
    <p:extLst>
      <p:ext uri="{BB962C8B-B14F-4D97-AF65-F5344CB8AC3E}">
        <p14:creationId xmlns:p14="http://schemas.microsoft.com/office/powerpoint/2010/main" val="3546804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1144</Words>
  <Application>Microsoft Office PowerPoint</Application>
  <PresentationFormat>Widescreen</PresentationFormat>
  <Paragraphs>120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Montserrat</vt:lpstr>
      <vt:lpstr>Wingdings</vt:lpstr>
      <vt:lpstr>Office Theme</vt:lpstr>
      <vt:lpstr>Valuation, Rent, Cap Rates &amp; Expense</vt:lpstr>
      <vt:lpstr>PowerPoint Presentation</vt:lpstr>
      <vt:lpstr>Valuations, Rents, Cap Rates, &amp; Expenses</vt:lpstr>
      <vt:lpstr>PowerPoint Presentation</vt:lpstr>
      <vt:lpstr>Stat Limit CNA Panel</vt:lpstr>
      <vt:lpstr>Background</vt:lpstr>
      <vt:lpstr>2020 MAP Guide</vt:lpstr>
      <vt:lpstr>Background</vt:lpstr>
      <vt:lpstr>Background</vt:lpstr>
      <vt:lpstr> Proposed Calculation</vt:lpstr>
      <vt:lpstr>Proposed Calculation</vt:lpstr>
      <vt:lpstr>Proposed Calculation – New Construction/Subrehab</vt:lpstr>
      <vt:lpstr>Proposed Calculation – Refinance</vt:lpstr>
      <vt:lpstr>Proposed Calculation</vt:lpstr>
      <vt:lpstr>Proposed Calculation – New Construction/Subrehab</vt:lpstr>
      <vt:lpstr>Proposed Calculation – Refinance</vt:lpstr>
      <vt:lpstr>Questions?</vt:lpstr>
      <vt:lpstr>Other PCNA Topics</vt:lpstr>
      <vt:lpstr>Other PCNA Topics</vt:lpstr>
      <vt:lpstr>Americans with Disabilities Act (ADA)</vt:lpstr>
      <vt:lpstr>Uniform Federal Accessibility Standards (UFAS)</vt:lpstr>
      <vt:lpstr>Fair Housing Act (FHA)</vt:lpstr>
      <vt:lpstr>Recently Constructed Projects</vt:lpstr>
      <vt:lpstr>Other PCNA Topics</vt:lpstr>
      <vt:lpstr>Other PCNA Topics</vt:lpstr>
    </vt:vector>
  </TitlesOfParts>
  <Company>Walker &amp; Dunlop,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Rent, Cap Rates &amp; Expense</dc:title>
  <dc:creator>Krissy Hopkins</dc:creator>
  <cp:lastModifiedBy>Krissy Hopkins</cp:lastModifiedBy>
  <cp:revision>1</cp:revision>
  <dcterms:created xsi:type="dcterms:W3CDTF">2023-03-23T14:53:57Z</dcterms:created>
  <dcterms:modified xsi:type="dcterms:W3CDTF">2023-03-23T14:56:36Z</dcterms:modified>
</cp:coreProperties>
</file>