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0" d="100"/>
          <a:sy n="60" d="100"/>
        </p:scale>
        <p:origin x="17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91D57-A539-4FB2-A8CE-2C20D96E0351}"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5E6496-F2A7-4E1E-BC84-C460E7411800}" type="slidenum">
              <a:rPr lang="en-US" smtClean="0"/>
              <a:t>‹#›</a:t>
            </a:fld>
            <a:endParaRPr lang="en-US"/>
          </a:p>
        </p:txBody>
      </p:sp>
    </p:spTree>
    <p:extLst>
      <p:ext uri="{BB962C8B-B14F-4D97-AF65-F5344CB8AC3E}">
        <p14:creationId xmlns:p14="http://schemas.microsoft.com/office/powerpoint/2010/main" val="318742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EB3512-1830-4CAA-B3D5-6355C5D06DA9}" type="slidenum">
              <a:rPr lang="en-US" smtClean="0"/>
              <a:t>3</a:t>
            </a:fld>
            <a:endParaRPr lang="en-US"/>
          </a:p>
        </p:txBody>
      </p:sp>
    </p:spTree>
    <p:extLst>
      <p:ext uri="{BB962C8B-B14F-4D97-AF65-F5344CB8AC3E}">
        <p14:creationId xmlns:p14="http://schemas.microsoft.com/office/powerpoint/2010/main" val="358851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EB3512-1830-4CAA-B3D5-6355C5D06DA9}" type="slidenum">
              <a:rPr lang="en-US" smtClean="0"/>
              <a:t>22</a:t>
            </a:fld>
            <a:endParaRPr lang="en-US"/>
          </a:p>
        </p:txBody>
      </p:sp>
    </p:spTree>
    <p:extLst>
      <p:ext uri="{BB962C8B-B14F-4D97-AF65-F5344CB8AC3E}">
        <p14:creationId xmlns:p14="http://schemas.microsoft.com/office/powerpoint/2010/main" val="411458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EB3512-1830-4CAA-B3D5-6355C5D06DA9}" type="slidenum">
              <a:rPr lang="en-US" smtClean="0"/>
              <a:t>37</a:t>
            </a:fld>
            <a:endParaRPr lang="en-US"/>
          </a:p>
        </p:txBody>
      </p:sp>
    </p:spTree>
    <p:extLst>
      <p:ext uri="{BB962C8B-B14F-4D97-AF65-F5344CB8AC3E}">
        <p14:creationId xmlns:p14="http://schemas.microsoft.com/office/powerpoint/2010/main" val="231982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DED9-7423-A738-06AA-9BBBAF8F6E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A4D99-C925-1A7A-F2DD-CDE2116747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C8133-4378-CAAC-8114-B7738ACC217B}"/>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5" name="Footer Placeholder 4">
            <a:extLst>
              <a:ext uri="{FF2B5EF4-FFF2-40B4-BE49-F238E27FC236}">
                <a16:creationId xmlns:a16="http://schemas.microsoft.com/office/drawing/2014/main" id="{6C1B3540-129E-5C82-C59A-37546EAAF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8C7E7-C2C4-F09F-1A94-32C56127239E}"/>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1029733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1E3F9-9024-8D74-5D3B-43E8F70839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03D414-1688-1763-9217-E19C34E31F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453D5-330F-F05B-D7CD-1EF7A3D897CD}"/>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5" name="Footer Placeholder 4">
            <a:extLst>
              <a:ext uri="{FF2B5EF4-FFF2-40B4-BE49-F238E27FC236}">
                <a16:creationId xmlns:a16="http://schemas.microsoft.com/office/drawing/2014/main" id="{3C075EFF-44AB-0239-D779-B125E1112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6075-4080-C696-A8B2-C185F32439C8}"/>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279131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83E851-CCA1-2485-FFD3-339080EEC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B64BD1-60B2-9F2B-0516-5EA5F06A91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EFD0F-8617-940F-26E2-BA02C5B00B1F}"/>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5" name="Footer Placeholder 4">
            <a:extLst>
              <a:ext uri="{FF2B5EF4-FFF2-40B4-BE49-F238E27FC236}">
                <a16:creationId xmlns:a16="http://schemas.microsoft.com/office/drawing/2014/main" id="{B390A682-D2DA-8A8F-E0E9-6877E6EFA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B8F7E1-DA6B-91E8-1BEB-B64A2C5F759C}"/>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3319652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DACE-F68D-F348-892A-A57909BC5DDA}"/>
              </a:ext>
            </a:extLst>
          </p:cNvPr>
          <p:cNvSpPr>
            <a:spLocks noGrp="1"/>
          </p:cNvSpPr>
          <p:nvPr>
            <p:ph type="title" hasCustomPrompt="1"/>
          </p:nvPr>
        </p:nvSpPr>
        <p:spPr>
          <a:xfrm>
            <a:off x="3434964" y="3094728"/>
            <a:ext cx="8024853" cy="668545"/>
          </a:xfrm>
          <a:prstGeom prst="rect">
            <a:avLst/>
          </a:prstGeom>
        </p:spPr>
        <p:txBody>
          <a:bodyPr/>
          <a:lstStyle>
            <a:lvl1pPr algn="ctr">
              <a:defRPr b="1">
                <a:latin typeface="Montserrat" pitchFamily="2" charset="77"/>
              </a:defRPr>
            </a:lvl1pPr>
          </a:lstStyle>
          <a:p>
            <a:r>
              <a:rPr lang="en-US" dirty="0"/>
              <a:t>Click to Edit Title</a:t>
            </a:r>
          </a:p>
        </p:txBody>
      </p:sp>
      <p:sp>
        <p:nvSpPr>
          <p:cNvPr id="6" name="Subtitle 2">
            <a:extLst>
              <a:ext uri="{FF2B5EF4-FFF2-40B4-BE49-F238E27FC236}">
                <a16:creationId xmlns:a16="http://schemas.microsoft.com/office/drawing/2014/main" id="{258B177B-03FF-C44D-A895-4D1DD7E769E7}"/>
              </a:ext>
            </a:extLst>
          </p:cNvPr>
          <p:cNvSpPr>
            <a:spLocks noGrp="1"/>
          </p:cNvSpPr>
          <p:nvPr>
            <p:ph type="subTitle" idx="1" hasCustomPrompt="1"/>
          </p:nvPr>
        </p:nvSpPr>
        <p:spPr>
          <a:xfrm>
            <a:off x="3434963" y="3776875"/>
            <a:ext cx="8024853" cy="381663"/>
          </a:xfrm>
          <a:prstGeom prst="rect">
            <a:avLst/>
          </a:prstGeom>
        </p:spPr>
        <p:txBody>
          <a:bodyPr>
            <a:normAutofit/>
          </a:bodyPr>
          <a:lstStyle>
            <a:lvl1pPr marL="0" indent="0" algn="ctr">
              <a:buNone/>
              <a:defRPr sz="200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4" name="Picture 3" descr="Shape&#10;&#10;Description automatically generated with medium confidence">
            <a:extLst>
              <a:ext uri="{FF2B5EF4-FFF2-40B4-BE49-F238E27FC236}">
                <a16:creationId xmlns:a16="http://schemas.microsoft.com/office/drawing/2014/main" id="{9D92FCFB-7ABE-B9BC-D3B8-D3810E25741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7365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66539-C4D5-3A84-C6E7-6A3A700516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C8B8E-2679-ABEF-A9EB-B3972280E1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28D4D-799C-E314-B170-8BC7B5AE8B7E}"/>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5" name="Footer Placeholder 4">
            <a:extLst>
              <a:ext uri="{FF2B5EF4-FFF2-40B4-BE49-F238E27FC236}">
                <a16:creationId xmlns:a16="http://schemas.microsoft.com/office/drawing/2014/main" id="{2B43F79A-12EB-A9F2-44B6-97C3B77B6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1FB73-7A00-C29A-14A3-9CA84BC0C71E}"/>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17990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FB7E-4B31-BF70-FE83-436670AAE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F1D407-4630-164F-DA07-465FB1C0E3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5EFA9A-7A38-0380-BAC6-86921CF58985}"/>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5" name="Footer Placeholder 4">
            <a:extLst>
              <a:ext uri="{FF2B5EF4-FFF2-40B4-BE49-F238E27FC236}">
                <a16:creationId xmlns:a16="http://schemas.microsoft.com/office/drawing/2014/main" id="{59FEEC52-01EC-4DF2-7ABC-CA1FD1E56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2ACE5-B671-329A-E60D-13AF737F2BF7}"/>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260643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165A-E25F-D6AB-4FDB-DC048A392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BB502A-F0FB-782E-C868-D47E7B08E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8E4DCD-2BEE-BC14-B02B-D0D98A23C6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25099D-753F-8AD2-BACF-953A29E44317}"/>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6" name="Footer Placeholder 5">
            <a:extLst>
              <a:ext uri="{FF2B5EF4-FFF2-40B4-BE49-F238E27FC236}">
                <a16:creationId xmlns:a16="http://schemas.microsoft.com/office/drawing/2014/main" id="{AA09B0EB-7A08-95B1-D9BD-141943D95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B0B061-9A49-3AD5-B6A6-3C5417F16E2A}"/>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180996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C92B-6AD2-9C8B-02EC-4F9FA482B4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825E49-AE8F-5A4A-2157-5B32E71F3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2775E-5059-04E8-28D5-C1F26FEF36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26582-230E-652B-1626-9318DD88A1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627EED-8F03-65FE-B048-471DE7F31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10735A-14AF-016A-80AD-B8EB6201A5EC}"/>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8" name="Footer Placeholder 7">
            <a:extLst>
              <a:ext uri="{FF2B5EF4-FFF2-40B4-BE49-F238E27FC236}">
                <a16:creationId xmlns:a16="http://schemas.microsoft.com/office/drawing/2014/main" id="{CB835089-FF3F-D81D-2993-D01C4AD94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1EC362-7865-67E4-2A80-57E6A3475FBC}"/>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390442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E130-A76A-4B66-FE6A-1EF0AFB1F4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07AC89-8328-0022-B2B4-C2CB99D7A0B8}"/>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4" name="Footer Placeholder 3">
            <a:extLst>
              <a:ext uri="{FF2B5EF4-FFF2-40B4-BE49-F238E27FC236}">
                <a16:creationId xmlns:a16="http://schemas.microsoft.com/office/drawing/2014/main" id="{8EA2FCE6-4597-FE6D-5679-D4FF436C6B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84F817-72FA-5E08-E51C-407F147CA757}"/>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3347565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4283F-15DF-A121-B8B2-D286A77FFAA2}"/>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3" name="Footer Placeholder 2">
            <a:extLst>
              <a:ext uri="{FF2B5EF4-FFF2-40B4-BE49-F238E27FC236}">
                <a16:creationId xmlns:a16="http://schemas.microsoft.com/office/drawing/2014/main" id="{D42C4742-A494-26D7-C80D-CBCB7518B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18CFA8-04A1-7D36-EA51-6324E26070CE}"/>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217699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B956-E457-B197-E830-952FE1757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29F46D-2FE1-E60A-06D9-9FAE2677F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871CBF-7DEB-A0B4-D12F-851587492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719EE-4D09-E9A7-4FDD-DDFB7C7154E6}"/>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6" name="Footer Placeholder 5">
            <a:extLst>
              <a:ext uri="{FF2B5EF4-FFF2-40B4-BE49-F238E27FC236}">
                <a16:creationId xmlns:a16="http://schemas.microsoft.com/office/drawing/2014/main" id="{D498B8A9-F9F9-76BE-4157-9780933E1D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F52F-F1FC-B01C-1089-5A22C486A34D}"/>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201593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2853-4E53-47D0-4EBA-4157AE4D4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2D7643-C59B-23E7-8112-1E50347CFB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5E301B-E1A5-B208-5B79-38C95AA73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082ADA-B6FD-3F5C-B6B8-62F296BE0C77}"/>
              </a:ext>
            </a:extLst>
          </p:cNvPr>
          <p:cNvSpPr>
            <a:spLocks noGrp="1"/>
          </p:cNvSpPr>
          <p:nvPr>
            <p:ph type="dt" sz="half" idx="10"/>
          </p:nvPr>
        </p:nvSpPr>
        <p:spPr/>
        <p:txBody>
          <a:bodyPr/>
          <a:lstStyle/>
          <a:p>
            <a:fld id="{6C5DE771-4E0C-4BDA-BF7E-AB4C6B1D45DD}" type="datetimeFigureOut">
              <a:rPr lang="en-US" smtClean="0"/>
              <a:t>3/22/2023</a:t>
            </a:fld>
            <a:endParaRPr lang="en-US"/>
          </a:p>
        </p:txBody>
      </p:sp>
      <p:sp>
        <p:nvSpPr>
          <p:cNvPr id="6" name="Footer Placeholder 5">
            <a:extLst>
              <a:ext uri="{FF2B5EF4-FFF2-40B4-BE49-F238E27FC236}">
                <a16:creationId xmlns:a16="http://schemas.microsoft.com/office/drawing/2014/main" id="{470AAC63-FB65-E4BA-B130-9EA696C2A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C294C6-A0DC-C552-792F-D8931A577CCE}"/>
              </a:ext>
            </a:extLst>
          </p:cNvPr>
          <p:cNvSpPr>
            <a:spLocks noGrp="1"/>
          </p:cNvSpPr>
          <p:nvPr>
            <p:ph type="sldNum" sz="quarter" idx="12"/>
          </p:nvPr>
        </p:nvSpPr>
        <p:spPr/>
        <p:txBody>
          <a:bodyPr/>
          <a:lstStyle/>
          <a:p>
            <a:fld id="{93726DBB-8CC2-4A54-9ABF-C0D679619BED}" type="slidenum">
              <a:rPr lang="en-US" smtClean="0"/>
              <a:t>‹#›</a:t>
            </a:fld>
            <a:endParaRPr lang="en-US"/>
          </a:p>
        </p:txBody>
      </p:sp>
    </p:spTree>
    <p:extLst>
      <p:ext uri="{BB962C8B-B14F-4D97-AF65-F5344CB8AC3E}">
        <p14:creationId xmlns:p14="http://schemas.microsoft.com/office/powerpoint/2010/main" val="2813974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D7E25-B3B8-9257-1FEA-247CF54EC4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69361E-FF13-11B4-7AA0-B5C9D565CB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55479-B683-9CDC-D607-A2595C4280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DE771-4E0C-4BDA-BF7E-AB4C6B1D45DD}" type="datetimeFigureOut">
              <a:rPr lang="en-US" smtClean="0"/>
              <a:t>3/22/2023</a:t>
            </a:fld>
            <a:endParaRPr lang="en-US"/>
          </a:p>
        </p:txBody>
      </p:sp>
      <p:sp>
        <p:nvSpPr>
          <p:cNvPr id="5" name="Footer Placeholder 4">
            <a:extLst>
              <a:ext uri="{FF2B5EF4-FFF2-40B4-BE49-F238E27FC236}">
                <a16:creationId xmlns:a16="http://schemas.microsoft.com/office/drawing/2014/main" id="{565E9D72-91EC-9CC1-C31A-EB616FCE4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D4F797-A197-B4AD-FAE5-F083839438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26DBB-8CC2-4A54-9ABF-C0D679619BED}" type="slidenum">
              <a:rPr lang="en-US" smtClean="0"/>
              <a:t>‹#›</a:t>
            </a:fld>
            <a:endParaRPr lang="en-US"/>
          </a:p>
        </p:txBody>
      </p:sp>
    </p:spTree>
    <p:extLst>
      <p:ext uri="{BB962C8B-B14F-4D97-AF65-F5344CB8AC3E}">
        <p14:creationId xmlns:p14="http://schemas.microsoft.com/office/powerpoint/2010/main" val="3506989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hudexchange.info/programs/environmental-review/housing/fact-sheets/www.globalchange.gov" TargetMode="External"/><Relationship Id="rId2" Type="http://schemas.openxmlformats.org/officeDocument/2006/relationships/hyperlink" Target="https://resilience.climate.gov/"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hazards.fema.gov/nri/map" TargetMode="External"/><Relationship Id="rId2" Type="http://schemas.openxmlformats.org/officeDocument/2006/relationships/hyperlink" Target="https://www.hudexchange.info/programs/environmental-review/environmental-assessment/guide/climate-and-energy/" TargetMode="External"/><Relationship Id="rId1" Type="http://schemas.openxmlformats.org/officeDocument/2006/relationships/slideLayout" Target="../slideLayouts/slideLayout1.xml"/><Relationship Id="rId5" Type="http://schemas.openxmlformats.org/officeDocument/2006/relationships/hyperlink" Target="https://www.fema.gov/emergency-managers/risk-management/hazard-mitigation-planning" TargetMode="External"/><Relationship Id="rId4" Type="http://schemas.openxmlformats.org/officeDocument/2006/relationships/hyperlink" Target="https://fema.maps.arcgis.com/apps/webappviewer/index.html?id=ec2fb023df744cf480da89539338c386"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hudexchange.info/programs/environmental-review/housing/fact-sheets/#map-guide-on-acceptable-separation-distance-and-pipelines"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ws.gov/wetlands/documents/classification-of-wetlands-and-deepwater-habitats-of-the-united-states.pdf" TargetMode="External"/><Relationship Id="rId2" Type="http://schemas.openxmlformats.org/officeDocument/2006/relationships/hyperlink" Target="https://www.nwp.usace.army.mil/Missions/Regulatory/Jurisdiction/#:~:text=Recognizing%20wetlands&amp;text=Those%20areas%20that%20are%20inundated,life%20in%20saturated%20soil%20condition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hudexchange.info/programs/environmental-review/housing/fact-sheets/#fall-hazards"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hifld-geoplatform.opendata.arcgis.com/datasets/bd24d1a282c54428b024988d32578e59_0/explore?location=31.501108%2C-74.228541%2C4.98" TargetMode="External"/><Relationship Id="rId2" Type="http://schemas.openxmlformats.org/officeDocument/2006/relationships/hyperlink" Target="https://atlas.eia.gov/apps/all-energy-infrastructure-and-resources/explor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www.regulations.gov/document/EPA-HQ-OLEM-2021-0946-0002"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3E30-93CB-2D41-B589-EFAF2AFDB252}"/>
              </a:ext>
            </a:extLst>
          </p:cNvPr>
          <p:cNvSpPr>
            <a:spLocks noGrp="1"/>
          </p:cNvSpPr>
          <p:nvPr>
            <p:ph type="title"/>
          </p:nvPr>
        </p:nvSpPr>
        <p:spPr>
          <a:xfrm>
            <a:off x="3434964" y="817124"/>
            <a:ext cx="8024853" cy="2324910"/>
          </a:xfrm>
        </p:spPr>
        <p:txBody>
          <a:bodyPr>
            <a:normAutofit/>
          </a:bodyPr>
          <a:lstStyle/>
          <a:p>
            <a:r>
              <a:rPr lang="en-US" b="1" dirty="0">
                <a:solidFill>
                  <a:srgbClr val="00B050"/>
                </a:solidFill>
              </a:rPr>
              <a:t>NAVIGATING THE ROCKY ENVIRONMENTAL TERRAIN</a:t>
            </a:r>
            <a:endParaRPr lang="en-US" dirty="0"/>
          </a:p>
        </p:txBody>
      </p:sp>
      <p:sp>
        <p:nvSpPr>
          <p:cNvPr id="3" name="Subtitle 2">
            <a:extLst>
              <a:ext uri="{FF2B5EF4-FFF2-40B4-BE49-F238E27FC236}">
                <a16:creationId xmlns:a16="http://schemas.microsoft.com/office/drawing/2014/main" id="{843EAA6F-CED4-6E49-B2B9-481ECDDBAA23}"/>
              </a:ext>
            </a:extLst>
          </p:cNvPr>
          <p:cNvSpPr>
            <a:spLocks noGrp="1"/>
          </p:cNvSpPr>
          <p:nvPr>
            <p:ph type="subTitle" idx="1"/>
          </p:nvPr>
        </p:nvSpPr>
        <p:spPr>
          <a:xfrm>
            <a:off x="3434963" y="3776875"/>
            <a:ext cx="8024853" cy="1699797"/>
          </a:xfrm>
        </p:spPr>
        <p:txBody>
          <a:bodyPr>
            <a:normAutofit/>
          </a:bodyPr>
          <a:lstStyle/>
          <a:p>
            <a:r>
              <a:rPr lang="en-US" dirty="0"/>
              <a:t>	</a:t>
            </a:r>
            <a:r>
              <a:rPr lang="en-US" sz="3200" dirty="0"/>
              <a:t>Eastern Lenders Association</a:t>
            </a:r>
          </a:p>
          <a:p>
            <a:r>
              <a:rPr lang="en-US" sz="3200" dirty="0"/>
              <a:t>2023 Conference</a:t>
            </a:r>
          </a:p>
          <a:p>
            <a:r>
              <a:rPr lang="en-US" sz="3200" dirty="0"/>
              <a:t>March 13, 2023</a:t>
            </a:r>
            <a:endParaRPr lang="en-US" dirty="0"/>
          </a:p>
        </p:txBody>
      </p:sp>
      <p:pic>
        <p:nvPicPr>
          <p:cNvPr id="5" name="Picture 4" descr="A rocky area with trees and mountains in the background&#10;&#10;Description automatically generated with medium confidence">
            <a:extLst>
              <a:ext uri="{FF2B5EF4-FFF2-40B4-BE49-F238E27FC236}">
                <a16:creationId xmlns:a16="http://schemas.microsoft.com/office/drawing/2014/main" id="{0D7AC4D2-7E82-82B4-539B-DA235B851513}"/>
              </a:ext>
            </a:extLst>
          </p:cNvPr>
          <p:cNvPicPr>
            <a:picLocks noChangeAspect="1"/>
          </p:cNvPicPr>
          <p:nvPr/>
        </p:nvPicPr>
        <p:blipFill>
          <a:blip r:embed="rId2"/>
          <a:stretch>
            <a:fillRect/>
          </a:stretch>
        </p:blipFill>
        <p:spPr>
          <a:xfrm>
            <a:off x="1997716" y="2932890"/>
            <a:ext cx="2827203" cy="2691836"/>
          </a:xfrm>
          <a:prstGeom prst="rect">
            <a:avLst/>
          </a:prstGeom>
        </p:spPr>
      </p:pic>
    </p:spTree>
    <p:extLst>
      <p:ext uri="{BB962C8B-B14F-4D97-AF65-F5344CB8AC3E}">
        <p14:creationId xmlns:p14="http://schemas.microsoft.com/office/powerpoint/2010/main" val="219050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218DD-04CD-7212-B5AF-703156FCD6FB}"/>
              </a:ext>
            </a:extLst>
          </p:cNvPr>
          <p:cNvSpPr>
            <a:spLocks noGrp="1"/>
          </p:cNvSpPr>
          <p:nvPr>
            <p:ph type="title"/>
          </p:nvPr>
        </p:nvSpPr>
        <p:spPr/>
        <p:txBody>
          <a:bodyPr>
            <a:normAutofit/>
          </a:bodyPr>
          <a:lstStyle/>
          <a:p>
            <a:pPr algn="ctr"/>
            <a:r>
              <a:rPr lang="en-US" sz="6000" b="1" dirty="0">
                <a:solidFill>
                  <a:srgbClr val="00B050"/>
                </a:solidFill>
              </a:rPr>
              <a:t>Climate Change</a:t>
            </a:r>
            <a:endParaRPr lang="en-US" sz="6000" dirty="0"/>
          </a:p>
        </p:txBody>
      </p:sp>
      <p:pic>
        <p:nvPicPr>
          <p:cNvPr id="6" name="Content Placeholder 5" descr="A picture containing valley, nature, mountain, outdoor&#10;&#10;Description automatically generated">
            <a:extLst>
              <a:ext uri="{FF2B5EF4-FFF2-40B4-BE49-F238E27FC236}">
                <a16:creationId xmlns:a16="http://schemas.microsoft.com/office/drawing/2014/main" id="{D25B28D3-7D32-5B74-D096-C9FD20B2CE47}"/>
              </a:ext>
            </a:extLst>
          </p:cNvPr>
          <p:cNvPicPr>
            <a:picLocks noGrp="1" noChangeAspect="1"/>
          </p:cNvPicPr>
          <p:nvPr>
            <p:ph sz="half" idx="1"/>
          </p:nvPr>
        </p:nvPicPr>
        <p:blipFill>
          <a:blip r:embed="rId2"/>
          <a:stretch>
            <a:fillRect/>
          </a:stretch>
        </p:blipFill>
        <p:spPr>
          <a:xfrm>
            <a:off x="838200" y="2058195"/>
            <a:ext cx="5181600" cy="3736730"/>
          </a:xfrm>
        </p:spPr>
      </p:pic>
      <p:pic>
        <p:nvPicPr>
          <p:cNvPr id="12" name="Content Placeholder 11" descr="A person standing in the snow&#10;&#10;Description automatically generated with medium confidence">
            <a:extLst>
              <a:ext uri="{FF2B5EF4-FFF2-40B4-BE49-F238E27FC236}">
                <a16:creationId xmlns:a16="http://schemas.microsoft.com/office/drawing/2014/main" id="{680A22B6-81CA-94D6-629E-65998CFF34EC}"/>
              </a:ext>
            </a:extLst>
          </p:cNvPr>
          <p:cNvPicPr>
            <a:picLocks noGrp="1" noChangeAspect="1"/>
          </p:cNvPicPr>
          <p:nvPr>
            <p:ph sz="half" idx="2"/>
          </p:nvPr>
        </p:nvPicPr>
        <p:blipFill>
          <a:blip r:embed="rId3"/>
          <a:stretch>
            <a:fillRect/>
          </a:stretch>
        </p:blipFill>
        <p:spPr>
          <a:xfrm>
            <a:off x="6172200" y="2058194"/>
            <a:ext cx="5181600" cy="3886200"/>
          </a:xfrm>
        </p:spPr>
      </p:pic>
    </p:spTree>
    <p:extLst>
      <p:ext uri="{BB962C8B-B14F-4D97-AF65-F5344CB8AC3E}">
        <p14:creationId xmlns:p14="http://schemas.microsoft.com/office/powerpoint/2010/main" val="3362209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09800" y="402784"/>
            <a:ext cx="7772400" cy="1050386"/>
          </a:xfrm>
        </p:spPr>
        <p:txBody>
          <a:bodyPr/>
          <a:lstStyle/>
          <a:p>
            <a:r>
              <a:rPr lang="en-US" b="1" dirty="0">
                <a:solidFill>
                  <a:srgbClr val="00B050"/>
                </a:solidFill>
              </a:rPr>
              <a:t>Climate Change</a:t>
            </a:r>
          </a:p>
        </p:txBody>
      </p:sp>
      <p:sp>
        <p:nvSpPr>
          <p:cNvPr id="4" name="Subtitle 6">
            <a:extLst>
              <a:ext uri="{FF2B5EF4-FFF2-40B4-BE49-F238E27FC236}">
                <a16:creationId xmlns:a16="http://schemas.microsoft.com/office/drawing/2014/main" id="{442E20CF-0AE2-4CEA-8B01-BCDFB20A24A5}"/>
              </a:ext>
            </a:extLst>
          </p:cNvPr>
          <p:cNvSpPr txBox="1">
            <a:spLocks/>
          </p:cNvSpPr>
          <p:nvPr/>
        </p:nvSpPr>
        <p:spPr>
          <a:xfrm>
            <a:off x="1835286" y="1496133"/>
            <a:ext cx="8573071" cy="25001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dirty="0"/>
              <a:t>As outlined in the Administrative Memorandum “</a:t>
            </a:r>
            <a:r>
              <a:rPr lang="en-US" i="1" dirty="0"/>
              <a:t>Guidance on Considering Climate Change in Environmental Assessment Factors for Multifamily Projects”</a:t>
            </a:r>
            <a:r>
              <a:rPr lang="en-US" dirty="0"/>
              <a:t> signed by Willie Fobbs, after December 1, 2022, EA level applications must discuss reasonably foreseeable climate impacts over the life of the mortgage and address mitigation measures that would be prudent to implement at the construction stage.</a:t>
            </a:r>
          </a:p>
        </p:txBody>
      </p:sp>
      <p:pic>
        <p:nvPicPr>
          <p:cNvPr id="1026" name="Picture 2" descr="Checkboxes in front of 15 climate-related hazards">
            <a:extLst>
              <a:ext uri="{FF2B5EF4-FFF2-40B4-BE49-F238E27FC236}">
                <a16:creationId xmlns:a16="http://schemas.microsoft.com/office/drawing/2014/main" id="{54754491-7269-1DBB-0429-91D445FB6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183861"/>
            <a:ext cx="7487479" cy="17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218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320A-A722-8B52-C93E-B708D20D64FB}"/>
              </a:ext>
            </a:extLst>
          </p:cNvPr>
          <p:cNvSpPr>
            <a:spLocks noGrp="1"/>
          </p:cNvSpPr>
          <p:nvPr>
            <p:ph type="title"/>
          </p:nvPr>
        </p:nvSpPr>
        <p:spPr/>
        <p:txBody>
          <a:bodyPr/>
          <a:lstStyle/>
          <a:p>
            <a:pPr algn="ctr"/>
            <a:r>
              <a:rPr lang="en-US" b="1" dirty="0">
                <a:solidFill>
                  <a:srgbClr val="00B050"/>
                </a:solidFill>
              </a:rPr>
              <a:t>Climate EA Factor Fact Sheet</a:t>
            </a:r>
            <a:endParaRPr lang="en-US" b="1" dirty="0"/>
          </a:p>
        </p:txBody>
      </p:sp>
      <p:sp>
        <p:nvSpPr>
          <p:cNvPr id="3" name="Content Placeholder 2">
            <a:extLst>
              <a:ext uri="{FF2B5EF4-FFF2-40B4-BE49-F238E27FC236}">
                <a16:creationId xmlns:a16="http://schemas.microsoft.com/office/drawing/2014/main" id="{4F6B2F0C-40A5-D922-E2C7-C94A2A527B97}"/>
              </a:ext>
            </a:extLst>
          </p:cNvPr>
          <p:cNvSpPr>
            <a:spLocks noGrp="1"/>
          </p:cNvSpPr>
          <p:nvPr>
            <p:ph idx="1"/>
          </p:nvPr>
        </p:nvSpPr>
        <p:spPr/>
        <p:txBody>
          <a:bodyPr/>
          <a:lstStyle/>
          <a:p>
            <a:r>
              <a:rPr lang="en-US" dirty="0">
                <a:latin typeface="+mj-lt"/>
              </a:rPr>
              <a:t>Report preferred at Pre-App, but mitigation measures may require updates at Firm application</a:t>
            </a:r>
          </a:p>
          <a:p>
            <a:r>
              <a:rPr lang="en-US" dirty="0">
                <a:latin typeface="+mj-lt"/>
              </a:rPr>
              <a:t>List recent additional data sources, including </a:t>
            </a:r>
            <a:r>
              <a:rPr lang="en-US" b="0" i="0" dirty="0">
                <a:solidFill>
                  <a:srgbClr val="333333"/>
                </a:solidFill>
                <a:effectLst/>
                <a:latin typeface="+mj-lt"/>
              </a:rPr>
              <a:t>the </a:t>
            </a:r>
            <a:r>
              <a:rPr lang="en-US" b="1" i="0" u="none" strike="noStrike" dirty="0">
                <a:solidFill>
                  <a:srgbClr val="337AB7"/>
                </a:solidFill>
                <a:effectLst/>
                <a:latin typeface="+mj-lt"/>
                <a:hlinkClick r:id="rId2"/>
              </a:rPr>
              <a:t>White House climate mapping tool for resilience and adaptation (CMRA)</a:t>
            </a:r>
            <a:r>
              <a:rPr lang="en-US" b="0" i="0" dirty="0">
                <a:solidFill>
                  <a:srgbClr val="333333"/>
                </a:solidFill>
                <a:effectLst/>
                <a:latin typeface="+mj-lt"/>
              </a:rPr>
              <a:t>, and the </a:t>
            </a:r>
            <a:r>
              <a:rPr lang="en-US" b="1" i="0" u="none" strike="noStrike" dirty="0">
                <a:solidFill>
                  <a:srgbClr val="337AB7"/>
                </a:solidFill>
                <a:effectLst/>
                <a:latin typeface="+mj-lt"/>
                <a:hlinkClick r:id="rId3"/>
              </a:rPr>
              <a:t>U.S. Global Change Research Program</a:t>
            </a:r>
            <a:r>
              <a:rPr lang="en-US" b="0" i="0" dirty="0">
                <a:solidFill>
                  <a:srgbClr val="333333"/>
                </a:solidFill>
                <a:effectLst/>
                <a:latin typeface="+mj-lt"/>
              </a:rPr>
              <a:t> </a:t>
            </a:r>
          </a:p>
          <a:p>
            <a:r>
              <a:rPr lang="en-US" dirty="0">
                <a:solidFill>
                  <a:srgbClr val="333333"/>
                </a:solidFill>
                <a:latin typeface="+mj-lt"/>
              </a:rPr>
              <a:t>Addressing National Risk Index categories that are not climate influenced (volcanic activity, earthquakes)</a:t>
            </a:r>
            <a:endParaRPr lang="en-US" dirty="0">
              <a:latin typeface="+mj-lt"/>
            </a:endParaRPr>
          </a:p>
          <a:p>
            <a:endParaRPr lang="en-US" dirty="0"/>
          </a:p>
        </p:txBody>
      </p:sp>
    </p:spTree>
    <p:extLst>
      <p:ext uri="{BB962C8B-B14F-4D97-AF65-F5344CB8AC3E}">
        <p14:creationId xmlns:p14="http://schemas.microsoft.com/office/powerpoint/2010/main" val="3379045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6BA49-B82F-C2D1-AF8D-500E4CF87A52}"/>
              </a:ext>
            </a:extLst>
          </p:cNvPr>
          <p:cNvSpPr>
            <a:spLocks noGrp="1"/>
          </p:cNvSpPr>
          <p:nvPr>
            <p:ph type="title"/>
          </p:nvPr>
        </p:nvSpPr>
        <p:spPr/>
        <p:txBody>
          <a:bodyPr/>
          <a:lstStyle/>
          <a:p>
            <a:pPr algn="ctr"/>
            <a:r>
              <a:rPr lang="en-US" b="1" dirty="0">
                <a:solidFill>
                  <a:srgbClr val="00B050"/>
                </a:solidFill>
              </a:rPr>
              <a:t>Climate EA Factor Fact Sheet</a:t>
            </a:r>
          </a:p>
        </p:txBody>
      </p:sp>
      <p:sp>
        <p:nvSpPr>
          <p:cNvPr id="3" name="Content Placeholder 2">
            <a:extLst>
              <a:ext uri="{FF2B5EF4-FFF2-40B4-BE49-F238E27FC236}">
                <a16:creationId xmlns:a16="http://schemas.microsoft.com/office/drawing/2014/main" id="{040880D4-0B28-7582-ACD2-9E050758E3CF}"/>
              </a:ext>
            </a:extLst>
          </p:cNvPr>
          <p:cNvSpPr>
            <a:spLocks noGrp="1"/>
          </p:cNvSpPr>
          <p:nvPr>
            <p:ph idx="1"/>
          </p:nvPr>
        </p:nvSpPr>
        <p:spPr>
          <a:xfrm>
            <a:off x="838200" y="1825625"/>
            <a:ext cx="10515600" cy="1410870"/>
          </a:xfrm>
        </p:spPr>
        <p:txBody>
          <a:bodyPr/>
          <a:lstStyle/>
          <a:p>
            <a:r>
              <a:rPr lang="en-US" dirty="0">
                <a:latin typeface="+mj-lt"/>
              </a:rPr>
              <a:t>How to analyze risks when robust data and projections aren’t available</a:t>
            </a:r>
          </a:p>
          <a:p>
            <a:pPr lvl="1"/>
            <a:r>
              <a:rPr lang="en-US" dirty="0">
                <a:latin typeface="+mj-lt"/>
              </a:rPr>
              <a:t>Infer from broader regional trends and projections</a:t>
            </a:r>
          </a:p>
          <a:p>
            <a:pPr lvl="1"/>
            <a:r>
              <a:rPr lang="en-US" dirty="0">
                <a:latin typeface="+mj-lt"/>
              </a:rPr>
              <a:t>Degree of confidence in risk level may affect mitigation decisions</a:t>
            </a:r>
          </a:p>
          <a:p>
            <a:endParaRPr lang="en-US" dirty="0"/>
          </a:p>
        </p:txBody>
      </p:sp>
      <p:sp>
        <p:nvSpPr>
          <p:cNvPr id="7" name="Content Placeholder 2">
            <a:extLst>
              <a:ext uri="{FF2B5EF4-FFF2-40B4-BE49-F238E27FC236}">
                <a16:creationId xmlns:a16="http://schemas.microsoft.com/office/drawing/2014/main" id="{C5691B55-20CA-EBDF-9E5F-CD9D2395AAE8}"/>
              </a:ext>
            </a:extLst>
          </p:cNvPr>
          <p:cNvSpPr txBox="1">
            <a:spLocks/>
          </p:cNvSpPr>
          <p:nvPr/>
        </p:nvSpPr>
        <p:spPr>
          <a:xfrm>
            <a:off x="838200" y="3371432"/>
            <a:ext cx="10515600" cy="2343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Documenting analysis in HEROS</a:t>
            </a:r>
          </a:p>
          <a:p>
            <a:pPr lvl="1"/>
            <a:r>
              <a:rPr lang="en-US" dirty="0">
                <a:latin typeface="+mj-lt"/>
              </a:rPr>
              <a:t>Risk analysis, mitigation discussion, and overall determination in the Impact Evaluation column</a:t>
            </a:r>
          </a:p>
          <a:p>
            <a:pPr lvl="1"/>
            <a:r>
              <a:rPr lang="en-US" dirty="0">
                <a:latin typeface="+mj-lt"/>
              </a:rPr>
              <a:t>Only enter text in the Mitigation column if the project will include mitigation measures as a result of the climate risk analysis (don’t enter ‘N/A’ or ‘not required’)</a:t>
            </a:r>
            <a:endParaRPr lang="en-US" dirty="0"/>
          </a:p>
        </p:txBody>
      </p:sp>
    </p:spTree>
    <p:extLst>
      <p:ext uri="{BB962C8B-B14F-4D97-AF65-F5344CB8AC3E}">
        <p14:creationId xmlns:p14="http://schemas.microsoft.com/office/powerpoint/2010/main" val="427229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7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7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1+#ppt_w/2"/>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09800" y="402784"/>
            <a:ext cx="7772400" cy="1050386"/>
          </a:xfrm>
        </p:spPr>
        <p:txBody>
          <a:bodyPr/>
          <a:lstStyle/>
          <a:p>
            <a:r>
              <a:rPr lang="en-US" b="1" dirty="0">
                <a:solidFill>
                  <a:srgbClr val="00B050"/>
                </a:solidFill>
              </a:rPr>
              <a:t>Climate Change</a:t>
            </a:r>
          </a:p>
        </p:txBody>
      </p:sp>
      <p:sp>
        <p:nvSpPr>
          <p:cNvPr id="4" name="Subtitle 6">
            <a:extLst>
              <a:ext uri="{FF2B5EF4-FFF2-40B4-BE49-F238E27FC236}">
                <a16:creationId xmlns:a16="http://schemas.microsoft.com/office/drawing/2014/main" id="{442E20CF-0AE2-4CEA-8B01-BCDFB20A24A5}"/>
              </a:ext>
            </a:extLst>
          </p:cNvPr>
          <p:cNvSpPr txBox="1">
            <a:spLocks/>
          </p:cNvSpPr>
          <p:nvPr/>
        </p:nvSpPr>
        <p:spPr>
          <a:xfrm>
            <a:off x="1008822" y="1496133"/>
            <a:ext cx="10505661" cy="45095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0"/>
              </a:spcBef>
              <a:buFont typeface="Arial" panose="020B0604020202020204" pitchFamily="34" charset="0"/>
              <a:buChar char="•"/>
            </a:pPr>
            <a:r>
              <a:rPr lang="en-US" dirty="0"/>
              <a:t>Extreme temperature, cold wave, and severe winter weather considerations:  (EA Factors)</a:t>
            </a:r>
          </a:p>
          <a:p>
            <a:pPr marL="800100" lvl="1" indent="-342900" algn="l">
              <a:spcBef>
                <a:spcPts val="0"/>
              </a:spcBef>
              <a:buFont typeface="Arial" panose="020B0604020202020204" pitchFamily="34" charset="0"/>
              <a:buChar char="•"/>
            </a:pPr>
            <a:r>
              <a:rPr lang="en-US" dirty="0"/>
              <a:t>Green Building certification being sought, if applicable</a:t>
            </a:r>
          </a:p>
          <a:p>
            <a:pPr marL="800100" lvl="1" indent="-342900" algn="l">
              <a:spcBef>
                <a:spcPts val="0"/>
              </a:spcBef>
              <a:buFont typeface="Arial" panose="020B0604020202020204" pitchFamily="34" charset="0"/>
              <a:buChar char="•"/>
            </a:pPr>
            <a:r>
              <a:rPr lang="en-US" dirty="0"/>
              <a:t>Building envelope design features (windows, doors, and insulation) that work to mitigate both cold weather concerns, also considering additional air and gap sealing efforts to limit exterior air infiltration.</a:t>
            </a:r>
          </a:p>
          <a:p>
            <a:pPr marL="800100" lvl="1" indent="-342900" algn="l">
              <a:spcBef>
                <a:spcPts val="0"/>
              </a:spcBef>
              <a:buFont typeface="Arial" panose="020B0604020202020204" pitchFamily="34" charset="0"/>
              <a:buChar char="•"/>
            </a:pPr>
            <a:r>
              <a:rPr lang="en-US" dirty="0"/>
              <a:t>Window treatments to provide additional cold weather shielding to resident living spaces</a:t>
            </a:r>
          </a:p>
          <a:p>
            <a:pPr marL="800100" lvl="1" indent="-342900" algn="l">
              <a:spcBef>
                <a:spcPts val="0"/>
              </a:spcBef>
              <a:buFont typeface="Arial" panose="020B0604020202020204" pitchFamily="34" charset="0"/>
              <a:buChar char="•"/>
            </a:pPr>
            <a:r>
              <a:rPr lang="en-US" b="1" u="sng" dirty="0"/>
              <a:t>Specific local building code requirements </a:t>
            </a:r>
            <a:r>
              <a:rPr lang="en-US" dirty="0"/>
              <a:t>that specifically work to address cold weather concerns (e.g., roof snow loads, building envelope requirements, utility infrastructure requirements, etc.)</a:t>
            </a:r>
          </a:p>
          <a:p>
            <a:pPr marL="800100" lvl="1" indent="-342900" algn="l">
              <a:spcBef>
                <a:spcPts val="0"/>
              </a:spcBef>
              <a:buFont typeface="Arial" panose="020B0604020202020204" pitchFamily="34" charset="0"/>
              <a:buChar char="•"/>
            </a:pPr>
            <a:r>
              <a:rPr lang="en-US" dirty="0"/>
              <a:t>Local early emergency notification systems, and any other planned notification and educational resources for future residents</a:t>
            </a:r>
          </a:p>
          <a:p>
            <a:pPr marL="800100" lvl="1" indent="-342900" algn="l">
              <a:spcBef>
                <a:spcPts val="0"/>
              </a:spcBef>
              <a:buFont typeface="Arial" panose="020B0604020202020204" pitchFamily="34" charset="0"/>
              <a:buChar char="•"/>
            </a:pPr>
            <a:r>
              <a:rPr lang="en-US" dirty="0"/>
              <a:t>Consideration for making the community center a resiliency hub in the event of a severe weather event.</a:t>
            </a:r>
          </a:p>
          <a:p>
            <a:pPr marL="800100" lvl="1" indent="-342900" algn="l">
              <a:spcBef>
                <a:spcPts val="0"/>
              </a:spcBef>
              <a:buFont typeface="Arial" panose="020B0604020202020204" pitchFamily="34" charset="0"/>
              <a:buChar char="•"/>
            </a:pPr>
            <a:endParaRPr lang="en-US" dirty="0"/>
          </a:p>
          <a:p>
            <a:pPr marL="800100" lvl="1" indent="-342900" algn="l">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320062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09800" y="402784"/>
            <a:ext cx="7772400" cy="1050386"/>
          </a:xfrm>
        </p:spPr>
        <p:txBody>
          <a:bodyPr/>
          <a:lstStyle/>
          <a:p>
            <a:r>
              <a:rPr lang="en-US" b="1" dirty="0">
                <a:solidFill>
                  <a:srgbClr val="00B050"/>
                </a:solidFill>
              </a:rPr>
              <a:t>Climate Change</a:t>
            </a:r>
          </a:p>
        </p:txBody>
      </p:sp>
      <p:sp>
        <p:nvSpPr>
          <p:cNvPr id="4" name="Subtitle 6">
            <a:extLst>
              <a:ext uri="{FF2B5EF4-FFF2-40B4-BE49-F238E27FC236}">
                <a16:creationId xmlns:a16="http://schemas.microsoft.com/office/drawing/2014/main" id="{442E20CF-0AE2-4CEA-8B01-BCDFB20A24A5}"/>
              </a:ext>
            </a:extLst>
          </p:cNvPr>
          <p:cNvSpPr txBox="1">
            <a:spLocks/>
          </p:cNvSpPr>
          <p:nvPr/>
        </p:nvSpPr>
        <p:spPr>
          <a:xfrm>
            <a:off x="834888" y="1496133"/>
            <a:ext cx="10480812" cy="45095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0"/>
              </a:spcBef>
              <a:buFont typeface="Arial" panose="020B0604020202020204" pitchFamily="34" charset="0"/>
              <a:buChar char="•"/>
            </a:pPr>
            <a:r>
              <a:rPr lang="en-US" dirty="0"/>
              <a:t>Flooding considerations:</a:t>
            </a:r>
          </a:p>
          <a:p>
            <a:pPr marL="800100" lvl="1" indent="-342900" algn="l">
              <a:spcBef>
                <a:spcPts val="0"/>
              </a:spcBef>
              <a:buFont typeface="Arial" panose="020B0604020202020204" pitchFamily="34" charset="0"/>
              <a:buChar char="•"/>
            </a:pPr>
            <a:r>
              <a:rPr lang="en-US" sz="2400" dirty="0"/>
              <a:t>Review all effective, preliminary, and pending FEMA floodplain maps to determine site-specific conditions. HUD’s regulations in 24 CFR Part 55 and compliance with EO 11988 will drive the baseline measures.</a:t>
            </a:r>
          </a:p>
          <a:p>
            <a:pPr marL="800100" lvl="1" indent="-342900" algn="l">
              <a:spcBef>
                <a:spcPts val="0"/>
              </a:spcBef>
              <a:buFont typeface="Arial" panose="020B0604020202020204" pitchFamily="34" charset="0"/>
              <a:buChar char="•"/>
            </a:pPr>
            <a:r>
              <a:rPr lang="en-US" sz="2400" dirty="0"/>
              <a:t>For properties outside of the 100 and 500-year floodplain, additional considerations are less likely to be warranted, but are still possible.</a:t>
            </a:r>
          </a:p>
          <a:p>
            <a:pPr marL="800100" lvl="1" indent="-342900" algn="l">
              <a:spcBef>
                <a:spcPts val="0"/>
              </a:spcBef>
              <a:buFont typeface="Arial" panose="020B0604020202020204" pitchFamily="34" charset="0"/>
              <a:buChar char="•"/>
            </a:pPr>
            <a:r>
              <a:rPr lang="en-US" sz="2400" dirty="0"/>
              <a:t>For properties within the 500-year floodplain, additional flood proofing measures should be considered.</a:t>
            </a:r>
          </a:p>
          <a:p>
            <a:pPr marL="800100" lvl="1" indent="-342900" algn="l">
              <a:spcBef>
                <a:spcPts val="0"/>
              </a:spcBef>
              <a:buFont typeface="Arial" panose="020B0604020202020204" pitchFamily="34" charset="0"/>
              <a:buChar char="•"/>
            </a:pPr>
            <a:r>
              <a:rPr lang="en-US" sz="2400" dirty="0"/>
              <a:t>Sewer backup flooding can be a big issue!</a:t>
            </a:r>
          </a:p>
          <a:p>
            <a:pPr marL="800100" lvl="1" indent="-342900" algn="l">
              <a:spcBef>
                <a:spcPts val="0"/>
              </a:spcBef>
              <a:buFont typeface="Arial" panose="020B0604020202020204" pitchFamily="34" charset="0"/>
              <a:buChar char="•"/>
            </a:pPr>
            <a:r>
              <a:rPr lang="en-US" sz="2400" dirty="0"/>
              <a:t>Local early emergency notification systems, and any other planned notification and educational resources for future residents</a:t>
            </a:r>
          </a:p>
          <a:p>
            <a:pPr marL="800100" lvl="1" indent="-342900" algn="l">
              <a:spcBef>
                <a:spcPts val="0"/>
              </a:spcBef>
              <a:buFont typeface="Arial" panose="020B0604020202020204" pitchFamily="34" charset="0"/>
              <a:buChar char="•"/>
            </a:pPr>
            <a:r>
              <a:rPr lang="en-US" sz="2400" dirty="0"/>
              <a:t>Consideration for making the community center a resiliency hub in the event of a severe flooding event.</a:t>
            </a:r>
          </a:p>
          <a:p>
            <a:pPr marL="800100" lvl="1" indent="-342900" algn="l">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2206631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09800" y="402784"/>
            <a:ext cx="7772400" cy="1050386"/>
          </a:xfrm>
        </p:spPr>
        <p:txBody>
          <a:bodyPr/>
          <a:lstStyle/>
          <a:p>
            <a:r>
              <a:rPr lang="en-US" b="1" dirty="0">
                <a:solidFill>
                  <a:srgbClr val="00B050"/>
                </a:solidFill>
              </a:rPr>
              <a:t>Climate Change</a:t>
            </a:r>
          </a:p>
        </p:txBody>
      </p:sp>
      <p:sp>
        <p:nvSpPr>
          <p:cNvPr id="4" name="Subtitle 6">
            <a:extLst>
              <a:ext uri="{FF2B5EF4-FFF2-40B4-BE49-F238E27FC236}">
                <a16:creationId xmlns:a16="http://schemas.microsoft.com/office/drawing/2014/main" id="{442E20CF-0AE2-4CEA-8B01-BCDFB20A24A5}"/>
              </a:ext>
            </a:extLst>
          </p:cNvPr>
          <p:cNvSpPr txBox="1">
            <a:spLocks/>
          </p:cNvSpPr>
          <p:nvPr/>
        </p:nvSpPr>
        <p:spPr>
          <a:xfrm>
            <a:off x="700709" y="1496133"/>
            <a:ext cx="10634869" cy="45095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0"/>
              </a:spcBef>
              <a:buFont typeface="Arial" panose="020B0604020202020204" pitchFamily="34" charset="0"/>
              <a:buChar char="•"/>
            </a:pPr>
            <a:r>
              <a:rPr lang="en-US" sz="2800" dirty="0"/>
              <a:t>Tornado and hurricane considerations:</a:t>
            </a:r>
          </a:p>
          <a:p>
            <a:pPr marL="800100" lvl="1" indent="-342900" algn="l">
              <a:spcBef>
                <a:spcPts val="0"/>
              </a:spcBef>
              <a:buFont typeface="Arial" panose="020B0604020202020204" pitchFamily="34" charset="0"/>
              <a:buChar char="•"/>
            </a:pPr>
            <a:r>
              <a:rPr lang="en-US" sz="2400" dirty="0"/>
              <a:t>Specific local building code wind load requirements, with considerations for building envelope proposed construction features.</a:t>
            </a:r>
          </a:p>
          <a:p>
            <a:pPr marL="800100" lvl="1" indent="-342900" algn="l">
              <a:spcBef>
                <a:spcPts val="0"/>
              </a:spcBef>
              <a:buFont typeface="Arial" panose="020B0604020202020204" pitchFamily="34" charset="0"/>
              <a:buChar char="•"/>
            </a:pPr>
            <a:r>
              <a:rPr lang="en-US" sz="2400" dirty="0"/>
              <a:t>Local early emergency notification systems, and any other planned notification and educational resources for future residents</a:t>
            </a:r>
          </a:p>
          <a:p>
            <a:pPr marL="800100" lvl="1" indent="-342900" algn="l">
              <a:spcBef>
                <a:spcPts val="0"/>
              </a:spcBef>
              <a:buFont typeface="Arial" panose="020B0604020202020204" pitchFamily="34" charset="0"/>
              <a:buChar char="•"/>
            </a:pPr>
            <a:r>
              <a:rPr lang="en-US" sz="2400" dirty="0"/>
              <a:t>Consideration for making the community center a resiliency hub in the event of a severe weather event.</a:t>
            </a:r>
          </a:p>
          <a:p>
            <a:pPr marL="800100" lvl="1" indent="-342900" algn="l">
              <a:spcBef>
                <a:spcPts val="0"/>
              </a:spcBef>
              <a:buFont typeface="Arial" panose="020B0604020202020204" pitchFamily="34" charset="0"/>
              <a:buChar char="•"/>
            </a:pPr>
            <a:r>
              <a:rPr lang="en-US" sz="2400" dirty="0"/>
              <a:t>For hurricanes, additional flood proofing considerations may be warranted.</a:t>
            </a:r>
          </a:p>
          <a:p>
            <a:pPr marL="800100" lvl="1" indent="-342900" algn="l">
              <a:spcBef>
                <a:spcPts val="0"/>
              </a:spcBef>
              <a:buFont typeface="Arial" panose="020B0604020202020204" pitchFamily="34" charset="0"/>
              <a:buChar char="•"/>
            </a:pPr>
            <a:r>
              <a:rPr lang="en-US" sz="2400" dirty="0"/>
              <a:t>Coordinate with emergency management at the municipal or county level.  Is an Evacuation plan needed?</a:t>
            </a:r>
          </a:p>
          <a:p>
            <a:pPr marL="800100" lvl="1" indent="-342900" algn="l">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92123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09800" y="402784"/>
            <a:ext cx="7772400" cy="1050386"/>
          </a:xfrm>
        </p:spPr>
        <p:txBody>
          <a:bodyPr/>
          <a:lstStyle/>
          <a:p>
            <a:r>
              <a:rPr lang="en-US" b="1" dirty="0">
                <a:solidFill>
                  <a:srgbClr val="00B050"/>
                </a:solidFill>
              </a:rPr>
              <a:t>Climate Change</a:t>
            </a:r>
          </a:p>
        </p:txBody>
      </p:sp>
      <p:sp>
        <p:nvSpPr>
          <p:cNvPr id="4" name="Subtitle 6">
            <a:extLst>
              <a:ext uri="{FF2B5EF4-FFF2-40B4-BE49-F238E27FC236}">
                <a16:creationId xmlns:a16="http://schemas.microsoft.com/office/drawing/2014/main" id="{442E20CF-0AE2-4CEA-8B01-BCDFB20A24A5}"/>
              </a:ext>
            </a:extLst>
          </p:cNvPr>
          <p:cNvSpPr txBox="1">
            <a:spLocks/>
          </p:cNvSpPr>
          <p:nvPr/>
        </p:nvSpPr>
        <p:spPr>
          <a:xfrm>
            <a:off x="819978" y="1496133"/>
            <a:ext cx="10510631" cy="45095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0"/>
              </a:spcBef>
              <a:buFont typeface="Arial" panose="020B0604020202020204" pitchFamily="34" charset="0"/>
              <a:buChar char="•"/>
            </a:pPr>
            <a:r>
              <a:rPr lang="en-US" sz="2800" dirty="0"/>
              <a:t>Lightning considerations:</a:t>
            </a:r>
          </a:p>
          <a:p>
            <a:pPr marL="800100" lvl="1" indent="-342900" algn="l">
              <a:spcBef>
                <a:spcPts val="0"/>
              </a:spcBef>
              <a:buFont typeface="Arial" panose="020B0604020202020204" pitchFamily="34" charset="0"/>
              <a:buChar char="•"/>
            </a:pPr>
            <a:r>
              <a:rPr lang="en-US" sz="2400" dirty="0"/>
              <a:t>Specific local building code wind load requirements, with considerations for building envelope proposed construction features.</a:t>
            </a:r>
          </a:p>
          <a:p>
            <a:pPr marL="800100" lvl="1" indent="-342900" algn="l">
              <a:spcBef>
                <a:spcPts val="0"/>
              </a:spcBef>
              <a:buFont typeface="Arial" panose="020B0604020202020204" pitchFamily="34" charset="0"/>
              <a:buChar char="•"/>
            </a:pPr>
            <a:r>
              <a:rPr lang="en-US" sz="2400" dirty="0"/>
              <a:t>Local early tornado emergency notification systems, and any other planned notification and educational resources for future residents</a:t>
            </a:r>
          </a:p>
          <a:p>
            <a:pPr marL="800100" lvl="1" indent="-342900" algn="l">
              <a:spcBef>
                <a:spcPts val="0"/>
              </a:spcBef>
              <a:buFont typeface="Arial" panose="020B0604020202020204" pitchFamily="34" charset="0"/>
              <a:buChar char="•"/>
            </a:pPr>
            <a:r>
              <a:rPr lang="en-US" sz="2400" dirty="0"/>
              <a:t>Consideration for making the community center a resiliency hub in the event of a tornado event.</a:t>
            </a:r>
          </a:p>
          <a:p>
            <a:pPr marL="342900" indent="-342900" algn="l">
              <a:spcBef>
                <a:spcPts val="0"/>
              </a:spcBef>
              <a:buFont typeface="Arial" panose="020B0604020202020204" pitchFamily="34" charset="0"/>
              <a:buChar char="•"/>
            </a:pPr>
            <a:endParaRPr lang="en-US" sz="2800" dirty="0"/>
          </a:p>
          <a:p>
            <a:pPr marL="342900" indent="-342900" algn="l">
              <a:spcBef>
                <a:spcPts val="0"/>
              </a:spcBef>
              <a:buFont typeface="Arial" panose="020B0604020202020204" pitchFamily="34" charset="0"/>
              <a:buChar char="•"/>
            </a:pPr>
            <a:r>
              <a:rPr lang="en-US" sz="2800" dirty="0"/>
              <a:t>General considerations:</a:t>
            </a:r>
          </a:p>
          <a:p>
            <a:pPr marL="800100" lvl="1" indent="-342900" algn="l">
              <a:spcBef>
                <a:spcPts val="0"/>
              </a:spcBef>
              <a:buFont typeface="Arial" panose="020B0604020202020204" pitchFamily="34" charset="0"/>
              <a:buChar char="•"/>
            </a:pPr>
            <a:r>
              <a:rPr lang="en-US" sz="2400" dirty="0"/>
              <a:t>Review the applicable state and local hazard mitigation plans and consider similar design features being implementing into local infrastructure.</a:t>
            </a:r>
          </a:p>
          <a:p>
            <a:pPr algn="l">
              <a:spcBef>
                <a:spcPts val="0"/>
              </a:spcBef>
            </a:pPr>
            <a:endParaRPr lang="en-US" dirty="0"/>
          </a:p>
          <a:p>
            <a:pPr marL="342900" indent="-342900" algn="l">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1625498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09800" y="402784"/>
            <a:ext cx="7772400" cy="1050386"/>
          </a:xfrm>
        </p:spPr>
        <p:txBody>
          <a:bodyPr/>
          <a:lstStyle/>
          <a:p>
            <a:r>
              <a:rPr lang="en-US" b="1" dirty="0">
                <a:solidFill>
                  <a:srgbClr val="00B050"/>
                </a:solidFill>
              </a:rPr>
              <a:t>Climate Change</a:t>
            </a:r>
          </a:p>
        </p:txBody>
      </p:sp>
      <p:sp>
        <p:nvSpPr>
          <p:cNvPr id="4" name="Subtitle 6">
            <a:extLst>
              <a:ext uri="{FF2B5EF4-FFF2-40B4-BE49-F238E27FC236}">
                <a16:creationId xmlns:a16="http://schemas.microsoft.com/office/drawing/2014/main" id="{442E20CF-0AE2-4CEA-8B01-BCDFB20A24A5}"/>
              </a:ext>
            </a:extLst>
          </p:cNvPr>
          <p:cNvSpPr txBox="1">
            <a:spLocks/>
          </p:cNvSpPr>
          <p:nvPr/>
        </p:nvSpPr>
        <p:spPr>
          <a:xfrm>
            <a:off x="810040" y="1496133"/>
            <a:ext cx="10759108" cy="45095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0"/>
              </a:spcBef>
              <a:buFont typeface="Arial" panose="020B0604020202020204" pitchFamily="34" charset="0"/>
              <a:buChar char="•"/>
            </a:pPr>
            <a:r>
              <a:rPr lang="en-US" sz="2800" dirty="0"/>
              <a:t>Additional Resources:</a:t>
            </a:r>
          </a:p>
          <a:p>
            <a:pPr marL="800100" lvl="1" indent="-342900" algn="l">
              <a:spcBef>
                <a:spcPts val="0"/>
              </a:spcBef>
              <a:buFont typeface="Arial" panose="020B0604020202020204" pitchFamily="34" charset="0"/>
              <a:buChar char="•"/>
            </a:pPr>
            <a:r>
              <a:rPr lang="en-US" sz="1800" dirty="0"/>
              <a:t>HUD Exchange EA Factors </a:t>
            </a:r>
            <a:r>
              <a:rPr lang="en-US" sz="1800" dirty="0" err="1"/>
              <a:t>eGuide</a:t>
            </a:r>
            <a:r>
              <a:rPr lang="en-US" sz="1800" dirty="0"/>
              <a:t> - </a:t>
            </a:r>
            <a:r>
              <a:rPr lang="en-US" sz="1800" dirty="0">
                <a:hlinkClick r:id="rId2"/>
              </a:rPr>
              <a:t>https://www.hudexchange.info/programs/environmental-review/environmental-assessment/guide/climate-and-energy/</a:t>
            </a:r>
            <a:r>
              <a:rPr lang="en-US" sz="1800" dirty="0"/>
              <a:t> </a:t>
            </a:r>
          </a:p>
          <a:p>
            <a:pPr marL="800100" lvl="1" indent="-342900" algn="l">
              <a:spcBef>
                <a:spcPts val="0"/>
              </a:spcBef>
              <a:buFont typeface="Arial" panose="020B0604020202020204" pitchFamily="34" charset="0"/>
              <a:buChar char="•"/>
            </a:pPr>
            <a:endParaRPr lang="en-US" sz="1800" dirty="0"/>
          </a:p>
          <a:p>
            <a:pPr marL="800100" lvl="1" indent="-342900" algn="l">
              <a:spcBef>
                <a:spcPts val="0"/>
              </a:spcBef>
              <a:buFont typeface="Arial" panose="020B0604020202020204" pitchFamily="34" charset="0"/>
              <a:buChar char="•"/>
            </a:pPr>
            <a:r>
              <a:rPr lang="en-US" sz="1800" dirty="0"/>
              <a:t>HUD Exchange Climate Change EA Factor Fact Sheet - </a:t>
            </a:r>
            <a:r>
              <a:rPr lang="en-US" sz="1800" dirty="0">
                <a:hlinkClick r:id="rId2"/>
              </a:rPr>
              <a:t>https://www.hudexchange.info/programs/environmental-review/environmental-assessment/guide/climate-and-energy/</a:t>
            </a:r>
            <a:r>
              <a:rPr lang="en-US" sz="1800" dirty="0"/>
              <a:t> </a:t>
            </a:r>
          </a:p>
          <a:p>
            <a:pPr marL="800100" lvl="1" indent="-342900" algn="l">
              <a:spcBef>
                <a:spcPts val="0"/>
              </a:spcBef>
              <a:buFont typeface="Arial" panose="020B0604020202020204" pitchFamily="34" charset="0"/>
              <a:buChar char="•"/>
            </a:pPr>
            <a:endParaRPr lang="en-US" sz="1800" dirty="0"/>
          </a:p>
          <a:p>
            <a:pPr marL="800100" lvl="1" indent="-342900" algn="l">
              <a:spcBef>
                <a:spcPts val="0"/>
              </a:spcBef>
              <a:buFont typeface="Arial" panose="020B0604020202020204" pitchFamily="34" charset="0"/>
              <a:buChar char="•"/>
            </a:pPr>
            <a:r>
              <a:rPr lang="en-US" sz="1800" dirty="0"/>
              <a:t>FEMA National Risk Index - </a:t>
            </a:r>
            <a:r>
              <a:rPr lang="en-US" sz="1800" dirty="0">
                <a:hlinkClick r:id="rId3"/>
              </a:rPr>
              <a:t>https://hazards.fema.gov/nri/map</a:t>
            </a:r>
            <a:r>
              <a:rPr lang="en-US" sz="1800" dirty="0"/>
              <a:t> </a:t>
            </a:r>
          </a:p>
          <a:p>
            <a:pPr marL="800100" lvl="1" indent="-342900" algn="l">
              <a:spcBef>
                <a:spcPts val="0"/>
              </a:spcBef>
              <a:buFont typeface="Arial" panose="020B0604020202020204" pitchFamily="34" charset="0"/>
              <a:buChar char="•"/>
            </a:pPr>
            <a:endParaRPr lang="en-US" sz="1800" dirty="0"/>
          </a:p>
          <a:p>
            <a:pPr marL="800100" lvl="1" indent="-342900" algn="l">
              <a:spcBef>
                <a:spcPts val="0"/>
              </a:spcBef>
              <a:buFont typeface="Arial" panose="020B0604020202020204" pitchFamily="34" charset="0"/>
              <a:buChar char="•"/>
            </a:pPr>
            <a:r>
              <a:rPr lang="en-US" sz="1800" dirty="0"/>
              <a:t>FEMA Hazard Mitigation Plan Status - </a:t>
            </a:r>
            <a:r>
              <a:rPr lang="en-US" sz="1800" dirty="0">
                <a:hlinkClick r:id="rId4"/>
              </a:rPr>
              <a:t>https://fema.maps.arcgis.com/apps/webappviewer/index.html?id=ec2fb023df744cf480da89539338c386</a:t>
            </a:r>
            <a:r>
              <a:rPr lang="en-US" sz="1800" dirty="0"/>
              <a:t> </a:t>
            </a:r>
          </a:p>
          <a:p>
            <a:pPr marL="800100" lvl="1" indent="-342900" algn="l">
              <a:spcBef>
                <a:spcPts val="0"/>
              </a:spcBef>
              <a:buFont typeface="Arial" panose="020B0604020202020204" pitchFamily="34" charset="0"/>
              <a:buChar char="•"/>
            </a:pPr>
            <a:endParaRPr lang="en-US" sz="1800" dirty="0"/>
          </a:p>
          <a:p>
            <a:pPr marL="800100" lvl="1" indent="-342900" algn="l">
              <a:spcBef>
                <a:spcPts val="0"/>
              </a:spcBef>
              <a:buFont typeface="Arial" panose="020B0604020202020204" pitchFamily="34" charset="0"/>
              <a:buChar char="•"/>
            </a:pPr>
            <a:r>
              <a:rPr lang="en-US" sz="1800" dirty="0"/>
              <a:t>FEMA Hazard Mitigation Planning - </a:t>
            </a:r>
            <a:r>
              <a:rPr lang="en-US" sz="1800" dirty="0">
                <a:hlinkClick r:id="rId5"/>
              </a:rPr>
              <a:t>https://www.fema.gov/emergency-managers/risk-management/hazard-mitigation-planning</a:t>
            </a:r>
            <a:endParaRPr lang="en-US" sz="1800" dirty="0"/>
          </a:p>
        </p:txBody>
      </p:sp>
    </p:spTree>
    <p:extLst>
      <p:ext uri="{BB962C8B-B14F-4D97-AF65-F5344CB8AC3E}">
        <p14:creationId xmlns:p14="http://schemas.microsoft.com/office/powerpoint/2010/main" val="3762986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7679-9C1D-6F05-1F59-73EE1D2BE408}"/>
              </a:ext>
            </a:extLst>
          </p:cNvPr>
          <p:cNvSpPr>
            <a:spLocks noGrp="1"/>
          </p:cNvSpPr>
          <p:nvPr>
            <p:ph type="title"/>
          </p:nvPr>
        </p:nvSpPr>
        <p:spPr/>
        <p:txBody>
          <a:bodyPr>
            <a:normAutofit fontScale="90000"/>
          </a:bodyPr>
          <a:lstStyle/>
          <a:p>
            <a:pPr algn="ctr"/>
            <a:r>
              <a:rPr lang="en-US" sz="6700" b="1" dirty="0">
                <a:solidFill>
                  <a:srgbClr val="00B050"/>
                </a:solidFill>
              </a:rPr>
              <a:t>Pressurized Pipelines</a:t>
            </a:r>
            <a:br>
              <a:rPr lang="en-US" sz="4400" b="1" dirty="0">
                <a:solidFill>
                  <a:srgbClr val="00B050"/>
                </a:solidFill>
              </a:rPr>
            </a:br>
            <a:endParaRPr lang="en-US" dirty="0"/>
          </a:p>
        </p:txBody>
      </p:sp>
      <p:pic>
        <p:nvPicPr>
          <p:cNvPr id="5" name="Content Placeholder 4" descr="A picture containing grass, outdoor, sky&#10;&#10;Description automatically generated">
            <a:extLst>
              <a:ext uri="{FF2B5EF4-FFF2-40B4-BE49-F238E27FC236}">
                <a16:creationId xmlns:a16="http://schemas.microsoft.com/office/drawing/2014/main" id="{F66307E7-FB79-B1D0-E495-8C6D78D30C39}"/>
              </a:ext>
            </a:extLst>
          </p:cNvPr>
          <p:cNvPicPr>
            <a:picLocks noGrp="1" noChangeAspect="1"/>
          </p:cNvPicPr>
          <p:nvPr>
            <p:ph idx="1"/>
          </p:nvPr>
        </p:nvPicPr>
        <p:blipFill>
          <a:blip r:embed="rId2"/>
          <a:stretch>
            <a:fillRect/>
          </a:stretch>
        </p:blipFill>
        <p:spPr>
          <a:xfrm>
            <a:off x="2832496" y="1825625"/>
            <a:ext cx="6719008" cy="4122945"/>
          </a:xfrm>
        </p:spPr>
      </p:pic>
    </p:spTree>
    <p:extLst>
      <p:ext uri="{BB962C8B-B14F-4D97-AF65-F5344CB8AC3E}">
        <p14:creationId xmlns:p14="http://schemas.microsoft.com/office/powerpoint/2010/main" val="354511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3A54-097F-4CC7-8CB3-4DD3A297ABBE}"/>
              </a:ext>
            </a:extLst>
          </p:cNvPr>
          <p:cNvSpPr>
            <a:spLocks noGrp="1"/>
          </p:cNvSpPr>
          <p:nvPr>
            <p:ph type="title"/>
          </p:nvPr>
        </p:nvSpPr>
        <p:spPr/>
        <p:txBody>
          <a:bodyPr>
            <a:normAutofit fontScale="90000"/>
          </a:bodyPr>
          <a:lstStyle/>
          <a:p>
            <a:pPr algn="ctr"/>
            <a:r>
              <a:rPr lang="en-US" b="1" dirty="0">
                <a:solidFill>
                  <a:srgbClr val="00B050"/>
                </a:solidFill>
              </a:rPr>
              <a:t>NAVIGATING THE ROCKY ENVIRONMENTAL TERRAIN PANEL</a:t>
            </a:r>
            <a:br>
              <a:rPr lang="en-US" b="1" dirty="0"/>
            </a:br>
            <a:endParaRPr lang="en-US" sz="2400" dirty="0">
              <a:solidFill>
                <a:srgbClr val="0070C0"/>
              </a:solidFill>
            </a:endParaRPr>
          </a:p>
        </p:txBody>
      </p:sp>
      <p:sp>
        <p:nvSpPr>
          <p:cNvPr id="3" name="Content Placeholder 2">
            <a:extLst>
              <a:ext uri="{FF2B5EF4-FFF2-40B4-BE49-F238E27FC236}">
                <a16:creationId xmlns:a16="http://schemas.microsoft.com/office/drawing/2014/main" id="{5D531F23-F5BC-490D-BB1C-F33E18CC0A2E}"/>
              </a:ext>
            </a:extLst>
          </p:cNvPr>
          <p:cNvSpPr>
            <a:spLocks noGrp="1"/>
          </p:cNvSpPr>
          <p:nvPr>
            <p:ph idx="1"/>
          </p:nvPr>
        </p:nvSpPr>
        <p:spPr/>
        <p:txBody>
          <a:bodyPr>
            <a:normAutofit/>
          </a:bodyPr>
          <a:lstStyle/>
          <a:p>
            <a:r>
              <a:rPr lang="en-US" b="1" dirty="0"/>
              <a:t>Moderator:  </a:t>
            </a:r>
            <a:r>
              <a:rPr lang="en-US" sz="2400" dirty="0"/>
              <a:t>Susan Monaco – </a:t>
            </a:r>
            <a:r>
              <a:rPr lang="en-US" sz="2400" i="1" dirty="0"/>
              <a:t>Managing Director/Chief FHA Underwriter - </a:t>
            </a:r>
            <a:r>
              <a:rPr lang="en-US" sz="2400" dirty="0"/>
              <a:t> Dwight Capital LLC</a:t>
            </a:r>
          </a:p>
          <a:p>
            <a:endParaRPr lang="en-US" sz="1400" dirty="0"/>
          </a:p>
          <a:p>
            <a:r>
              <a:rPr lang="en-US" b="1" dirty="0"/>
              <a:t>Panelists:</a:t>
            </a:r>
          </a:p>
          <a:p>
            <a:pPr marL="742950" lvl="1" indent="-285750"/>
            <a:r>
              <a:rPr lang="en-US" b="1" dirty="0"/>
              <a:t>Jacob Levine </a:t>
            </a:r>
            <a:r>
              <a:rPr lang="en-US" dirty="0"/>
              <a:t>– </a:t>
            </a:r>
            <a:r>
              <a:rPr lang="en-US" i="1" dirty="0"/>
              <a:t>Program Environmental Clearance Officer </a:t>
            </a:r>
            <a:r>
              <a:rPr lang="en-US" dirty="0"/>
              <a:t>- HUD</a:t>
            </a:r>
          </a:p>
          <a:p>
            <a:pPr marL="742950" lvl="1" indent="-285750"/>
            <a:r>
              <a:rPr lang="en-US" b="1" dirty="0"/>
              <a:t>Frederick Shaw </a:t>
            </a:r>
            <a:r>
              <a:rPr lang="en-US" dirty="0"/>
              <a:t>– </a:t>
            </a:r>
            <a:r>
              <a:rPr lang="en-US" i="1" dirty="0"/>
              <a:t>Technical Specialist Branch Chief, NE Region </a:t>
            </a:r>
            <a:r>
              <a:rPr lang="en-US" dirty="0"/>
              <a:t>– HUD</a:t>
            </a:r>
          </a:p>
          <a:p>
            <a:pPr marL="742950" lvl="1" indent="-285750"/>
            <a:r>
              <a:rPr lang="en-US" b="1" dirty="0"/>
              <a:t>Therese Fretwell </a:t>
            </a:r>
            <a:r>
              <a:rPr lang="en-US" dirty="0"/>
              <a:t>– </a:t>
            </a:r>
            <a:r>
              <a:rPr lang="en-US" i="1" dirty="0"/>
              <a:t>Regional Environmental Officer Region 2 </a:t>
            </a:r>
            <a:r>
              <a:rPr lang="en-US" dirty="0"/>
              <a:t>– HUD</a:t>
            </a:r>
          </a:p>
          <a:p>
            <a:pPr marL="742950" lvl="1" indent="-285750"/>
            <a:r>
              <a:rPr lang="en-US" b="1" dirty="0"/>
              <a:t>Keith Bayer </a:t>
            </a:r>
            <a:r>
              <a:rPr lang="en-US" dirty="0"/>
              <a:t>– </a:t>
            </a:r>
            <a:r>
              <a:rPr lang="en-US" i="1" dirty="0"/>
              <a:t>Managing Director of Environmental Services</a:t>
            </a:r>
            <a:r>
              <a:rPr lang="en-US" dirty="0"/>
              <a:t>, Dominion Due Diligence Group</a:t>
            </a:r>
          </a:p>
          <a:p>
            <a:endParaRPr lang="en-US" dirty="0"/>
          </a:p>
        </p:txBody>
      </p:sp>
    </p:spTree>
    <p:extLst>
      <p:ext uri="{BB962C8B-B14F-4D97-AF65-F5344CB8AC3E}">
        <p14:creationId xmlns:p14="http://schemas.microsoft.com/office/powerpoint/2010/main" val="1997390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EC00-B7DA-311E-59F8-2DC7C50F4FAB}"/>
              </a:ext>
            </a:extLst>
          </p:cNvPr>
          <p:cNvSpPr>
            <a:spLocks noGrp="1"/>
          </p:cNvSpPr>
          <p:nvPr>
            <p:ph type="title"/>
          </p:nvPr>
        </p:nvSpPr>
        <p:spPr/>
        <p:txBody>
          <a:bodyPr/>
          <a:lstStyle/>
          <a:p>
            <a:pPr algn="ctr"/>
            <a:r>
              <a:rPr lang="en-US" sz="4400" b="1" dirty="0">
                <a:solidFill>
                  <a:srgbClr val="00B050"/>
                </a:solidFill>
              </a:rPr>
              <a:t>Pressurized Pipeline Incident Example</a:t>
            </a:r>
            <a:endParaRPr lang="en-US" dirty="0"/>
          </a:p>
        </p:txBody>
      </p:sp>
      <p:sp>
        <p:nvSpPr>
          <p:cNvPr id="3" name="Content Placeholder 2">
            <a:extLst>
              <a:ext uri="{FF2B5EF4-FFF2-40B4-BE49-F238E27FC236}">
                <a16:creationId xmlns:a16="http://schemas.microsoft.com/office/drawing/2014/main" id="{65B715CD-E891-5052-809E-9136681DD59D}"/>
              </a:ext>
            </a:extLst>
          </p:cNvPr>
          <p:cNvSpPr>
            <a:spLocks noGrp="1"/>
          </p:cNvSpPr>
          <p:nvPr>
            <p:ph idx="1"/>
          </p:nvPr>
        </p:nvSpPr>
        <p:spPr/>
        <p:txBody>
          <a:bodyPr/>
          <a:lstStyle/>
          <a:p>
            <a:pPr marL="0" indent="0">
              <a:buNone/>
            </a:pPr>
            <a:r>
              <a:rPr lang="en-US" sz="2400" dirty="0"/>
              <a:t>In August 2019, a 30” natural gas pipeline owned and operated by Enbridge, Inc. exploded, severely impacting a ¼ mile area and killing one person:</a:t>
            </a:r>
          </a:p>
          <a:p>
            <a:pPr marL="0" indent="0">
              <a:buNone/>
            </a:pPr>
            <a:endParaRPr lang="en-US" dirty="0"/>
          </a:p>
        </p:txBody>
      </p:sp>
      <p:pic>
        <p:nvPicPr>
          <p:cNvPr id="4" name="Picture 3">
            <a:extLst>
              <a:ext uri="{FF2B5EF4-FFF2-40B4-BE49-F238E27FC236}">
                <a16:creationId xmlns:a16="http://schemas.microsoft.com/office/drawing/2014/main" id="{4D6DCEDF-6A1D-9AE4-62E8-42928EBFEE51}"/>
              </a:ext>
            </a:extLst>
          </p:cNvPr>
          <p:cNvPicPr>
            <a:picLocks noChangeAspect="1"/>
          </p:cNvPicPr>
          <p:nvPr/>
        </p:nvPicPr>
        <p:blipFill>
          <a:blip r:embed="rId2"/>
          <a:stretch>
            <a:fillRect/>
          </a:stretch>
        </p:blipFill>
        <p:spPr>
          <a:xfrm>
            <a:off x="3111596" y="2629137"/>
            <a:ext cx="5968807" cy="3201842"/>
          </a:xfrm>
          <a:prstGeom prst="rect">
            <a:avLst/>
          </a:prstGeom>
        </p:spPr>
      </p:pic>
    </p:spTree>
    <p:extLst>
      <p:ext uri="{BB962C8B-B14F-4D97-AF65-F5344CB8AC3E}">
        <p14:creationId xmlns:p14="http://schemas.microsoft.com/office/powerpoint/2010/main" val="292715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EC00-B7DA-311E-59F8-2DC7C50F4FAB}"/>
              </a:ext>
            </a:extLst>
          </p:cNvPr>
          <p:cNvSpPr>
            <a:spLocks noGrp="1"/>
          </p:cNvSpPr>
          <p:nvPr>
            <p:ph type="title"/>
          </p:nvPr>
        </p:nvSpPr>
        <p:spPr/>
        <p:txBody>
          <a:bodyPr/>
          <a:lstStyle/>
          <a:p>
            <a:pPr algn="ctr"/>
            <a:r>
              <a:rPr lang="en-US" sz="4400" b="1" dirty="0">
                <a:solidFill>
                  <a:srgbClr val="00B050"/>
                </a:solidFill>
              </a:rPr>
              <a:t>Pressurized Pipeline Incident Example</a:t>
            </a:r>
            <a:endParaRPr lang="en-US" dirty="0"/>
          </a:p>
        </p:txBody>
      </p:sp>
      <p:sp>
        <p:nvSpPr>
          <p:cNvPr id="3" name="Content Placeholder 2">
            <a:extLst>
              <a:ext uri="{FF2B5EF4-FFF2-40B4-BE49-F238E27FC236}">
                <a16:creationId xmlns:a16="http://schemas.microsoft.com/office/drawing/2014/main" id="{65B715CD-E891-5052-809E-9136681DD59D}"/>
              </a:ext>
            </a:extLst>
          </p:cNvPr>
          <p:cNvSpPr>
            <a:spLocks noGrp="1"/>
          </p:cNvSpPr>
          <p:nvPr>
            <p:ph idx="1"/>
          </p:nvPr>
        </p:nvSpPr>
        <p:spPr/>
        <p:txBody>
          <a:bodyPr/>
          <a:lstStyle/>
          <a:p>
            <a:pPr marL="0" indent="0">
              <a:buNone/>
            </a:pPr>
            <a:r>
              <a:rPr lang="en-US" sz="2400" dirty="0"/>
              <a:t>The National Transportation Safety Board (NTSB) conducted an investigation on the incident and determined the following:</a:t>
            </a:r>
          </a:p>
          <a:p>
            <a:r>
              <a:rPr lang="en-US" sz="2000" dirty="0"/>
              <a:t>Pre-existing hard spots (a manufacturing defect), degraded coating, and ineffective cathodic protection applied following a 2014 gas flow reversal project resulted in hydrogen-induced cracking at the outer surface of the pipeline and its subsequent failure.</a:t>
            </a:r>
          </a:p>
          <a:p>
            <a:r>
              <a:rPr lang="en-US" sz="2000" dirty="0"/>
              <a:t>NTSB determined that the use of the Pipeline Impact Radius (PIR) equation did not include the full area at risk.</a:t>
            </a:r>
          </a:p>
          <a:p>
            <a:pPr lvl="1"/>
            <a:r>
              <a:rPr lang="en-US" sz="1800" dirty="0"/>
              <a:t>Note that HUD uses a more </a:t>
            </a:r>
          </a:p>
          <a:p>
            <a:pPr marL="688975" lvl="1" indent="-231775">
              <a:buNone/>
            </a:pPr>
            <a:r>
              <a:rPr lang="en-US" sz="1800" dirty="0"/>
              <a:t>	restrictive PIR equation</a:t>
            </a:r>
          </a:p>
          <a:p>
            <a:pPr marL="0" indent="0">
              <a:buNone/>
            </a:pPr>
            <a:endParaRPr lang="en-US" dirty="0"/>
          </a:p>
        </p:txBody>
      </p:sp>
      <p:pic>
        <p:nvPicPr>
          <p:cNvPr id="5" name="Picture 4">
            <a:extLst>
              <a:ext uri="{FF2B5EF4-FFF2-40B4-BE49-F238E27FC236}">
                <a16:creationId xmlns:a16="http://schemas.microsoft.com/office/drawing/2014/main" id="{2D372682-2AC8-901C-3CF7-973088339406}"/>
              </a:ext>
            </a:extLst>
          </p:cNvPr>
          <p:cNvPicPr>
            <a:picLocks noChangeAspect="1"/>
          </p:cNvPicPr>
          <p:nvPr/>
        </p:nvPicPr>
        <p:blipFill>
          <a:blip r:embed="rId2"/>
          <a:stretch>
            <a:fillRect/>
          </a:stretch>
        </p:blipFill>
        <p:spPr>
          <a:xfrm>
            <a:off x="4491902" y="3980732"/>
            <a:ext cx="3208195" cy="2032259"/>
          </a:xfrm>
          <a:prstGeom prst="rect">
            <a:avLst/>
          </a:prstGeom>
        </p:spPr>
      </p:pic>
      <p:pic>
        <p:nvPicPr>
          <p:cNvPr id="6" name="Picture 5">
            <a:extLst>
              <a:ext uri="{FF2B5EF4-FFF2-40B4-BE49-F238E27FC236}">
                <a16:creationId xmlns:a16="http://schemas.microsoft.com/office/drawing/2014/main" id="{894AE176-6CDF-8F7B-4002-49B1395D5D3F}"/>
              </a:ext>
            </a:extLst>
          </p:cNvPr>
          <p:cNvPicPr>
            <a:picLocks noChangeAspect="1"/>
          </p:cNvPicPr>
          <p:nvPr/>
        </p:nvPicPr>
        <p:blipFill>
          <a:blip r:embed="rId3"/>
          <a:stretch>
            <a:fillRect/>
          </a:stretch>
        </p:blipFill>
        <p:spPr>
          <a:xfrm>
            <a:off x="7781718" y="4142078"/>
            <a:ext cx="3572082" cy="1315433"/>
          </a:xfrm>
          <a:prstGeom prst="rect">
            <a:avLst/>
          </a:prstGeom>
        </p:spPr>
      </p:pic>
    </p:spTree>
    <p:extLst>
      <p:ext uri="{BB962C8B-B14F-4D97-AF65-F5344CB8AC3E}">
        <p14:creationId xmlns:p14="http://schemas.microsoft.com/office/powerpoint/2010/main" val="849958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6">
            <a:extLst>
              <a:ext uri="{FF2B5EF4-FFF2-40B4-BE49-F238E27FC236}">
                <a16:creationId xmlns:a16="http://schemas.microsoft.com/office/drawing/2014/main" id="{E11994C7-5F77-434C-8E76-B2FD06C5FA41}"/>
              </a:ext>
            </a:extLst>
          </p:cNvPr>
          <p:cNvSpPr txBox="1">
            <a:spLocks/>
          </p:cNvSpPr>
          <p:nvPr/>
        </p:nvSpPr>
        <p:spPr>
          <a:xfrm>
            <a:off x="535021" y="1691341"/>
            <a:ext cx="10802566" cy="20384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effectLst/>
                <a:ea typeface="Times New Roman" panose="02020603050405020304" pitchFamily="18" charset="0"/>
                <a:cs typeface="Times New Roman" panose="02020603050405020304" pitchFamily="18" charset="0"/>
              </a:rPr>
              <a:t>9.6.19.A: </a:t>
            </a:r>
            <a:r>
              <a:rPr lang="en-US" sz="2800" dirty="0">
                <a:effectLst/>
                <a:ea typeface="Times New Roman" panose="02020603050405020304" pitchFamily="18" charset="0"/>
                <a:cs typeface="Times New Roman" panose="02020603050405020304" pitchFamily="18" charset="0"/>
              </a:rPr>
              <a:t>For </a:t>
            </a:r>
            <a:r>
              <a:rPr lang="en-US" sz="2800" b="1" dirty="0">
                <a:effectLst/>
                <a:ea typeface="Times New Roman" panose="02020603050405020304" pitchFamily="18" charset="0"/>
                <a:cs typeface="Times New Roman" panose="02020603050405020304" pitchFamily="18" charset="0"/>
              </a:rPr>
              <a:t>ALL PROJECTS, </a:t>
            </a:r>
            <a:r>
              <a:rPr lang="en-US" sz="2800" dirty="0">
                <a:effectLst/>
                <a:ea typeface="Times New Roman" panose="02020603050405020304" pitchFamily="18" charset="0"/>
                <a:cs typeface="Times New Roman" panose="02020603050405020304" pitchFamily="18" charset="0"/>
              </a:rPr>
              <a:t>the easement of a </a:t>
            </a:r>
            <a:r>
              <a:rPr lang="en-US" sz="2800" dirty="0">
                <a:ea typeface="Times New Roman" panose="02020603050405020304" pitchFamily="18" charset="0"/>
                <a:cs typeface="Times New Roman" panose="02020603050405020304" pitchFamily="18" charset="0"/>
              </a:rPr>
              <a:t>pressurized pipeline </a:t>
            </a:r>
            <a:r>
              <a:rPr lang="en-US" dirty="0">
                <a:ea typeface="Times New Roman" panose="02020603050405020304" pitchFamily="18" charset="0"/>
                <a:cs typeface="Times New Roman" panose="02020603050405020304" pitchFamily="18" charset="0"/>
              </a:rPr>
              <a:t>(pipelines exceeding 200 psi maximum operating pressure) </a:t>
            </a:r>
            <a:r>
              <a:rPr lang="en-US" sz="2800" dirty="0">
                <a:ea typeface="Times New Roman" panose="02020603050405020304" pitchFamily="18" charset="0"/>
                <a:cs typeface="Times New Roman" panose="02020603050405020304" pitchFamily="18" charset="0"/>
              </a:rPr>
              <a:t>must be </a:t>
            </a:r>
            <a:r>
              <a:rPr lang="en-US" sz="2800" b="1" u="sng" dirty="0">
                <a:ea typeface="Times New Roman" panose="02020603050405020304" pitchFamily="18" charset="0"/>
                <a:cs typeface="Times New Roman" panose="02020603050405020304" pitchFamily="18" charset="0"/>
              </a:rPr>
              <a:t>at least 10 feet away </a:t>
            </a:r>
            <a:r>
              <a:rPr lang="en-US" sz="2800" dirty="0">
                <a:ea typeface="Times New Roman" panose="02020603050405020304" pitchFamily="18" charset="0"/>
                <a:cs typeface="Times New Roman" panose="02020603050405020304" pitchFamily="18" charset="0"/>
              </a:rPr>
              <a:t>from </a:t>
            </a:r>
            <a:r>
              <a:rPr lang="en-US" sz="2800" dirty="0">
                <a:effectLst/>
                <a:ea typeface="Times New Roman" panose="02020603050405020304" pitchFamily="18" charset="0"/>
                <a:cs typeface="Times New Roman" panose="02020603050405020304" pitchFamily="18" charset="0"/>
              </a:rPr>
              <a:t>structures, ancillary facilities, common areas, parking areas or like related improvements.  This does not apply to distribution lines supplying only the facility itself.</a:t>
            </a:r>
            <a:endParaRPr lang="en-US" b="1" dirty="0">
              <a:latin typeface="Calibri" panose="020F0502020204030204" pitchFamily="34" charset="0"/>
              <a:ea typeface="Times New Roman" panose="02020603050405020304" pitchFamily="18" charset="0"/>
            </a:endParaRPr>
          </a:p>
          <a:p>
            <a:pPr marL="0" indent="0">
              <a:buNone/>
            </a:pPr>
            <a:r>
              <a:rPr lang="en-US" sz="2400" dirty="0">
                <a:ea typeface="Calibri" panose="020F0502020204030204" pitchFamily="34" charset="0"/>
                <a:cs typeface="Times New Roman" panose="02020603050405020304" pitchFamily="18" charset="0"/>
              </a:rPr>
              <a:t> </a:t>
            </a:r>
            <a:endParaRPr lang="en-US" dirty="0"/>
          </a:p>
        </p:txBody>
      </p:sp>
      <p:sp>
        <p:nvSpPr>
          <p:cNvPr id="4" name="Title 1">
            <a:extLst>
              <a:ext uri="{FF2B5EF4-FFF2-40B4-BE49-F238E27FC236}">
                <a16:creationId xmlns:a16="http://schemas.microsoft.com/office/drawing/2014/main" id="{5216EB25-D647-0A03-842F-E05BB8FBFB72}"/>
              </a:ext>
            </a:extLst>
          </p:cNvPr>
          <p:cNvSpPr txBox="1">
            <a:spLocks/>
          </p:cNvSpPr>
          <p:nvPr/>
        </p:nvSpPr>
        <p:spPr>
          <a:xfrm>
            <a:off x="2152650" y="83762"/>
            <a:ext cx="7886700" cy="959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00B050"/>
                </a:solidFill>
              </a:rPr>
              <a:t>Pressurized Pipelines</a:t>
            </a:r>
          </a:p>
        </p:txBody>
      </p:sp>
      <p:sp>
        <p:nvSpPr>
          <p:cNvPr id="3" name="TextBox 2">
            <a:extLst>
              <a:ext uri="{FF2B5EF4-FFF2-40B4-BE49-F238E27FC236}">
                <a16:creationId xmlns:a16="http://schemas.microsoft.com/office/drawing/2014/main" id="{9F9AA79D-E55E-7B9A-8FEF-7F97A080F88E}"/>
              </a:ext>
            </a:extLst>
          </p:cNvPr>
          <p:cNvSpPr txBox="1"/>
          <p:nvPr/>
        </p:nvSpPr>
        <p:spPr>
          <a:xfrm>
            <a:off x="535021" y="3777916"/>
            <a:ext cx="10437779" cy="2246769"/>
          </a:xfrm>
          <a:prstGeom prst="rect">
            <a:avLst/>
          </a:prstGeom>
          <a:noFill/>
        </p:spPr>
        <p:txBody>
          <a:bodyPr wrap="square">
            <a:spAutoFit/>
          </a:bodyPr>
          <a:lstStyle/>
          <a:p>
            <a:pPr marL="0" indent="0">
              <a:buNone/>
            </a:pPr>
            <a:r>
              <a:rPr lang="en-US" sz="2800" b="1" dirty="0">
                <a:effectLst/>
                <a:ea typeface="Calibri" panose="020F0502020204030204" pitchFamily="34" charset="0"/>
                <a:cs typeface="Times New Roman" panose="02020603050405020304" pitchFamily="18" charset="0"/>
              </a:rPr>
              <a:t>9.6.19.B: </a:t>
            </a:r>
            <a:r>
              <a:rPr lang="en-US" sz="2800" b="1" dirty="0">
                <a:effectLst/>
                <a:ea typeface="Times New Roman" panose="02020603050405020304" pitchFamily="18" charset="0"/>
                <a:cs typeface="Times New Roman" panose="02020603050405020304" pitchFamily="18" charset="0"/>
              </a:rPr>
              <a:t>For NC projects and SR projects where residential density is increased</a:t>
            </a:r>
            <a:r>
              <a:rPr lang="en-US" sz="2800" dirty="0">
                <a:effectLst/>
                <a:ea typeface="Times New Roman" panose="02020603050405020304" pitchFamily="18" charset="0"/>
                <a:cs typeface="Times New Roman" panose="02020603050405020304" pitchFamily="18" charset="0"/>
              </a:rPr>
              <a:t>, must also asses</a:t>
            </a:r>
            <a:r>
              <a:rPr lang="en-US" sz="2800" dirty="0">
                <a:ea typeface="Times New Roman" panose="02020603050405020304" pitchFamily="18" charset="0"/>
                <a:cs typeface="Times New Roman" panose="02020603050405020304" pitchFamily="18" charset="0"/>
              </a:rPr>
              <a:t>s the </a:t>
            </a:r>
            <a:r>
              <a:rPr lang="en-US" sz="2800" b="1" dirty="0">
                <a:ea typeface="Times New Roman" panose="02020603050405020304" pitchFamily="18" charset="0"/>
                <a:cs typeface="Times New Roman" panose="02020603050405020304" pitchFamily="18" charset="0"/>
              </a:rPr>
              <a:t>Potential Impact Radius (PIR) </a:t>
            </a:r>
            <a:r>
              <a:rPr lang="en-US" sz="2800" dirty="0">
                <a:ea typeface="Times New Roman" panose="02020603050405020304" pitchFamily="18" charset="0"/>
                <a:cs typeface="Times New Roman" panose="02020603050405020304" pitchFamily="18" charset="0"/>
              </a:rPr>
              <a:t>of </a:t>
            </a:r>
            <a:r>
              <a:rPr lang="en-US" sz="2800" dirty="0">
                <a:effectLst/>
                <a:ea typeface="Times New Roman" panose="02020603050405020304" pitchFamily="18" charset="0"/>
                <a:cs typeface="Times New Roman" panose="02020603050405020304" pitchFamily="18" charset="0"/>
              </a:rPr>
              <a:t>above-ground and below-ground pressurized pipelines </a:t>
            </a:r>
            <a:r>
              <a:rPr lang="en-US" sz="2800" b="1" u="sng" dirty="0">
                <a:effectLst/>
                <a:ea typeface="Times New Roman" panose="02020603050405020304" pitchFamily="18" charset="0"/>
                <a:cs typeface="Times New Roman" panose="02020603050405020304" pitchFamily="18" charset="0"/>
              </a:rPr>
              <a:t>within a mile </a:t>
            </a:r>
            <a:r>
              <a:rPr lang="en-US" sz="2800" dirty="0">
                <a:effectLst/>
                <a:ea typeface="Times New Roman" panose="02020603050405020304" pitchFamily="18" charset="0"/>
                <a:cs typeface="Times New Roman" panose="02020603050405020304" pitchFamily="18" charset="0"/>
              </a:rPr>
              <a:t>of the property. This includes onsite or immediately adjacent pipelines.</a:t>
            </a:r>
            <a:endParaRPr lang="en-US" sz="2800" dirty="0">
              <a:effectLst/>
              <a:ea typeface="Calibri" panose="020F0502020204030204" pitchFamily="34" charset="0"/>
              <a:cs typeface="Times New Roman" panose="02020603050405020304" pitchFamily="18" charset="0"/>
            </a:endParaRPr>
          </a:p>
          <a:p>
            <a:pPr marL="0" indent="0">
              <a:buNone/>
            </a:pPr>
            <a:endParaRPr lang="en-US" sz="2800" b="1" dirty="0">
              <a:latin typeface="Calibri" panose="020F050202020403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AE3DC8DF-8022-0CB7-A813-21F3154846E8}"/>
              </a:ext>
            </a:extLst>
          </p:cNvPr>
          <p:cNvSpPr txBox="1"/>
          <p:nvPr/>
        </p:nvSpPr>
        <p:spPr>
          <a:xfrm>
            <a:off x="2889307" y="1043710"/>
            <a:ext cx="6093994" cy="523220"/>
          </a:xfrm>
          <a:prstGeom prst="rect">
            <a:avLst/>
          </a:prstGeom>
          <a:noFill/>
        </p:spPr>
        <p:txBody>
          <a:bodyPr wrap="square">
            <a:spAutoFit/>
          </a:bodyPr>
          <a:lstStyle/>
          <a:p>
            <a:pPr marL="0" indent="0" algn="ctr">
              <a:buNone/>
            </a:pPr>
            <a:r>
              <a:rPr lang="en-US" sz="2800" b="1" dirty="0">
                <a:latin typeface="Calibri" panose="020F0502020204030204" pitchFamily="34" charset="0"/>
                <a:ea typeface="Times New Roman" panose="02020603050405020304" pitchFamily="18" charset="0"/>
              </a:rPr>
              <a:t>*Reminders*</a:t>
            </a:r>
          </a:p>
        </p:txBody>
      </p:sp>
    </p:spTree>
    <p:extLst>
      <p:ext uri="{BB962C8B-B14F-4D97-AF65-F5344CB8AC3E}">
        <p14:creationId xmlns:p14="http://schemas.microsoft.com/office/powerpoint/2010/main" val="207637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6">
            <a:extLst>
              <a:ext uri="{FF2B5EF4-FFF2-40B4-BE49-F238E27FC236}">
                <a16:creationId xmlns:a16="http://schemas.microsoft.com/office/drawing/2014/main" id="{533ADB9B-9A04-43A6-B9B0-44893B3AA73D}"/>
              </a:ext>
            </a:extLst>
          </p:cNvPr>
          <p:cNvSpPr txBox="1">
            <a:spLocks/>
          </p:cNvSpPr>
          <p:nvPr/>
        </p:nvSpPr>
        <p:spPr>
          <a:xfrm>
            <a:off x="3456151" y="944437"/>
            <a:ext cx="5466176" cy="457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endParaRPr lang="en-US" dirty="0">
              <a:solidFill>
                <a:srgbClr val="0070C0"/>
              </a:solidFill>
            </a:endParaRPr>
          </a:p>
        </p:txBody>
      </p:sp>
      <p:sp>
        <p:nvSpPr>
          <p:cNvPr id="7" name="Title 1">
            <a:extLst>
              <a:ext uri="{FF2B5EF4-FFF2-40B4-BE49-F238E27FC236}">
                <a16:creationId xmlns:a16="http://schemas.microsoft.com/office/drawing/2014/main" id="{2D19F046-0B0C-0A02-9BED-4A9CFCE8D092}"/>
              </a:ext>
            </a:extLst>
          </p:cNvPr>
          <p:cNvSpPr txBox="1">
            <a:spLocks/>
          </p:cNvSpPr>
          <p:nvPr/>
        </p:nvSpPr>
        <p:spPr>
          <a:xfrm>
            <a:off x="2152650" y="83762"/>
            <a:ext cx="7886700" cy="959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00B050"/>
                </a:solidFill>
              </a:rPr>
              <a:t>Pressurized Pipelines</a:t>
            </a:r>
            <a:endParaRPr lang="en-US" sz="6000" b="1" dirty="0">
              <a:solidFill>
                <a:srgbClr val="00B050"/>
              </a:solidFill>
            </a:endParaRPr>
          </a:p>
        </p:txBody>
      </p:sp>
      <p:sp>
        <p:nvSpPr>
          <p:cNvPr id="8" name="Subtitle 6">
            <a:extLst>
              <a:ext uri="{FF2B5EF4-FFF2-40B4-BE49-F238E27FC236}">
                <a16:creationId xmlns:a16="http://schemas.microsoft.com/office/drawing/2014/main" id="{4B44615C-6830-B77C-5993-EA145019BB75}"/>
              </a:ext>
            </a:extLst>
          </p:cNvPr>
          <p:cNvSpPr txBox="1">
            <a:spLocks/>
          </p:cNvSpPr>
          <p:nvPr/>
        </p:nvSpPr>
        <p:spPr>
          <a:xfrm>
            <a:off x="535021" y="1017578"/>
            <a:ext cx="10802566" cy="4976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effectLst/>
                <a:ea typeface="Times New Roman" panose="02020603050405020304" pitchFamily="18" charset="0"/>
                <a:cs typeface="Times New Roman" panose="02020603050405020304" pitchFamily="18" charset="0"/>
              </a:rPr>
              <a:t>Please also note that HUD released a Fact Sheet to clarify and expand on the pressurized pipeline requirements outlined in the MAP Guide.</a:t>
            </a:r>
          </a:p>
          <a:p>
            <a:r>
              <a:rPr lang="en-US" sz="2800" dirty="0">
                <a:effectLst/>
                <a:ea typeface="Times New Roman" panose="02020603050405020304" pitchFamily="18" charset="0"/>
                <a:cs typeface="Times New Roman" panose="02020603050405020304" pitchFamily="18" charset="0"/>
                <a:hlinkClick r:id="rId2"/>
              </a:rPr>
              <a:t>https://www.hudexchange.info/programs/environmental-review/housing/fact-sheets/#map-guide-on-acceptable-separation-distance-and-pipelines</a:t>
            </a:r>
            <a:r>
              <a:rPr lang="en-US" sz="2800" dirty="0">
                <a:effectLst/>
                <a:ea typeface="Times New Roman" panose="02020603050405020304" pitchFamily="18" charset="0"/>
                <a:cs typeface="Times New Roman" panose="02020603050405020304" pitchFamily="18" charset="0"/>
              </a:rPr>
              <a:t>  </a:t>
            </a:r>
          </a:p>
          <a:p>
            <a:pPr marL="0" indent="0">
              <a:buNone/>
            </a:pPr>
            <a:r>
              <a:rPr lang="en-US" sz="2800" dirty="0">
                <a:effectLst/>
                <a:ea typeface="Times New Roman" panose="02020603050405020304" pitchFamily="18" charset="0"/>
                <a:cs typeface="Times New Roman" panose="02020603050405020304" pitchFamily="18" charset="0"/>
              </a:rPr>
              <a:t>The Fact Sheet includes eleven (11) points of clarity and additional guidance with the two (2) subcategories listed below.</a:t>
            </a:r>
          </a:p>
          <a:p>
            <a:pPr marL="0" indent="0">
              <a:buNone/>
            </a:pPr>
            <a:endParaRPr lang="en-US" dirty="0">
              <a:latin typeface="Calibri" panose="020F0502020204030204" pitchFamily="34" charset="0"/>
              <a:ea typeface="Times New Roman" panose="02020603050405020304" pitchFamily="18" charset="0"/>
            </a:endParaRPr>
          </a:p>
          <a:p>
            <a:pPr marL="0" indent="0">
              <a:buNone/>
            </a:pPr>
            <a:endParaRPr lang="en-US" b="1" dirty="0">
              <a:latin typeface="Calibri" panose="020F0502020204030204" pitchFamily="34" charset="0"/>
              <a:ea typeface="Times New Roman" panose="02020603050405020304" pitchFamily="18" charset="0"/>
            </a:endParaRPr>
          </a:p>
          <a:p>
            <a:pPr marL="0" indent="0">
              <a:buNone/>
            </a:pPr>
            <a:r>
              <a:rPr lang="en-US" sz="2400" dirty="0">
                <a:ea typeface="Calibri" panose="020F0502020204030204" pitchFamily="34" charset="0"/>
                <a:cs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EB207E5E-AAE5-4601-6946-19CC559F6B44}"/>
              </a:ext>
            </a:extLst>
          </p:cNvPr>
          <p:cNvPicPr>
            <a:picLocks noChangeAspect="1"/>
          </p:cNvPicPr>
          <p:nvPr/>
        </p:nvPicPr>
        <p:blipFill>
          <a:blip r:embed="rId3"/>
          <a:stretch>
            <a:fillRect/>
          </a:stretch>
        </p:blipFill>
        <p:spPr>
          <a:xfrm>
            <a:off x="3108274" y="4118403"/>
            <a:ext cx="5975446" cy="624552"/>
          </a:xfrm>
          <a:prstGeom prst="rect">
            <a:avLst/>
          </a:prstGeom>
        </p:spPr>
      </p:pic>
      <p:pic>
        <p:nvPicPr>
          <p:cNvPr id="10" name="Picture 9">
            <a:extLst>
              <a:ext uri="{FF2B5EF4-FFF2-40B4-BE49-F238E27FC236}">
                <a16:creationId xmlns:a16="http://schemas.microsoft.com/office/drawing/2014/main" id="{4BB15EB1-CCA4-818A-D434-578385AD9E6E}"/>
              </a:ext>
            </a:extLst>
          </p:cNvPr>
          <p:cNvPicPr>
            <a:picLocks noChangeAspect="1"/>
          </p:cNvPicPr>
          <p:nvPr/>
        </p:nvPicPr>
        <p:blipFill>
          <a:blip r:embed="rId4"/>
          <a:stretch>
            <a:fillRect/>
          </a:stretch>
        </p:blipFill>
        <p:spPr>
          <a:xfrm>
            <a:off x="3108272" y="4742955"/>
            <a:ext cx="5975447" cy="328229"/>
          </a:xfrm>
          <a:prstGeom prst="rect">
            <a:avLst/>
          </a:prstGeom>
        </p:spPr>
      </p:pic>
      <p:pic>
        <p:nvPicPr>
          <p:cNvPr id="11" name="Picture 10">
            <a:extLst>
              <a:ext uri="{FF2B5EF4-FFF2-40B4-BE49-F238E27FC236}">
                <a16:creationId xmlns:a16="http://schemas.microsoft.com/office/drawing/2014/main" id="{40D55707-6009-0B4F-F73F-8D0D57820C3F}"/>
              </a:ext>
            </a:extLst>
          </p:cNvPr>
          <p:cNvPicPr>
            <a:picLocks noChangeAspect="1"/>
          </p:cNvPicPr>
          <p:nvPr/>
        </p:nvPicPr>
        <p:blipFill>
          <a:blip r:embed="rId5"/>
          <a:stretch>
            <a:fillRect/>
          </a:stretch>
        </p:blipFill>
        <p:spPr>
          <a:xfrm>
            <a:off x="3108271" y="5079733"/>
            <a:ext cx="5975448" cy="319363"/>
          </a:xfrm>
          <a:prstGeom prst="rect">
            <a:avLst/>
          </a:prstGeom>
        </p:spPr>
      </p:pic>
    </p:spTree>
    <p:extLst>
      <p:ext uri="{BB962C8B-B14F-4D97-AF65-F5344CB8AC3E}">
        <p14:creationId xmlns:p14="http://schemas.microsoft.com/office/powerpoint/2010/main" val="1673560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A6CD-CFC1-C2E8-E9EC-D72306BBFBD8}"/>
              </a:ext>
            </a:extLst>
          </p:cNvPr>
          <p:cNvSpPr>
            <a:spLocks noGrp="1"/>
          </p:cNvSpPr>
          <p:nvPr>
            <p:ph type="title"/>
          </p:nvPr>
        </p:nvSpPr>
        <p:spPr/>
        <p:txBody>
          <a:bodyPr/>
          <a:lstStyle/>
          <a:p>
            <a:pPr algn="ctr"/>
            <a:r>
              <a:rPr lang="en-US" sz="4400" b="1" dirty="0">
                <a:solidFill>
                  <a:srgbClr val="00B050"/>
                </a:solidFill>
              </a:rPr>
              <a:t>Pressurized Pipelines – What Will HUD Accept?</a:t>
            </a:r>
            <a:endParaRPr lang="en-US" dirty="0"/>
          </a:p>
        </p:txBody>
      </p:sp>
      <p:sp>
        <p:nvSpPr>
          <p:cNvPr id="3" name="Content Placeholder 2">
            <a:extLst>
              <a:ext uri="{FF2B5EF4-FFF2-40B4-BE49-F238E27FC236}">
                <a16:creationId xmlns:a16="http://schemas.microsoft.com/office/drawing/2014/main" id="{A7E33CFE-A780-C88C-CEF0-4A078F3657BC}"/>
              </a:ext>
            </a:extLst>
          </p:cNvPr>
          <p:cNvSpPr>
            <a:spLocks noGrp="1"/>
          </p:cNvSpPr>
          <p:nvPr>
            <p:ph idx="1"/>
          </p:nvPr>
        </p:nvSpPr>
        <p:spPr/>
        <p:txBody>
          <a:bodyPr>
            <a:normAutofit fontScale="92500" lnSpcReduction="20000"/>
          </a:bodyPr>
          <a:lstStyle/>
          <a:p>
            <a:pPr marL="0" indent="0">
              <a:buNone/>
            </a:pPr>
            <a:r>
              <a:rPr lang="en-US" sz="2800" dirty="0"/>
              <a:t>For </a:t>
            </a:r>
            <a:r>
              <a:rPr lang="en-US" sz="2800" b="1" dirty="0"/>
              <a:t>buildings and structures</a:t>
            </a:r>
            <a:endParaRPr lang="en-US" sz="2800" dirty="0"/>
          </a:p>
          <a:p>
            <a:pPr lvl="1"/>
            <a:r>
              <a:rPr lang="en-US" sz="2800" dirty="0"/>
              <a:t>Underground pipeline depth of 3+ feet</a:t>
            </a:r>
          </a:p>
          <a:p>
            <a:pPr marL="0" indent="0">
              <a:buNone/>
            </a:pPr>
            <a:r>
              <a:rPr lang="en-US" sz="2800" dirty="0"/>
              <a:t>For </a:t>
            </a:r>
            <a:r>
              <a:rPr lang="en-US" sz="2800" b="1" dirty="0"/>
              <a:t>outdoor ancillary facilities or common areas</a:t>
            </a:r>
          </a:p>
          <a:p>
            <a:pPr lvl="1"/>
            <a:r>
              <a:rPr lang="en-US" sz="2800" dirty="0"/>
              <a:t>Underground pipeline depth of 6+ feet</a:t>
            </a:r>
          </a:p>
          <a:p>
            <a:pPr marL="0" indent="0">
              <a:buNone/>
            </a:pPr>
            <a:r>
              <a:rPr lang="en-US" sz="2800" dirty="0"/>
              <a:t>For both </a:t>
            </a:r>
            <a:r>
              <a:rPr lang="en-US" sz="2800" b="1" dirty="0"/>
              <a:t>buildings and structures AND outdoor ancillary facilities or common areas</a:t>
            </a:r>
          </a:p>
          <a:p>
            <a:pPr lvl="1"/>
            <a:r>
              <a:rPr lang="en-US" sz="2800" dirty="0"/>
              <a:t>Can’t be within 10 feet of the easement of pressurized pipeline (9.6.19.A)</a:t>
            </a:r>
          </a:p>
          <a:p>
            <a:pPr lvl="1"/>
            <a:r>
              <a:rPr lang="en-US" sz="2800" dirty="0"/>
              <a:t>Soil overburden between the project and pipeline has a high bearing capacity </a:t>
            </a:r>
          </a:p>
          <a:p>
            <a:pPr lvl="1"/>
            <a:r>
              <a:rPr lang="en-US" sz="2800" dirty="0"/>
              <a:t>Pipeline segment has passed its most recent inspection report with no unresolved violations. </a:t>
            </a:r>
          </a:p>
          <a:p>
            <a:pPr marL="0" indent="0">
              <a:buNone/>
            </a:pPr>
            <a:endParaRPr lang="en-US" dirty="0"/>
          </a:p>
        </p:txBody>
      </p:sp>
    </p:spTree>
    <p:extLst>
      <p:ext uri="{BB962C8B-B14F-4D97-AF65-F5344CB8AC3E}">
        <p14:creationId xmlns:p14="http://schemas.microsoft.com/office/powerpoint/2010/main" val="1010498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A6CD-CFC1-C2E8-E9EC-D72306BBFBD8}"/>
              </a:ext>
            </a:extLst>
          </p:cNvPr>
          <p:cNvSpPr>
            <a:spLocks noGrp="1"/>
          </p:cNvSpPr>
          <p:nvPr>
            <p:ph type="title"/>
          </p:nvPr>
        </p:nvSpPr>
        <p:spPr/>
        <p:txBody>
          <a:bodyPr/>
          <a:lstStyle/>
          <a:p>
            <a:pPr algn="ctr"/>
            <a:r>
              <a:rPr lang="en-US" sz="4400" b="1" dirty="0">
                <a:solidFill>
                  <a:srgbClr val="00B050"/>
                </a:solidFill>
              </a:rPr>
              <a:t>Pressurized Pipelines – What Will HUD Accept?</a:t>
            </a:r>
            <a:endParaRPr lang="en-US" dirty="0"/>
          </a:p>
        </p:txBody>
      </p:sp>
      <p:sp>
        <p:nvSpPr>
          <p:cNvPr id="3" name="Content Placeholder 2">
            <a:extLst>
              <a:ext uri="{FF2B5EF4-FFF2-40B4-BE49-F238E27FC236}">
                <a16:creationId xmlns:a16="http://schemas.microsoft.com/office/drawing/2014/main" id="{A7E33CFE-A780-C88C-CEF0-4A078F3657BC}"/>
              </a:ext>
            </a:extLst>
          </p:cNvPr>
          <p:cNvSpPr>
            <a:spLocks noGrp="1"/>
          </p:cNvSpPr>
          <p:nvPr>
            <p:ph idx="1"/>
          </p:nvPr>
        </p:nvSpPr>
        <p:spPr/>
        <p:txBody>
          <a:bodyPr>
            <a:normAutofit/>
          </a:bodyPr>
          <a:lstStyle/>
          <a:p>
            <a:pPr marL="0" indent="0">
              <a:buNone/>
            </a:pPr>
            <a:r>
              <a:rPr lang="en-US" dirty="0"/>
              <a:t>If the buildings/structures and outdoor ancillary facilities and common areas conditions do not apply:</a:t>
            </a:r>
          </a:p>
          <a:p>
            <a:pPr lvl="1"/>
            <a:r>
              <a:rPr lang="en-US" dirty="0"/>
              <a:t>The engineering report </a:t>
            </a:r>
            <a:r>
              <a:rPr lang="en-US" b="1" u="sng" dirty="0"/>
              <a:t>must </a:t>
            </a:r>
            <a:r>
              <a:rPr lang="en-US" dirty="0"/>
              <a:t>discuss whether other existing barriers such as roads built to Federal Department of Transportation (DoT) standards, topography, walls or buildings provide mitigation or whether the project must add additional mitigation to protect residents from thermal radiation.</a:t>
            </a:r>
          </a:p>
        </p:txBody>
      </p:sp>
    </p:spTree>
    <p:extLst>
      <p:ext uri="{BB962C8B-B14F-4D97-AF65-F5344CB8AC3E}">
        <p14:creationId xmlns:p14="http://schemas.microsoft.com/office/powerpoint/2010/main" val="3464344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6">
            <a:extLst>
              <a:ext uri="{FF2B5EF4-FFF2-40B4-BE49-F238E27FC236}">
                <a16:creationId xmlns:a16="http://schemas.microsoft.com/office/drawing/2014/main" id="{533ADB9B-9A04-43A6-B9B0-44893B3AA73D}"/>
              </a:ext>
            </a:extLst>
          </p:cNvPr>
          <p:cNvSpPr txBox="1">
            <a:spLocks/>
          </p:cNvSpPr>
          <p:nvPr/>
        </p:nvSpPr>
        <p:spPr>
          <a:xfrm>
            <a:off x="3456151" y="944437"/>
            <a:ext cx="5466176" cy="457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endParaRPr lang="en-US" dirty="0">
              <a:solidFill>
                <a:srgbClr val="0070C0"/>
              </a:solidFill>
            </a:endParaRPr>
          </a:p>
        </p:txBody>
      </p:sp>
      <p:sp>
        <p:nvSpPr>
          <p:cNvPr id="7" name="Title 1">
            <a:extLst>
              <a:ext uri="{FF2B5EF4-FFF2-40B4-BE49-F238E27FC236}">
                <a16:creationId xmlns:a16="http://schemas.microsoft.com/office/drawing/2014/main" id="{2D19F046-0B0C-0A02-9BED-4A9CFCE8D092}"/>
              </a:ext>
            </a:extLst>
          </p:cNvPr>
          <p:cNvSpPr txBox="1">
            <a:spLocks/>
          </p:cNvSpPr>
          <p:nvPr/>
        </p:nvSpPr>
        <p:spPr>
          <a:xfrm>
            <a:off x="2152650" y="83762"/>
            <a:ext cx="7886700" cy="959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00B050"/>
                </a:solidFill>
              </a:rPr>
              <a:t>Pressurized Pipelines</a:t>
            </a:r>
            <a:endParaRPr lang="en-US" sz="6000" b="1" dirty="0">
              <a:solidFill>
                <a:srgbClr val="00B050"/>
              </a:solidFill>
            </a:endParaRPr>
          </a:p>
        </p:txBody>
      </p:sp>
      <p:sp>
        <p:nvSpPr>
          <p:cNvPr id="8" name="Subtitle 6">
            <a:extLst>
              <a:ext uri="{FF2B5EF4-FFF2-40B4-BE49-F238E27FC236}">
                <a16:creationId xmlns:a16="http://schemas.microsoft.com/office/drawing/2014/main" id="{4B44615C-6830-B77C-5993-EA145019BB75}"/>
              </a:ext>
            </a:extLst>
          </p:cNvPr>
          <p:cNvSpPr txBox="1">
            <a:spLocks/>
          </p:cNvSpPr>
          <p:nvPr/>
        </p:nvSpPr>
        <p:spPr>
          <a:xfrm>
            <a:off x="535021" y="1693332"/>
            <a:ext cx="10802566" cy="4301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effectLst/>
                <a:ea typeface="Times New Roman" panose="02020603050405020304" pitchFamily="18" charset="0"/>
                <a:cs typeface="Times New Roman" panose="02020603050405020304" pitchFamily="18" charset="0"/>
              </a:rPr>
              <a:t>HUD further defined the requirements of the engineering report within their Fact Sheet:</a:t>
            </a:r>
          </a:p>
          <a:p>
            <a:r>
              <a:rPr lang="en-US" sz="2200" dirty="0">
                <a:effectLst/>
                <a:ea typeface="Times New Roman" panose="02020603050405020304" pitchFamily="18" charset="0"/>
                <a:cs typeface="Times New Roman" panose="02020603050405020304" pitchFamily="18" charset="0"/>
              </a:rPr>
              <a:t>Must be conducted and stamped by a licensed P.E. and should include the following:</a:t>
            </a:r>
          </a:p>
          <a:p>
            <a:pPr lvl="1"/>
            <a:r>
              <a:rPr lang="en-US" sz="2200" dirty="0">
                <a:effectLst/>
                <a:ea typeface="Times New Roman" panose="02020603050405020304" pitchFamily="18" charset="0"/>
                <a:cs typeface="Times New Roman" panose="02020603050405020304" pitchFamily="18" charset="0"/>
              </a:rPr>
              <a:t>Distance from pipeline to project site</a:t>
            </a:r>
          </a:p>
          <a:p>
            <a:pPr lvl="1"/>
            <a:r>
              <a:rPr lang="en-US" sz="2200" dirty="0">
                <a:effectLst/>
                <a:ea typeface="Times New Roman" panose="02020603050405020304" pitchFamily="18" charset="0"/>
                <a:cs typeface="Times New Roman" panose="02020603050405020304" pitchFamily="18" charset="0"/>
              </a:rPr>
              <a:t>The pipeline’s most recent inspection report</a:t>
            </a:r>
          </a:p>
          <a:p>
            <a:pPr lvl="1"/>
            <a:r>
              <a:rPr lang="en-US" sz="2200" dirty="0">
                <a:effectLst/>
                <a:ea typeface="Times New Roman" panose="02020603050405020304" pitchFamily="18" charset="0"/>
                <a:cs typeface="Times New Roman" panose="02020603050405020304" pitchFamily="18" charset="0"/>
              </a:rPr>
              <a:t>Conditions of the specific pipeline segment such as corrosion, damage, defects, deferred maintenance and historical incidents such as leaks or releases</a:t>
            </a:r>
          </a:p>
          <a:p>
            <a:pPr lvl="1"/>
            <a:r>
              <a:rPr lang="en-US" sz="2200" dirty="0">
                <a:effectLst/>
                <a:ea typeface="Times New Roman" panose="02020603050405020304" pitchFamily="18" charset="0"/>
                <a:cs typeface="Times New Roman" panose="02020603050405020304" pitchFamily="18" charset="0"/>
              </a:rPr>
              <a:t>Pipeline depth or pipeline aboveground exposure</a:t>
            </a:r>
          </a:p>
          <a:p>
            <a:pPr lvl="1"/>
            <a:r>
              <a:rPr lang="en-US" sz="2200" dirty="0">
                <a:effectLst/>
                <a:ea typeface="Times New Roman" panose="02020603050405020304" pitchFamily="18" charset="0"/>
                <a:cs typeface="Times New Roman" panose="02020603050405020304" pitchFamily="18" charset="0"/>
              </a:rPr>
              <a:t>Type of soil in soil column from pipeline to project from Geotech survey or U.S. Department of Agriculture (USDA) soil survey map</a:t>
            </a:r>
          </a:p>
          <a:p>
            <a:pPr marL="0" indent="0">
              <a:buNone/>
            </a:pPr>
            <a:endParaRPr lang="en-US" dirty="0">
              <a:latin typeface="Calibri" panose="020F0502020204030204" pitchFamily="34" charset="0"/>
              <a:ea typeface="Times New Roman" panose="02020603050405020304" pitchFamily="18" charset="0"/>
            </a:endParaRPr>
          </a:p>
          <a:p>
            <a:pPr marL="0" indent="0">
              <a:buNone/>
            </a:pPr>
            <a:endParaRPr lang="en-US" b="1" dirty="0">
              <a:latin typeface="Calibri" panose="020F0502020204030204" pitchFamily="34" charset="0"/>
              <a:ea typeface="Times New Roman" panose="02020603050405020304" pitchFamily="18" charset="0"/>
            </a:endParaRPr>
          </a:p>
          <a:p>
            <a:pPr marL="0" indent="0">
              <a:buNone/>
            </a:pPr>
            <a:r>
              <a:rPr lang="en-US" sz="2400" dirty="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254694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EC00-B7DA-311E-59F8-2DC7C50F4FAB}"/>
              </a:ext>
            </a:extLst>
          </p:cNvPr>
          <p:cNvSpPr>
            <a:spLocks noGrp="1"/>
          </p:cNvSpPr>
          <p:nvPr>
            <p:ph type="title"/>
          </p:nvPr>
        </p:nvSpPr>
        <p:spPr/>
        <p:txBody>
          <a:bodyPr/>
          <a:lstStyle/>
          <a:p>
            <a:pPr algn="ctr"/>
            <a:r>
              <a:rPr lang="en-US" sz="4400" b="1" dirty="0">
                <a:solidFill>
                  <a:srgbClr val="00B050"/>
                </a:solidFill>
              </a:rPr>
              <a:t>Pressurized Pipeline Example</a:t>
            </a:r>
            <a:endParaRPr lang="en-US" dirty="0"/>
          </a:p>
        </p:txBody>
      </p:sp>
      <p:pic>
        <p:nvPicPr>
          <p:cNvPr id="8" name="Picture 7">
            <a:extLst>
              <a:ext uri="{FF2B5EF4-FFF2-40B4-BE49-F238E27FC236}">
                <a16:creationId xmlns:a16="http://schemas.microsoft.com/office/drawing/2014/main" id="{A2A7AF4B-EA99-8FCB-0B69-EBF9BFE0A516}"/>
              </a:ext>
            </a:extLst>
          </p:cNvPr>
          <p:cNvPicPr>
            <a:picLocks noChangeAspect="1"/>
          </p:cNvPicPr>
          <p:nvPr/>
        </p:nvPicPr>
        <p:blipFill>
          <a:blip r:embed="rId2"/>
          <a:stretch>
            <a:fillRect/>
          </a:stretch>
        </p:blipFill>
        <p:spPr>
          <a:xfrm>
            <a:off x="1351722" y="1272325"/>
            <a:ext cx="4563655" cy="4739712"/>
          </a:xfrm>
          <a:prstGeom prst="rect">
            <a:avLst/>
          </a:prstGeom>
        </p:spPr>
      </p:pic>
      <p:pic>
        <p:nvPicPr>
          <p:cNvPr id="9" name="Picture 8">
            <a:extLst>
              <a:ext uri="{FF2B5EF4-FFF2-40B4-BE49-F238E27FC236}">
                <a16:creationId xmlns:a16="http://schemas.microsoft.com/office/drawing/2014/main" id="{565C1BE2-1F91-0162-2E36-424ABE97C7C5}"/>
              </a:ext>
            </a:extLst>
          </p:cNvPr>
          <p:cNvPicPr>
            <a:picLocks noChangeAspect="1"/>
          </p:cNvPicPr>
          <p:nvPr/>
        </p:nvPicPr>
        <p:blipFill>
          <a:blip r:embed="rId3"/>
          <a:stretch>
            <a:fillRect/>
          </a:stretch>
        </p:blipFill>
        <p:spPr>
          <a:xfrm>
            <a:off x="6276625" y="1272325"/>
            <a:ext cx="4795566" cy="4745668"/>
          </a:xfrm>
          <a:prstGeom prst="rect">
            <a:avLst/>
          </a:prstGeom>
        </p:spPr>
      </p:pic>
    </p:spTree>
    <p:extLst>
      <p:ext uri="{BB962C8B-B14F-4D97-AF65-F5344CB8AC3E}">
        <p14:creationId xmlns:p14="http://schemas.microsoft.com/office/powerpoint/2010/main" val="3500626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EC00-B7DA-311E-59F8-2DC7C50F4FAB}"/>
              </a:ext>
            </a:extLst>
          </p:cNvPr>
          <p:cNvSpPr>
            <a:spLocks noGrp="1"/>
          </p:cNvSpPr>
          <p:nvPr>
            <p:ph type="title"/>
          </p:nvPr>
        </p:nvSpPr>
        <p:spPr/>
        <p:txBody>
          <a:bodyPr/>
          <a:lstStyle/>
          <a:p>
            <a:pPr algn="ctr"/>
            <a:r>
              <a:rPr lang="en-US" sz="4400" b="1" dirty="0">
                <a:solidFill>
                  <a:srgbClr val="00B050"/>
                </a:solidFill>
              </a:rPr>
              <a:t>Pressurized Pipeline Mitigation Example</a:t>
            </a:r>
            <a:endParaRPr lang="en-US" dirty="0"/>
          </a:p>
        </p:txBody>
      </p:sp>
      <p:sp>
        <p:nvSpPr>
          <p:cNvPr id="3" name="Content Placeholder 2">
            <a:extLst>
              <a:ext uri="{FF2B5EF4-FFF2-40B4-BE49-F238E27FC236}">
                <a16:creationId xmlns:a16="http://schemas.microsoft.com/office/drawing/2014/main" id="{3A4689A8-CB6D-908B-7A6C-A712B4CEA224}"/>
              </a:ext>
            </a:extLst>
          </p:cNvPr>
          <p:cNvSpPr>
            <a:spLocks noGrp="1"/>
          </p:cNvSpPr>
          <p:nvPr>
            <p:ph idx="1"/>
          </p:nvPr>
        </p:nvSpPr>
        <p:spPr>
          <a:xfrm>
            <a:off x="838201" y="2124634"/>
            <a:ext cx="5047356" cy="3657881"/>
          </a:xfrm>
        </p:spPr>
        <p:txBody>
          <a:bodyPr>
            <a:normAutofit/>
          </a:bodyPr>
          <a:lstStyle/>
          <a:p>
            <a:r>
              <a:rPr lang="en-US" dirty="0"/>
              <a:t>Mitigation example:</a:t>
            </a:r>
          </a:p>
          <a:p>
            <a:pPr lvl="1"/>
            <a:r>
              <a:rPr lang="en-US" dirty="0"/>
              <a:t>HUD MAP 221(d)(4) new construction</a:t>
            </a:r>
          </a:p>
          <a:p>
            <a:pPr lvl="1"/>
            <a:r>
              <a:rPr lang="en-US" dirty="0"/>
              <a:t>The licensed P.E. recommended that a 6’ tall, 8” thick, 4,000 psi concrete wall with continuous footing with 3,000 psi concrete be installed along the denoted 625 linear foot area of concern</a:t>
            </a:r>
            <a:r>
              <a:rPr lang="en-US" sz="2000" dirty="0"/>
              <a:t>. </a:t>
            </a:r>
          </a:p>
          <a:p>
            <a:pPr lvl="1"/>
            <a:endParaRPr lang="en-US" dirty="0"/>
          </a:p>
        </p:txBody>
      </p:sp>
      <p:pic>
        <p:nvPicPr>
          <p:cNvPr id="4" name="Picture 3">
            <a:extLst>
              <a:ext uri="{FF2B5EF4-FFF2-40B4-BE49-F238E27FC236}">
                <a16:creationId xmlns:a16="http://schemas.microsoft.com/office/drawing/2014/main" id="{25242682-3730-7A48-1A49-5D86EE86CE5A}"/>
              </a:ext>
            </a:extLst>
          </p:cNvPr>
          <p:cNvPicPr>
            <a:picLocks noChangeAspect="1"/>
          </p:cNvPicPr>
          <p:nvPr/>
        </p:nvPicPr>
        <p:blipFill>
          <a:blip r:embed="rId2"/>
          <a:stretch>
            <a:fillRect/>
          </a:stretch>
        </p:blipFill>
        <p:spPr>
          <a:xfrm>
            <a:off x="5885557" y="1431178"/>
            <a:ext cx="5745519" cy="4593571"/>
          </a:xfrm>
          <a:prstGeom prst="rect">
            <a:avLst/>
          </a:prstGeom>
        </p:spPr>
      </p:pic>
    </p:spTree>
    <p:extLst>
      <p:ext uri="{BB962C8B-B14F-4D97-AF65-F5344CB8AC3E}">
        <p14:creationId xmlns:p14="http://schemas.microsoft.com/office/powerpoint/2010/main" val="1923740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EC00-B7DA-311E-59F8-2DC7C50F4FAB}"/>
              </a:ext>
            </a:extLst>
          </p:cNvPr>
          <p:cNvSpPr>
            <a:spLocks noGrp="1"/>
          </p:cNvSpPr>
          <p:nvPr>
            <p:ph type="title"/>
          </p:nvPr>
        </p:nvSpPr>
        <p:spPr/>
        <p:txBody>
          <a:bodyPr/>
          <a:lstStyle/>
          <a:p>
            <a:pPr algn="ctr"/>
            <a:r>
              <a:rPr lang="en-US" sz="4400" b="1" dirty="0">
                <a:solidFill>
                  <a:srgbClr val="00B050"/>
                </a:solidFill>
              </a:rPr>
              <a:t>Pressurized Pipelines – The Good News!</a:t>
            </a:r>
            <a:endParaRPr lang="en-US" dirty="0"/>
          </a:p>
        </p:txBody>
      </p:sp>
      <p:sp>
        <p:nvSpPr>
          <p:cNvPr id="3" name="Content Placeholder 2">
            <a:extLst>
              <a:ext uri="{FF2B5EF4-FFF2-40B4-BE49-F238E27FC236}">
                <a16:creationId xmlns:a16="http://schemas.microsoft.com/office/drawing/2014/main" id="{65B715CD-E891-5052-809E-9136681DD59D}"/>
              </a:ext>
            </a:extLst>
          </p:cNvPr>
          <p:cNvSpPr>
            <a:spLocks noGrp="1"/>
          </p:cNvSpPr>
          <p:nvPr>
            <p:ph idx="1"/>
          </p:nvPr>
        </p:nvSpPr>
        <p:spPr>
          <a:xfrm>
            <a:off x="838200" y="1825625"/>
            <a:ext cx="10515600" cy="1325563"/>
          </a:xfrm>
        </p:spPr>
        <p:txBody>
          <a:bodyPr/>
          <a:lstStyle/>
          <a:p>
            <a:r>
              <a:rPr lang="en-US" dirty="0"/>
              <a:t>HUD will accept PE recommendations </a:t>
            </a:r>
            <a:r>
              <a:rPr lang="en-US" b="1" u="sng" dirty="0"/>
              <a:t>as long as it meets HUD requirements</a:t>
            </a:r>
            <a:r>
              <a:rPr lang="en-US" dirty="0"/>
              <a:t> and </a:t>
            </a:r>
            <a:r>
              <a:rPr lang="en-US" b="1" u="sng" dirty="0"/>
              <a:t>references HUD’s prescribed thermal heat flux threshold and blast overpressure threshold</a:t>
            </a:r>
            <a:r>
              <a:rPr lang="en-US" dirty="0"/>
              <a:t>.</a:t>
            </a:r>
          </a:p>
          <a:p>
            <a:pPr marL="0" indent="0">
              <a:buNone/>
            </a:pPr>
            <a:endParaRPr lang="en-US" dirty="0"/>
          </a:p>
        </p:txBody>
      </p:sp>
      <p:sp>
        <p:nvSpPr>
          <p:cNvPr id="6" name="Content Placeholder 2">
            <a:extLst>
              <a:ext uri="{FF2B5EF4-FFF2-40B4-BE49-F238E27FC236}">
                <a16:creationId xmlns:a16="http://schemas.microsoft.com/office/drawing/2014/main" id="{E26BA5F5-1CA7-0DD9-1BF8-0F659E79FF2E}"/>
              </a:ext>
            </a:extLst>
          </p:cNvPr>
          <p:cNvSpPr txBox="1">
            <a:spLocks/>
          </p:cNvSpPr>
          <p:nvPr/>
        </p:nvSpPr>
        <p:spPr>
          <a:xfrm>
            <a:off x="838200" y="3194218"/>
            <a:ext cx="105156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HUD has added a formula for estimating pressure to the pipeline fact sheet. This can be used as a last resort if the operator will not provide the pressure.</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marL="0" indent="0">
              <a:buFont typeface="Arial" panose="020B0604020202020204" pitchFamily="34" charset="0"/>
              <a:buNone/>
            </a:pPr>
            <a:endParaRPr lang="en-US" dirty="0"/>
          </a:p>
        </p:txBody>
      </p:sp>
      <p:sp>
        <p:nvSpPr>
          <p:cNvPr id="7" name="Content Placeholder 2">
            <a:extLst>
              <a:ext uri="{FF2B5EF4-FFF2-40B4-BE49-F238E27FC236}">
                <a16:creationId xmlns:a16="http://schemas.microsoft.com/office/drawing/2014/main" id="{0A0F55EC-4885-D311-FA1D-326D895F5827}"/>
              </a:ext>
            </a:extLst>
          </p:cNvPr>
          <p:cNvSpPr txBox="1">
            <a:spLocks/>
          </p:cNvSpPr>
          <p:nvPr/>
        </p:nvSpPr>
        <p:spPr>
          <a:xfrm>
            <a:off x="838200" y="4562811"/>
            <a:ext cx="10515600" cy="978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rgbClr val="000000"/>
                </a:solidFill>
                <a:effectLst/>
                <a:latin typeface="Calibri" panose="020F0502020204030204" pitchFamily="34" charset="0"/>
              </a:rPr>
              <a:t>Nelson’s position has been posted.</a:t>
            </a:r>
            <a:endParaRPr lang="en-US" dirty="0"/>
          </a:p>
        </p:txBody>
      </p:sp>
    </p:spTree>
    <p:extLst>
      <p:ext uri="{BB962C8B-B14F-4D97-AF65-F5344CB8AC3E}">
        <p14:creationId xmlns:p14="http://schemas.microsoft.com/office/powerpoint/2010/main" val="42197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E70C0-99A6-4769-B1DA-82EF1CD4EEAA}"/>
              </a:ext>
            </a:extLst>
          </p:cNvPr>
          <p:cNvSpPr>
            <a:spLocks noGrp="1"/>
          </p:cNvSpPr>
          <p:nvPr>
            <p:ph type="title"/>
          </p:nvPr>
        </p:nvSpPr>
        <p:spPr/>
        <p:txBody>
          <a:bodyPr>
            <a:normAutofit/>
          </a:bodyPr>
          <a:lstStyle/>
          <a:p>
            <a:pPr algn="ctr"/>
            <a:r>
              <a:rPr lang="en-US" sz="6600" b="1" dirty="0">
                <a:solidFill>
                  <a:srgbClr val="00B050"/>
                </a:solidFill>
              </a:rPr>
              <a:t>Our Topics Today:</a:t>
            </a:r>
          </a:p>
        </p:txBody>
      </p:sp>
      <p:sp>
        <p:nvSpPr>
          <p:cNvPr id="5" name="TextBox 4">
            <a:extLst>
              <a:ext uri="{FF2B5EF4-FFF2-40B4-BE49-F238E27FC236}">
                <a16:creationId xmlns:a16="http://schemas.microsoft.com/office/drawing/2014/main" id="{9FD7DDC0-7706-BF31-3A1B-BFFB8F7BAC10}"/>
              </a:ext>
            </a:extLst>
          </p:cNvPr>
          <p:cNvSpPr txBox="1"/>
          <p:nvPr/>
        </p:nvSpPr>
        <p:spPr>
          <a:xfrm>
            <a:off x="838200" y="2722200"/>
            <a:ext cx="8671761" cy="523220"/>
          </a:xfrm>
          <a:prstGeom prst="rect">
            <a:avLst/>
          </a:prstGeom>
          <a:noFill/>
        </p:spPr>
        <p:txBody>
          <a:bodyPr wrap="square">
            <a:spAutoFit/>
          </a:bodyPr>
          <a:lstStyle/>
          <a:p>
            <a:pPr marL="457200" indent="-457200">
              <a:buFont typeface="Arial" panose="020B0604020202020204" pitchFamily="34" charset="0"/>
              <a:buChar char="•"/>
            </a:pPr>
            <a:r>
              <a:rPr lang="en-US" sz="2800" dirty="0"/>
              <a:t>Climate Change – examples, what does HUD want?</a:t>
            </a:r>
          </a:p>
        </p:txBody>
      </p:sp>
      <p:sp>
        <p:nvSpPr>
          <p:cNvPr id="7" name="TextBox 6">
            <a:extLst>
              <a:ext uri="{FF2B5EF4-FFF2-40B4-BE49-F238E27FC236}">
                <a16:creationId xmlns:a16="http://schemas.microsoft.com/office/drawing/2014/main" id="{6B6D2BE2-1043-3B38-CB18-71DB82BBFE58}"/>
              </a:ext>
            </a:extLst>
          </p:cNvPr>
          <p:cNvSpPr txBox="1"/>
          <p:nvPr/>
        </p:nvSpPr>
        <p:spPr>
          <a:xfrm>
            <a:off x="838200" y="3393613"/>
            <a:ext cx="6093994" cy="523220"/>
          </a:xfrm>
          <a:prstGeom prst="rect">
            <a:avLst/>
          </a:prstGeom>
          <a:noFill/>
        </p:spPr>
        <p:txBody>
          <a:bodyPr wrap="square">
            <a:spAutoFit/>
          </a:bodyPr>
          <a:lstStyle/>
          <a:p>
            <a:pPr marL="457200" indent="-457200">
              <a:buFont typeface="Arial" panose="020B0604020202020204" pitchFamily="34" charset="0"/>
              <a:buChar char="•"/>
            </a:pPr>
            <a:r>
              <a:rPr lang="en-US" sz="2800" dirty="0"/>
              <a:t>Pipelines</a:t>
            </a:r>
          </a:p>
        </p:txBody>
      </p:sp>
      <p:sp>
        <p:nvSpPr>
          <p:cNvPr id="9" name="TextBox 8">
            <a:extLst>
              <a:ext uri="{FF2B5EF4-FFF2-40B4-BE49-F238E27FC236}">
                <a16:creationId xmlns:a16="http://schemas.microsoft.com/office/drawing/2014/main" id="{B5607EEE-5315-AE43-73A5-577D64CDC36A}"/>
              </a:ext>
            </a:extLst>
          </p:cNvPr>
          <p:cNvSpPr txBox="1"/>
          <p:nvPr/>
        </p:nvSpPr>
        <p:spPr>
          <a:xfrm>
            <a:off x="838200" y="4052038"/>
            <a:ext cx="6093994" cy="523220"/>
          </a:xfrm>
          <a:prstGeom prst="rect">
            <a:avLst/>
          </a:prstGeom>
          <a:noFill/>
        </p:spPr>
        <p:txBody>
          <a:bodyPr wrap="square">
            <a:spAutoFit/>
          </a:bodyPr>
          <a:lstStyle/>
          <a:p>
            <a:pPr marL="457200" indent="-457200">
              <a:buFont typeface="Arial" panose="020B0604020202020204" pitchFamily="34" charset="0"/>
              <a:buChar char="•"/>
            </a:pPr>
            <a:r>
              <a:rPr lang="en-US" sz="2800" dirty="0"/>
              <a:t>Wetlands</a:t>
            </a:r>
          </a:p>
        </p:txBody>
      </p:sp>
      <p:sp>
        <p:nvSpPr>
          <p:cNvPr id="11" name="TextBox 10">
            <a:extLst>
              <a:ext uri="{FF2B5EF4-FFF2-40B4-BE49-F238E27FC236}">
                <a16:creationId xmlns:a16="http://schemas.microsoft.com/office/drawing/2014/main" id="{F6FF6137-0F77-51D1-82E2-06BE32577B45}"/>
              </a:ext>
            </a:extLst>
          </p:cNvPr>
          <p:cNvSpPr txBox="1"/>
          <p:nvPr/>
        </p:nvSpPr>
        <p:spPr>
          <a:xfrm>
            <a:off x="838200" y="4710464"/>
            <a:ext cx="6093994" cy="523220"/>
          </a:xfrm>
          <a:prstGeom prst="rect">
            <a:avLst/>
          </a:prstGeom>
          <a:noFill/>
        </p:spPr>
        <p:txBody>
          <a:bodyPr wrap="square">
            <a:spAutoFit/>
          </a:bodyPr>
          <a:lstStyle/>
          <a:p>
            <a:pPr marL="457200" indent="-457200">
              <a:buFont typeface="Arial" panose="020B0604020202020204" pitchFamily="34" charset="0"/>
              <a:buChar char="•"/>
            </a:pPr>
            <a:r>
              <a:rPr lang="en-US" sz="2800" dirty="0"/>
              <a:t>Fall Hazards</a:t>
            </a:r>
          </a:p>
        </p:txBody>
      </p:sp>
      <p:sp>
        <p:nvSpPr>
          <p:cNvPr id="15" name="TextBox 14">
            <a:extLst>
              <a:ext uri="{FF2B5EF4-FFF2-40B4-BE49-F238E27FC236}">
                <a16:creationId xmlns:a16="http://schemas.microsoft.com/office/drawing/2014/main" id="{E2834C76-45D3-3B25-FFCB-DB96F2B20798}"/>
              </a:ext>
            </a:extLst>
          </p:cNvPr>
          <p:cNvSpPr txBox="1"/>
          <p:nvPr/>
        </p:nvSpPr>
        <p:spPr>
          <a:xfrm>
            <a:off x="838200" y="1634673"/>
            <a:ext cx="11061032" cy="954107"/>
          </a:xfrm>
          <a:prstGeom prst="rect">
            <a:avLst/>
          </a:prstGeom>
          <a:noFill/>
        </p:spPr>
        <p:txBody>
          <a:bodyPr wrap="square">
            <a:spAutoFit/>
          </a:bodyPr>
          <a:lstStyle/>
          <a:p>
            <a:pPr marL="457200" indent="-457200">
              <a:buFont typeface="Arial" panose="020B0604020202020204" pitchFamily="34" charset="0"/>
              <a:buChar char="•"/>
            </a:pPr>
            <a:r>
              <a:rPr lang="en-US" sz="2800" dirty="0"/>
              <a:t>Updates: Adoption of New ASTM Standards (2/14/2024), renewal of Authorization Memo (Section 106), Noise</a:t>
            </a:r>
          </a:p>
        </p:txBody>
      </p:sp>
      <p:sp>
        <p:nvSpPr>
          <p:cNvPr id="16" name="TextBox 15">
            <a:extLst>
              <a:ext uri="{FF2B5EF4-FFF2-40B4-BE49-F238E27FC236}">
                <a16:creationId xmlns:a16="http://schemas.microsoft.com/office/drawing/2014/main" id="{3342979A-9425-ACF6-E7D2-632B0AAD7922}"/>
              </a:ext>
            </a:extLst>
          </p:cNvPr>
          <p:cNvSpPr txBox="1"/>
          <p:nvPr/>
        </p:nvSpPr>
        <p:spPr>
          <a:xfrm>
            <a:off x="838200" y="5368890"/>
            <a:ext cx="6093994" cy="523220"/>
          </a:xfrm>
          <a:prstGeom prst="rect">
            <a:avLst/>
          </a:prstGeom>
          <a:noFill/>
        </p:spPr>
        <p:txBody>
          <a:bodyPr wrap="square">
            <a:spAutoFit/>
          </a:bodyPr>
          <a:lstStyle/>
          <a:p>
            <a:pPr marL="457200" indent="-457200">
              <a:buFont typeface="Arial" panose="020B0604020202020204" pitchFamily="34" charset="0"/>
              <a:buChar char="•"/>
            </a:pPr>
            <a:r>
              <a:rPr lang="en-US" sz="2800" dirty="0"/>
              <a:t>Questions? </a:t>
            </a:r>
          </a:p>
        </p:txBody>
      </p:sp>
    </p:spTree>
    <p:extLst>
      <p:ext uri="{BB962C8B-B14F-4D97-AF65-F5344CB8AC3E}">
        <p14:creationId xmlns:p14="http://schemas.microsoft.com/office/powerpoint/2010/main" val="186771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09A8-5022-A161-2B84-9CEC50DE89A2}"/>
              </a:ext>
            </a:extLst>
          </p:cNvPr>
          <p:cNvSpPr>
            <a:spLocks noGrp="1"/>
          </p:cNvSpPr>
          <p:nvPr>
            <p:ph type="title"/>
          </p:nvPr>
        </p:nvSpPr>
        <p:spPr/>
        <p:txBody>
          <a:bodyPr>
            <a:normAutofit/>
          </a:bodyPr>
          <a:lstStyle/>
          <a:p>
            <a:pPr algn="ctr"/>
            <a:r>
              <a:rPr lang="en-US" sz="6000" b="1" dirty="0">
                <a:solidFill>
                  <a:srgbClr val="00B050"/>
                </a:solidFill>
              </a:rPr>
              <a:t>Wetlands</a:t>
            </a:r>
            <a:endParaRPr lang="en-US" sz="6000" dirty="0"/>
          </a:p>
        </p:txBody>
      </p:sp>
      <p:pic>
        <p:nvPicPr>
          <p:cNvPr id="5" name="Content Placeholder 4" descr="A picture containing tree, outdoor, nature, surrounded&#10;&#10;Description automatically generated">
            <a:extLst>
              <a:ext uri="{FF2B5EF4-FFF2-40B4-BE49-F238E27FC236}">
                <a16:creationId xmlns:a16="http://schemas.microsoft.com/office/drawing/2014/main" id="{005C1DFD-17BA-BFA1-6E7C-6EC809A44E99}"/>
              </a:ext>
            </a:extLst>
          </p:cNvPr>
          <p:cNvPicPr>
            <a:picLocks noGrp="1" noChangeAspect="1"/>
          </p:cNvPicPr>
          <p:nvPr>
            <p:ph idx="1"/>
          </p:nvPr>
        </p:nvPicPr>
        <p:blipFill>
          <a:blip r:embed="rId2"/>
          <a:stretch>
            <a:fillRect/>
          </a:stretch>
        </p:blipFill>
        <p:spPr>
          <a:xfrm>
            <a:off x="2706217" y="1592055"/>
            <a:ext cx="6531088" cy="4351338"/>
          </a:xfrm>
        </p:spPr>
      </p:pic>
    </p:spTree>
    <p:extLst>
      <p:ext uri="{BB962C8B-B14F-4D97-AF65-F5344CB8AC3E}">
        <p14:creationId xmlns:p14="http://schemas.microsoft.com/office/powerpoint/2010/main" val="3597432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76475" y="255587"/>
            <a:ext cx="7772400" cy="1125537"/>
          </a:xfrm>
        </p:spPr>
        <p:txBody>
          <a:bodyPr/>
          <a:lstStyle/>
          <a:p>
            <a:r>
              <a:rPr lang="en-US" b="1" dirty="0">
                <a:solidFill>
                  <a:srgbClr val="00B050"/>
                </a:solidFill>
              </a:rPr>
              <a:t>Wetlands</a:t>
            </a:r>
          </a:p>
        </p:txBody>
      </p:sp>
      <p:sp>
        <p:nvSpPr>
          <p:cNvPr id="7" name="Subtitle 6">
            <a:extLst>
              <a:ext uri="{FF2B5EF4-FFF2-40B4-BE49-F238E27FC236}">
                <a16:creationId xmlns:a16="http://schemas.microsoft.com/office/drawing/2014/main" id="{296B7C2E-14A6-40CA-8140-D74CBCFC92B6}"/>
              </a:ext>
            </a:extLst>
          </p:cNvPr>
          <p:cNvSpPr>
            <a:spLocks noGrp="1"/>
          </p:cNvSpPr>
          <p:nvPr>
            <p:ph type="subTitle" idx="1"/>
          </p:nvPr>
        </p:nvSpPr>
        <p:spPr>
          <a:xfrm>
            <a:off x="1357009" y="1804482"/>
            <a:ext cx="9314234" cy="2271407"/>
          </a:xfrm>
        </p:spPr>
        <p:txBody>
          <a:bodyPr>
            <a:noAutofit/>
          </a:bodyPr>
          <a:lstStyle/>
          <a:p>
            <a:pPr marL="342900" indent="-342900" algn="just">
              <a:buFont typeface="Arial" panose="020B0604020202020204" pitchFamily="34" charset="0"/>
              <a:buChar char="•"/>
            </a:pPr>
            <a:r>
              <a:rPr lang="en-US" dirty="0"/>
              <a:t>E.O. 11990 – Protection of Wetlands: Issued May 24, 1977 by President Carter.</a:t>
            </a:r>
          </a:p>
          <a:p>
            <a:pPr marL="342900" indent="-342900" algn="just">
              <a:buFont typeface="Arial" panose="020B0604020202020204" pitchFamily="34" charset="0"/>
              <a:buChar char="•"/>
            </a:pPr>
            <a:r>
              <a:rPr lang="en-US" dirty="0"/>
              <a:t>Purpose is “to</a:t>
            </a:r>
            <a:r>
              <a:rPr lang="en-US" b="1" i="1" u="sng" dirty="0">
                <a:solidFill>
                  <a:srgbClr val="FF0000"/>
                </a:solidFill>
              </a:rPr>
              <a:t> avoid </a:t>
            </a:r>
            <a:r>
              <a:rPr lang="en-US" dirty="0"/>
              <a:t>to the extent possible the long and short term adverse impacts associated with the destruction or modification of wetlands and to</a:t>
            </a:r>
            <a:r>
              <a:rPr lang="en-US" b="1" i="1" u="sng" dirty="0">
                <a:solidFill>
                  <a:srgbClr val="FF0000"/>
                </a:solidFill>
              </a:rPr>
              <a:t> avoid </a:t>
            </a:r>
            <a:r>
              <a:rPr lang="en-US" dirty="0"/>
              <a:t>direct or indirect support of new construction in wetlands wherever there is a practicable alternative[.]”</a:t>
            </a:r>
          </a:p>
        </p:txBody>
      </p:sp>
      <p:sp>
        <p:nvSpPr>
          <p:cNvPr id="6" name="Subtitle 6">
            <a:extLst>
              <a:ext uri="{FF2B5EF4-FFF2-40B4-BE49-F238E27FC236}">
                <a16:creationId xmlns:a16="http://schemas.microsoft.com/office/drawing/2014/main" id="{AB1F0578-F9ED-4819-92D7-8797D03DD4ED}"/>
              </a:ext>
            </a:extLst>
          </p:cNvPr>
          <p:cNvSpPr txBox="1">
            <a:spLocks/>
          </p:cNvSpPr>
          <p:nvPr/>
        </p:nvSpPr>
        <p:spPr>
          <a:xfrm>
            <a:off x="2219528" y="1601249"/>
            <a:ext cx="7169285" cy="4314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Subtitle 6">
            <a:extLst>
              <a:ext uri="{FF2B5EF4-FFF2-40B4-BE49-F238E27FC236}">
                <a16:creationId xmlns:a16="http://schemas.microsoft.com/office/drawing/2014/main" id="{4E5A773A-6080-41A1-B8D3-12FAD80F4545}"/>
              </a:ext>
            </a:extLst>
          </p:cNvPr>
          <p:cNvSpPr txBox="1">
            <a:spLocks/>
          </p:cNvSpPr>
          <p:nvPr/>
        </p:nvSpPr>
        <p:spPr>
          <a:xfrm>
            <a:off x="2150955" y="3157108"/>
            <a:ext cx="8023440" cy="7225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latin typeface="Calibri" panose="020F0502020204030204" pitchFamily="34" charset="0"/>
              <a:ea typeface="Times New Roman" panose="02020603050405020304" pitchFamily="18" charset="0"/>
            </a:endParaRPr>
          </a:p>
        </p:txBody>
      </p:sp>
      <p:pic>
        <p:nvPicPr>
          <p:cNvPr id="2" name="Picture 4" descr="keep_out_b-772951">
            <a:extLst>
              <a:ext uri="{FF2B5EF4-FFF2-40B4-BE49-F238E27FC236}">
                <a16:creationId xmlns:a16="http://schemas.microsoft.com/office/drawing/2014/main" id="{7D0D9067-496C-F40A-04EA-FA765C48B1DE}"/>
              </a:ext>
            </a:extLst>
          </p:cNvPr>
          <p:cNvPicPr>
            <a:picLocks noChangeAspect="1" noChangeArrowheads="1"/>
          </p:cNvPicPr>
          <p:nvPr/>
        </p:nvPicPr>
        <p:blipFill>
          <a:blip r:embed="rId2" cstate="print"/>
          <a:srcRect/>
          <a:stretch>
            <a:fillRect/>
          </a:stretch>
        </p:blipFill>
        <p:spPr bwMode="auto">
          <a:xfrm>
            <a:off x="4581939" y="4173059"/>
            <a:ext cx="3036403" cy="1686058"/>
          </a:xfrm>
          <a:prstGeom prst="rect">
            <a:avLst/>
          </a:prstGeom>
          <a:noFill/>
          <a:ln w="9525">
            <a:noFill/>
            <a:miter lim="800000"/>
            <a:headEnd/>
            <a:tailEnd/>
          </a:ln>
        </p:spPr>
      </p:pic>
    </p:spTree>
    <p:extLst>
      <p:ext uri="{BB962C8B-B14F-4D97-AF65-F5344CB8AC3E}">
        <p14:creationId xmlns:p14="http://schemas.microsoft.com/office/powerpoint/2010/main" val="2511708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73A42-92AD-9164-BD2B-EEB4A9280CE8}"/>
              </a:ext>
            </a:extLst>
          </p:cNvPr>
          <p:cNvSpPr>
            <a:spLocks noGrp="1"/>
          </p:cNvSpPr>
          <p:nvPr>
            <p:ph type="title"/>
          </p:nvPr>
        </p:nvSpPr>
        <p:spPr/>
        <p:txBody>
          <a:bodyPr>
            <a:normAutofit/>
          </a:bodyPr>
          <a:lstStyle/>
          <a:p>
            <a:pPr algn="ctr"/>
            <a:r>
              <a:rPr lang="en-US" sz="6000" b="1" dirty="0">
                <a:solidFill>
                  <a:srgbClr val="00B050"/>
                </a:solidFill>
              </a:rPr>
              <a:t>Wetlands</a:t>
            </a:r>
            <a:endParaRPr lang="en-US" sz="6000" dirty="0"/>
          </a:p>
        </p:txBody>
      </p:sp>
      <p:sp>
        <p:nvSpPr>
          <p:cNvPr id="3" name="Content Placeholder 2">
            <a:extLst>
              <a:ext uri="{FF2B5EF4-FFF2-40B4-BE49-F238E27FC236}">
                <a16:creationId xmlns:a16="http://schemas.microsoft.com/office/drawing/2014/main" id="{DF7E48DA-A77A-8562-EBA8-878B79909F4A}"/>
              </a:ext>
            </a:extLst>
          </p:cNvPr>
          <p:cNvSpPr>
            <a:spLocks noGrp="1"/>
          </p:cNvSpPr>
          <p:nvPr>
            <p:ph idx="1"/>
          </p:nvPr>
        </p:nvSpPr>
        <p:spPr>
          <a:xfrm>
            <a:off x="838200" y="1705305"/>
            <a:ext cx="10515600" cy="508501"/>
          </a:xfrm>
        </p:spPr>
        <p:txBody>
          <a:bodyPr/>
          <a:lstStyle/>
          <a:p>
            <a:pPr marL="0" indent="0">
              <a:buNone/>
            </a:pPr>
            <a:r>
              <a:rPr lang="en-US" sz="2800" b="1" dirty="0"/>
              <a:t>E.O. 11990 vs. 404 Clean Water Act</a:t>
            </a:r>
            <a:endParaRPr lang="en-US" dirty="0"/>
          </a:p>
        </p:txBody>
      </p:sp>
      <p:sp>
        <p:nvSpPr>
          <p:cNvPr id="4" name="Content Placeholder 2">
            <a:extLst>
              <a:ext uri="{FF2B5EF4-FFF2-40B4-BE49-F238E27FC236}">
                <a16:creationId xmlns:a16="http://schemas.microsoft.com/office/drawing/2014/main" id="{1DB5E30A-93D9-5D77-2BE8-47FF6438FF6F}"/>
              </a:ext>
            </a:extLst>
          </p:cNvPr>
          <p:cNvSpPr txBox="1">
            <a:spLocks/>
          </p:cNvSpPr>
          <p:nvPr/>
        </p:nvSpPr>
        <p:spPr>
          <a:xfrm>
            <a:off x="1415716" y="2717290"/>
            <a:ext cx="10090484" cy="953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fontAlgn="base">
              <a:buFont typeface="Arial" panose="020B0604020202020204" pitchFamily="34" charset="0"/>
              <a:buChar char="•"/>
            </a:pPr>
            <a:r>
              <a:rPr lang="en-US" sz="2000" b="0" i="0" u="none" strike="noStrike" dirty="0">
                <a:solidFill>
                  <a:srgbClr val="000000"/>
                </a:solidFill>
                <a:effectLst/>
              </a:rPr>
              <a:t>E.O. 11990 Sec. 7(c): “Those areas that are </a:t>
            </a:r>
            <a:r>
              <a:rPr lang="en-US" sz="2000" b="1" i="0" u="none" strike="noStrike" dirty="0">
                <a:solidFill>
                  <a:srgbClr val="000000"/>
                </a:solidFill>
                <a:effectLst/>
              </a:rPr>
              <a:t>inundated by surface or ground water with a frequency sufficient to support and under normal circumstances does or would support a prevalence of vegetative or aquatic life that requires saturated or seasonally saturated soil conditions for growth and reproduction.</a:t>
            </a:r>
            <a:r>
              <a:rPr lang="en-US" sz="2000" b="0" i="0" u="none" strike="noStrike" dirty="0">
                <a:solidFill>
                  <a:srgbClr val="000000"/>
                </a:solidFill>
                <a:effectLst/>
              </a:rPr>
              <a:t> Wetlands generally include swamps, marshes, bogs, and similar areas such as sloughs, potholes, wet meadows, river overflows, mud flats, and natural ponds.“  EO is more explicit due to a greater number of examples.</a:t>
            </a:r>
            <a:r>
              <a:rPr lang="en-US" sz="2000" b="0" i="0" dirty="0">
                <a:solidFill>
                  <a:srgbClr val="000000"/>
                </a:solidFill>
                <a:effectLst/>
              </a:rPr>
              <a:t>​</a:t>
            </a:r>
          </a:p>
          <a:p>
            <a:pPr marL="0" indent="0">
              <a:buFont typeface="Arial" panose="020B0604020202020204" pitchFamily="34" charset="0"/>
              <a:buNone/>
            </a:pPr>
            <a:endParaRPr lang="en-US" sz="2000" dirty="0"/>
          </a:p>
        </p:txBody>
      </p:sp>
      <p:sp>
        <p:nvSpPr>
          <p:cNvPr id="5" name="Content Placeholder 2">
            <a:extLst>
              <a:ext uri="{FF2B5EF4-FFF2-40B4-BE49-F238E27FC236}">
                <a16:creationId xmlns:a16="http://schemas.microsoft.com/office/drawing/2014/main" id="{E5C4DEC0-3AEC-971D-4139-2128765E2498}"/>
              </a:ext>
            </a:extLst>
          </p:cNvPr>
          <p:cNvSpPr txBox="1">
            <a:spLocks/>
          </p:cNvSpPr>
          <p:nvPr/>
        </p:nvSpPr>
        <p:spPr>
          <a:xfrm>
            <a:off x="1415716" y="4523874"/>
            <a:ext cx="10090484" cy="953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fontAlgn="base">
              <a:buFont typeface="Arial" panose="020B0604020202020204" pitchFamily="34" charset="0"/>
              <a:buChar char="•"/>
            </a:pPr>
            <a:r>
              <a:rPr lang="en-US" sz="2000" b="0" i="0" u="none" strike="noStrike" dirty="0">
                <a:solidFill>
                  <a:srgbClr val="000000"/>
                </a:solidFill>
                <a:effectLst/>
              </a:rPr>
              <a:t>Section 404, 33 CFR 328.3(b):  “The term </a:t>
            </a:r>
            <a:r>
              <a:rPr lang="en-US" sz="2000" b="1" i="1" u="none" strike="noStrike" dirty="0">
                <a:solidFill>
                  <a:srgbClr val="000000"/>
                </a:solidFill>
                <a:effectLst/>
              </a:rPr>
              <a:t>wetlands </a:t>
            </a:r>
            <a:r>
              <a:rPr lang="en-US" sz="2000" b="0" i="0" u="none" strike="noStrike" dirty="0">
                <a:solidFill>
                  <a:srgbClr val="000000"/>
                </a:solidFill>
                <a:effectLst/>
              </a:rPr>
              <a:t>means those areas that are </a:t>
            </a:r>
            <a:r>
              <a:rPr lang="en-US" sz="2000" b="1" i="0" u="none" strike="noStrike" dirty="0">
                <a:solidFill>
                  <a:srgbClr val="000000"/>
                </a:solidFill>
                <a:effectLst/>
              </a:rPr>
              <a:t>inundated or saturated by surface or ground water at a frequency and duration sufficient to support, and that under normal circumstances do support, a prevalence of vegetation typically adapted for life in saturated soil conditions</a:t>
            </a:r>
            <a:r>
              <a:rPr lang="en-US" sz="2000" b="0" i="0" u="none" strike="noStrike" dirty="0">
                <a:solidFill>
                  <a:srgbClr val="000000"/>
                </a:solidFill>
                <a:effectLst/>
              </a:rPr>
              <a:t>. Wetlands generally include swamps, marshes, bogs, and similar areas.” </a:t>
            </a:r>
            <a:endParaRPr lang="en-US" sz="2000" b="0" i="0" dirty="0">
              <a:solidFill>
                <a:srgbClr val="000000"/>
              </a:solidFill>
              <a:effectLst/>
            </a:endParaRPr>
          </a:p>
        </p:txBody>
      </p:sp>
      <p:sp>
        <p:nvSpPr>
          <p:cNvPr id="7" name="TextBox 6">
            <a:extLst>
              <a:ext uri="{FF2B5EF4-FFF2-40B4-BE49-F238E27FC236}">
                <a16:creationId xmlns:a16="http://schemas.microsoft.com/office/drawing/2014/main" id="{AFE8D130-24C8-03DF-F03C-23EF945AA3DE}"/>
              </a:ext>
            </a:extLst>
          </p:cNvPr>
          <p:cNvSpPr txBox="1"/>
          <p:nvPr/>
        </p:nvSpPr>
        <p:spPr>
          <a:xfrm>
            <a:off x="-1922044" y="1544056"/>
            <a:ext cx="9201150" cy="461665"/>
          </a:xfrm>
          <a:prstGeom prst="rect">
            <a:avLst/>
          </a:prstGeom>
          <a:noFill/>
        </p:spPr>
        <p:txBody>
          <a:bodyPr wrap="square">
            <a:spAutoFit/>
          </a:bodyPr>
          <a:lstStyle/>
          <a:p>
            <a:pPr algn="l" rtl="0" fontAlgn="base"/>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Arial" panose="020B0604020202020204" pitchFamily="34" charset="0"/>
            </a:endParaRPr>
          </a:p>
        </p:txBody>
      </p:sp>
      <p:sp>
        <p:nvSpPr>
          <p:cNvPr id="9" name="TextBox 8">
            <a:extLst>
              <a:ext uri="{FF2B5EF4-FFF2-40B4-BE49-F238E27FC236}">
                <a16:creationId xmlns:a16="http://schemas.microsoft.com/office/drawing/2014/main" id="{CA555566-0366-289B-9C08-196246AD7323}"/>
              </a:ext>
            </a:extLst>
          </p:cNvPr>
          <p:cNvSpPr txBox="1"/>
          <p:nvPr/>
        </p:nvSpPr>
        <p:spPr>
          <a:xfrm>
            <a:off x="838200" y="2208789"/>
            <a:ext cx="7104646" cy="461665"/>
          </a:xfrm>
          <a:prstGeom prst="rect">
            <a:avLst/>
          </a:prstGeom>
          <a:noFill/>
        </p:spPr>
        <p:txBody>
          <a:bodyPr wrap="square">
            <a:spAutoFit/>
          </a:bodyPr>
          <a:lstStyle/>
          <a:p>
            <a:pPr algn="just" rtl="0" fontAlgn="base">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 Similar </a:t>
            </a:r>
            <a:r>
              <a:rPr lang="en-US" sz="2400" b="0" i="1" u="none" strike="noStrike" dirty="0">
                <a:solidFill>
                  <a:srgbClr val="000000"/>
                </a:solidFill>
                <a:effectLst/>
                <a:latin typeface="Calibri" panose="020F0502020204030204" pitchFamily="34" charset="0"/>
              </a:rPr>
              <a:t>wetlands</a:t>
            </a:r>
            <a:r>
              <a:rPr lang="en-US" sz="2400" b="0" i="0" u="none" strike="noStrike" dirty="0">
                <a:solidFill>
                  <a:srgbClr val="000000"/>
                </a:solidFill>
                <a:effectLst/>
                <a:latin typeface="Calibri" panose="020F0502020204030204" pitchFamily="34" charset="0"/>
              </a:rPr>
              <a:t> </a:t>
            </a:r>
            <a:r>
              <a:rPr lang="en-US" sz="2400" b="1" i="0" u="sng" dirty="0">
                <a:solidFill>
                  <a:srgbClr val="000000"/>
                </a:solidFill>
                <a:effectLst/>
                <a:latin typeface="Calibri" panose="020F0502020204030204" pitchFamily="34" charset="0"/>
              </a:rPr>
              <a:t>definitions</a:t>
            </a:r>
            <a:r>
              <a:rPr lang="en-US" sz="2400" b="0" i="0" u="none" strike="noStrike" dirty="0">
                <a:solidFill>
                  <a:srgbClr val="000000"/>
                </a:solidFill>
                <a:effectLst/>
                <a:latin typeface="Calibri" panose="020F0502020204030204" pitchFamily="34" charset="0"/>
              </a:rPr>
              <a:t> but differ in </a:t>
            </a:r>
            <a:r>
              <a:rPr lang="en-US" sz="2400" b="1" i="0" u="sng" dirty="0">
                <a:solidFill>
                  <a:srgbClr val="000000"/>
                </a:solidFill>
                <a:effectLst/>
                <a:latin typeface="Calibri" panose="020F0502020204030204" pitchFamily="34" charset="0"/>
              </a:rPr>
              <a:t>application</a:t>
            </a:r>
            <a:r>
              <a:rPr lang="en-US" sz="2400" b="0" i="0" u="none" strike="noStrike" dirty="0">
                <a:solidFill>
                  <a:srgbClr val="000000"/>
                </a:solidFill>
                <a:effectLst/>
                <a:latin typeface="Calibri" panose="020F0502020204030204" pitchFamily="34" charset="0"/>
              </a:rPr>
              <a:t>:</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128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A0AF-A23D-8005-F716-1CAB79B66996}"/>
              </a:ext>
            </a:extLst>
          </p:cNvPr>
          <p:cNvSpPr>
            <a:spLocks noGrp="1"/>
          </p:cNvSpPr>
          <p:nvPr>
            <p:ph type="title"/>
          </p:nvPr>
        </p:nvSpPr>
        <p:spPr>
          <a:xfrm>
            <a:off x="838200" y="365125"/>
            <a:ext cx="10515600" cy="1325563"/>
          </a:xfrm>
        </p:spPr>
        <p:txBody>
          <a:bodyPr>
            <a:normAutofit fontScale="90000"/>
          </a:bodyPr>
          <a:lstStyle/>
          <a:p>
            <a:pPr algn="ctr"/>
            <a:br>
              <a:rPr lang="en-US" sz="6700" b="1" dirty="0">
                <a:solidFill>
                  <a:srgbClr val="00B050"/>
                </a:solidFill>
              </a:rPr>
            </a:br>
            <a:r>
              <a:rPr lang="en-US" sz="6700" b="1" dirty="0">
                <a:solidFill>
                  <a:srgbClr val="00B050"/>
                </a:solidFill>
              </a:rPr>
              <a:t>Wetlands</a:t>
            </a:r>
            <a:br>
              <a:rPr lang="en-US" sz="4900" b="1" dirty="0">
                <a:solidFill>
                  <a:srgbClr val="00B050"/>
                </a:solidFill>
              </a:rPr>
            </a:br>
            <a:r>
              <a:rPr lang="en-US" sz="4000" b="1" dirty="0"/>
              <a:t>E.O. 11990 vs. 404 Clean Water Act (“CWA”) Differences</a:t>
            </a:r>
            <a:r>
              <a:rPr lang="en-US" sz="4000" dirty="0"/>
              <a:t> </a:t>
            </a:r>
            <a:br>
              <a:rPr lang="en-US" sz="6000" dirty="0"/>
            </a:br>
            <a:endParaRPr lang="en-US" sz="6000" dirty="0"/>
          </a:p>
        </p:txBody>
      </p:sp>
      <p:sp>
        <p:nvSpPr>
          <p:cNvPr id="3" name="Content Placeholder 2">
            <a:extLst>
              <a:ext uri="{FF2B5EF4-FFF2-40B4-BE49-F238E27FC236}">
                <a16:creationId xmlns:a16="http://schemas.microsoft.com/office/drawing/2014/main" id="{B5D7FFD0-147A-90BA-97CE-AC2E4FD260BC}"/>
              </a:ext>
            </a:extLst>
          </p:cNvPr>
          <p:cNvSpPr>
            <a:spLocks noGrp="1"/>
          </p:cNvSpPr>
          <p:nvPr>
            <p:ph sz="half" idx="1"/>
          </p:nvPr>
        </p:nvSpPr>
        <p:spPr/>
        <p:txBody>
          <a:bodyPr>
            <a:normAutofit fontScale="92500" lnSpcReduction="10000"/>
          </a:bodyPr>
          <a:lstStyle/>
          <a:p>
            <a:pPr eaLnBrk="1" hangingPunct="1">
              <a:lnSpc>
                <a:spcPct val="80000"/>
              </a:lnSpc>
              <a:buFont typeface="Wingdings" pitchFamily="2" charset="2"/>
              <a:buNone/>
            </a:pPr>
            <a:r>
              <a:rPr lang="en-US" sz="2800" dirty="0"/>
              <a:t>E.O. 11990:</a:t>
            </a:r>
          </a:p>
          <a:p>
            <a:pPr eaLnBrk="1" hangingPunct="1">
              <a:lnSpc>
                <a:spcPct val="80000"/>
              </a:lnSpc>
            </a:pPr>
            <a:r>
              <a:rPr lang="en-US" sz="2800" dirty="0"/>
              <a:t>Condition attached to federal spending;  Spending power  is broad in regards to conditions (see </a:t>
            </a:r>
            <a:r>
              <a:rPr lang="en-US" sz="2800" i="1" dirty="0"/>
              <a:t>South Dakota v. Dole</a:t>
            </a:r>
            <a:r>
              <a:rPr lang="en-US" sz="2800" dirty="0"/>
              <a:t> and NFIP)</a:t>
            </a:r>
          </a:p>
          <a:p>
            <a:pPr eaLnBrk="1" hangingPunct="1">
              <a:lnSpc>
                <a:spcPct val="80000"/>
              </a:lnSpc>
            </a:pPr>
            <a:r>
              <a:rPr lang="en-US" sz="2800" dirty="0"/>
              <a:t>Only limited by E.O. language, agency interpretation, and federal statutes</a:t>
            </a:r>
          </a:p>
          <a:p>
            <a:pPr eaLnBrk="1" hangingPunct="1">
              <a:lnSpc>
                <a:spcPct val="80000"/>
              </a:lnSpc>
            </a:pPr>
            <a:r>
              <a:rPr lang="en-US" sz="2800" dirty="0"/>
              <a:t>Applies to any wetland even if isolated, not navigable, or without a “requisite nexus” to such waters</a:t>
            </a:r>
          </a:p>
          <a:p>
            <a:pPr marL="0" indent="0">
              <a:buNone/>
            </a:pPr>
            <a:endParaRPr lang="en-US" dirty="0"/>
          </a:p>
        </p:txBody>
      </p:sp>
      <p:sp>
        <p:nvSpPr>
          <p:cNvPr id="8" name="Content Placeholder 7">
            <a:extLst>
              <a:ext uri="{FF2B5EF4-FFF2-40B4-BE49-F238E27FC236}">
                <a16:creationId xmlns:a16="http://schemas.microsoft.com/office/drawing/2014/main" id="{DA74D035-3AB5-44AA-405C-E720ABC117CE}"/>
              </a:ext>
            </a:extLst>
          </p:cNvPr>
          <p:cNvSpPr>
            <a:spLocks noGrp="1"/>
          </p:cNvSpPr>
          <p:nvPr>
            <p:ph sz="half" idx="2"/>
          </p:nvPr>
        </p:nvSpPr>
        <p:spPr/>
        <p:txBody>
          <a:bodyPr>
            <a:normAutofit fontScale="92500" lnSpcReduction="10000"/>
          </a:bodyPr>
          <a:lstStyle/>
          <a:p>
            <a:pPr eaLnBrk="1" hangingPunct="1">
              <a:lnSpc>
                <a:spcPct val="80000"/>
              </a:lnSpc>
              <a:buFont typeface="Wingdings" pitchFamily="2" charset="2"/>
              <a:buNone/>
            </a:pPr>
            <a:r>
              <a:rPr lang="en-US" sz="2800" dirty="0"/>
              <a:t>404 Permits:</a:t>
            </a:r>
          </a:p>
          <a:p>
            <a:pPr eaLnBrk="1" hangingPunct="1">
              <a:lnSpc>
                <a:spcPct val="80000"/>
              </a:lnSpc>
            </a:pPr>
            <a:r>
              <a:rPr lang="en-US" sz="2800" dirty="0"/>
              <a:t>Regulatory in nature</a:t>
            </a:r>
          </a:p>
          <a:p>
            <a:pPr eaLnBrk="1" hangingPunct="1">
              <a:lnSpc>
                <a:spcPct val="80000"/>
              </a:lnSpc>
            </a:pPr>
            <a:r>
              <a:rPr lang="en-US" sz="2800" dirty="0"/>
              <a:t>Limited by CWA language “navigable waters” and those waters with a “requisite nexus” to such waters </a:t>
            </a:r>
            <a:r>
              <a:rPr lang="en-US" sz="2800" dirty="0" err="1"/>
              <a:t>a.k.a</a:t>
            </a:r>
            <a:r>
              <a:rPr lang="en-US" sz="2800" dirty="0"/>
              <a:t> “Waters of the United States” in CWA-speak</a:t>
            </a:r>
          </a:p>
          <a:p>
            <a:pPr eaLnBrk="1" hangingPunct="1">
              <a:lnSpc>
                <a:spcPct val="80000"/>
              </a:lnSpc>
            </a:pPr>
            <a:r>
              <a:rPr lang="en-US" sz="2800" dirty="0"/>
              <a:t>Requisite nexus requires an evaluation of hydrologic, ecologic, and geographic factors</a:t>
            </a:r>
          </a:p>
          <a:p>
            <a:pPr eaLnBrk="1" hangingPunct="1">
              <a:lnSpc>
                <a:spcPct val="80000"/>
              </a:lnSpc>
            </a:pPr>
            <a:r>
              <a:rPr lang="en-US" sz="2800" dirty="0"/>
              <a:t>The commerce clause is also a limitation</a:t>
            </a:r>
          </a:p>
          <a:p>
            <a:endParaRPr lang="en-US" dirty="0"/>
          </a:p>
        </p:txBody>
      </p:sp>
    </p:spTree>
    <p:extLst>
      <p:ext uri="{BB962C8B-B14F-4D97-AF65-F5344CB8AC3E}">
        <p14:creationId xmlns:p14="http://schemas.microsoft.com/office/powerpoint/2010/main" val="2852179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1706-684B-644E-7C18-9E8006FCCC31}"/>
              </a:ext>
            </a:extLst>
          </p:cNvPr>
          <p:cNvSpPr>
            <a:spLocks noGrp="1"/>
          </p:cNvSpPr>
          <p:nvPr>
            <p:ph type="title"/>
          </p:nvPr>
        </p:nvSpPr>
        <p:spPr/>
        <p:txBody>
          <a:bodyPr>
            <a:normAutofit fontScale="90000"/>
          </a:bodyPr>
          <a:lstStyle/>
          <a:p>
            <a:pPr algn="ctr"/>
            <a:r>
              <a:rPr lang="en-US" sz="8000" b="1" dirty="0">
                <a:solidFill>
                  <a:srgbClr val="00B050"/>
                </a:solidFill>
              </a:rPr>
              <a:t>Wetlands</a:t>
            </a:r>
            <a:br>
              <a:rPr lang="en-US" sz="6000" b="1" dirty="0">
                <a:solidFill>
                  <a:srgbClr val="00B050"/>
                </a:solidFill>
              </a:rPr>
            </a:br>
            <a:r>
              <a:rPr lang="en-US" sz="4000" b="1" dirty="0"/>
              <a:t>E.O. 11990 vs. 404 CWA Differences (continued)</a:t>
            </a:r>
            <a:endParaRPr lang="en-US" dirty="0"/>
          </a:p>
        </p:txBody>
      </p:sp>
      <p:sp>
        <p:nvSpPr>
          <p:cNvPr id="3" name="Content Placeholder 2">
            <a:extLst>
              <a:ext uri="{FF2B5EF4-FFF2-40B4-BE49-F238E27FC236}">
                <a16:creationId xmlns:a16="http://schemas.microsoft.com/office/drawing/2014/main" id="{E734F992-290F-2A75-BDF5-B2724A29FE93}"/>
              </a:ext>
            </a:extLst>
          </p:cNvPr>
          <p:cNvSpPr>
            <a:spLocks noGrp="1"/>
          </p:cNvSpPr>
          <p:nvPr>
            <p:ph idx="1"/>
          </p:nvPr>
        </p:nvSpPr>
        <p:spPr/>
        <p:txBody>
          <a:bodyPr/>
          <a:lstStyle/>
          <a:p>
            <a:pPr eaLnBrk="1" hangingPunct="1">
              <a:lnSpc>
                <a:spcPct val="90000"/>
              </a:lnSpc>
              <a:buFont typeface="Wingdings" pitchFamily="2" charset="2"/>
              <a:buNone/>
            </a:pPr>
            <a:r>
              <a:rPr lang="en-US" sz="2800" dirty="0"/>
              <a:t>404 jurisdiction can be somewhat ambiguous but basically limited to:</a:t>
            </a:r>
          </a:p>
          <a:p>
            <a:pPr eaLnBrk="1" hangingPunct="1">
              <a:lnSpc>
                <a:spcPct val="90000"/>
              </a:lnSpc>
            </a:pPr>
            <a:r>
              <a:rPr lang="en-US" sz="2800" dirty="0"/>
              <a:t>Traditional navigable waters</a:t>
            </a:r>
          </a:p>
          <a:p>
            <a:pPr eaLnBrk="1" hangingPunct="1">
              <a:lnSpc>
                <a:spcPct val="90000"/>
              </a:lnSpc>
            </a:pPr>
            <a:r>
              <a:rPr lang="en-US" sz="2800" dirty="0"/>
              <a:t>Tributaries of the above that are relatively permanent (flow year round or continuous flow seasonally, typically three months)</a:t>
            </a:r>
          </a:p>
          <a:p>
            <a:pPr eaLnBrk="1" hangingPunct="1">
              <a:lnSpc>
                <a:spcPct val="90000"/>
              </a:lnSpc>
            </a:pPr>
            <a:r>
              <a:rPr lang="en-US" sz="2800" dirty="0"/>
              <a:t>Adjacent waters</a:t>
            </a:r>
          </a:p>
          <a:p>
            <a:pPr eaLnBrk="1" hangingPunct="1">
              <a:lnSpc>
                <a:spcPct val="90000"/>
              </a:lnSpc>
            </a:pPr>
            <a:r>
              <a:rPr lang="en-US" sz="2800" dirty="0"/>
              <a:t>Isolated water with “Commerce Clause” connection</a:t>
            </a:r>
          </a:p>
          <a:p>
            <a:pPr eaLnBrk="1" hangingPunct="1">
              <a:lnSpc>
                <a:spcPct val="90000"/>
              </a:lnSpc>
            </a:pPr>
            <a:r>
              <a:rPr lang="en-US" sz="2800" dirty="0"/>
              <a:t>Excludes prior converted cropland</a:t>
            </a:r>
          </a:p>
          <a:p>
            <a:pPr eaLnBrk="1" hangingPunct="1">
              <a:lnSpc>
                <a:spcPct val="90000"/>
              </a:lnSpc>
              <a:buFont typeface="Wingdings" pitchFamily="2" charset="2"/>
              <a:buNone/>
            </a:pPr>
            <a:r>
              <a:rPr lang="en-US" sz="2800" b="1" dirty="0">
                <a:solidFill>
                  <a:srgbClr val="FF0000"/>
                </a:solidFill>
              </a:rPr>
              <a:t>Note: EO 11990 is only limited by its language/agency interpretation or specific statutory provisions  </a:t>
            </a:r>
          </a:p>
          <a:p>
            <a:endParaRPr lang="en-US" dirty="0"/>
          </a:p>
        </p:txBody>
      </p:sp>
    </p:spTree>
    <p:extLst>
      <p:ext uri="{BB962C8B-B14F-4D97-AF65-F5344CB8AC3E}">
        <p14:creationId xmlns:p14="http://schemas.microsoft.com/office/powerpoint/2010/main" val="787532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723F-171D-25CE-64E2-D1915BB3CC55}"/>
              </a:ext>
            </a:extLst>
          </p:cNvPr>
          <p:cNvSpPr>
            <a:spLocks noGrp="1"/>
          </p:cNvSpPr>
          <p:nvPr>
            <p:ph type="title"/>
          </p:nvPr>
        </p:nvSpPr>
        <p:spPr/>
        <p:txBody>
          <a:bodyPr>
            <a:normAutofit/>
          </a:bodyPr>
          <a:lstStyle/>
          <a:p>
            <a:pPr algn="ctr"/>
            <a:r>
              <a:rPr lang="en-US" sz="6000" b="1" dirty="0">
                <a:solidFill>
                  <a:srgbClr val="00B050"/>
                </a:solidFill>
              </a:rPr>
              <a:t>Wetlands</a:t>
            </a:r>
            <a:endParaRPr lang="en-US" sz="6000" dirty="0"/>
          </a:p>
        </p:txBody>
      </p:sp>
      <p:sp>
        <p:nvSpPr>
          <p:cNvPr id="3" name="Content Placeholder 2">
            <a:extLst>
              <a:ext uri="{FF2B5EF4-FFF2-40B4-BE49-F238E27FC236}">
                <a16:creationId xmlns:a16="http://schemas.microsoft.com/office/drawing/2014/main" id="{58B14754-14BE-EA29-AFE7-FC4DF3CB5BAA}"/>
              </a:ext>
            </a:extLst>
          </p:cNvPr>
          <p:cNvSpPr>
            <a:spLocks noGrp="1"/>
          </p:cNvSpPr>
          <p:nvPr>
            <p:ph idx="1"/>
          </p:nvPr>
        </p:nvSpPr>
        <p:spPr/>
        <p:txBody>
          <a:bodyPr/>
          <a:lstStyle/>
          <a:p>
            <a:pPr marL="0" indent="0">
              <a:buNone/>
            </a:pPr>
            <a:r>
              <a:rPr lang="en-US" dirty="0"/>
              <a:t>Sources for Wetlands Identification:</a:t>
            </a:r>
          </a:p>
          <a:p>
            <a:pPr>
              <a:lnSpc>
                <a:spcPct val="90000"/>
              </a:lnSpc>
            </a:pPr>
            <a:r>
              <a:rPr lang="en-US" dirty="0"/>
              <a:t>Army Corp of Engineers (ACE): </a:t>
            </a:r>
            <a:r>
              <a:rPr lang="en-US" dirty="0">
                <a:hlinkClick r:id="rId2"/>
              </a:rPr>
              <a:t>https://www.nwp.usace.army.mil/Missions/Regulatory/Jurisdiction/#:~:text=Recognizing%20wetlands&amp;text=Those%20areas%20that%20are%20inundated,life%20in%20saturated%20soil%20conditions.</a:t>
            </a:r>
          </a:p>
          <a:p>
            <a:pPr>
              <a:lnSpc>
                <a:spcPct val="90000"/>
              </a:lnSpc>
            </a:pPr>
            <a:r>
              <a:rPr lang="en-US" dirty="0"/>
              <a:t>Fish and Wildlife Services Classification Manual: </a:t>
            </a:r>
            <a:r>
              <a:rPr lang="en-US" dirty="0">
                <a:ea typeface="+mn-lt"/>
                <a:cs typeface="+mn-lt"/>
                <a:hlinkClick r:id="rId3"/>
              </a:rPr>
              <a:t>https://www.fws.gov/wetlands/documents/classification-of-wetlands-and-deepwater-habitats-of-the-united-states.</a:t>
            </a:r>
            <a:r>
              <a:rPr lang="en-US" dirty="0">
                <a:hlinkClick r:id="rId3"/>
              </a:rPr>
              <a:t>pdf</a:t>
            </a:r>
            <a:endParaRPr lang="en-US" dirty="0">
              <a:cs typeface="Calibri"/>
            </a:endParaRPr>
          </a:p>
          <a:p>
            <a:pPr marL="0" indent="0">
              <a:buNone/>
            </a:pPr>
            <a:endParaRPr lang="en-US" dirty="0"/>
          </a:p>
          <a:p>
            <a:endParaRPr lang="en-US" dirty="0"/>
          </a:p>
        </p:txBody>
      </p:sp>
    </p:spTree>
    <p:extLst>
      <p:ext uri="{BB962C8B-B14F-4D97-AF65-F5344CB8AC3E}">
        <p14:creationId xmlns:p14="http://schemas.microsoft.com/office/powerpoint/2010/main" val="3736680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76475" y="255587"/>
            <a:ext cx="7772400" cy="1125537"/>
          </a:xfrm>
        </p:spPr>
        <p:txBody>
          <a:bodyPr/>
          <a:lstStyle/>
          <a:p>
            <a:r>
              <a:rPr lang="en-US" b="1" dirty="0">
                <a:solidFill>
                  <a:srgbClr val="00B050"/>
                </a:solidFill>
              </a:rPr>
              <a:t>Wetlands</a:t>
            </a:r>
          </a:p>
        </p:txBody>
      </p:sp>
      <p:sp>
        <p:nvSpPr>
          <p:cNvPr id="7" name="Subtitle 6">
            <a:extLst>
              <a:ext uri="{FF2B5EF4-FFF2-40B4-BE49-F238E27FC236}">
                <a16:creationId xmlns:a16="http://schemas.microsoft.com/office/drawing/2014/main" id="{296B7C2E-14A6-40CA-8140-D74CBCFC92B6}"/>
              </a:ext>
            </a:extLst>
          </p:cNvPr>
          <p:cNvSpPr>
            <a:spLocks noGrp="1"/>
          </p:cNvSpPr>
          <p:nvPr>
            <p:ph type="subTitle" idx="1"/>
          </p:nvPr>
        </p:nvSpPr>
        <p:spPr>
          <a:xfrm>
            <a:off x="2016369" y="1987062"/>
            <a:ext cx="8496444" cy="2056606"/>
          </a:xfrm>
        </p:spPr>
        <p:txBody>
          <a:bodyPr>
            <a:noAutofit/>
          </a:bodyPr>
          <a:lstStyle/>
          <a:p>
            <a:pPr marL="342900" indent="-342900" algn="l">
              <a:buFont typeface="Arial" panose="020B0604020202020204" pitchFamily="34" charset="0"/>
              <a:buChar char="•"/>
            </a:pPr>
            <a:r>
              <a:rPr lang="en-US" sz="2800" dirty="0">
                <a:latin typeface="Calibri" panose="020F0502020204030204" pitchFamily="34" charset="0"/>
                <a:ea typeface="Times New Roman" panose="02020603050405020304" pitchFamily="18" charset="0"/>
              </a:rPr>
              <a:t>NWI Maps as initial screening tool</a:t>
            </a:r>
          </a:p>
          <a:p>
            <a:pPr marL="342900" indent="-342900" algn="l">
              <a:buFont typeface="Arial" panose="020B0604020202020204" pitchFamily="34" charset="0"/>
              <a:buChar char="•"/>
            </a:pPr>
            <a:r>
              <a:rPr lang="en-US" sz="2800" dirty="0"/>
              <a:t>Delineation survey vs Overlay</a:t>
            </a:r>
          </a:p>
          <a:p>
            <a:pPr marL="342900" indent="-342900" algn="l">
              <a:buFont typeface="Arial" panose="020B0604020202020204" pitchFamily="34" charset="0"/>
              <a:buChar char="•"/>
            </a:pPr>
            <a:r>
              <a:rPr lang="en-US" sz="2800" dirty="0">
                <a:latin typeface="Calibri" panose="020F0502020204030204" pitchFamily="34" charset="0"/>
                <a:ea typeface="Times New Roman" panose="02020603050405020304" pitchFamily="18" charset="0"/>
              </a:rPr>
              <a:t>USFWS contact (when) (1</a:t>
            </a:r>
            <a:r>
              <a:rPr lang="en-US" sz="2800" baseline="30000" dirty="0">
                <a:latin typeface="Calibri" panose="020F0502020204030204" pitchFamily="34" charset="0"/>
                <a:ea typeface="Times New Roman" panose="02020603050405020304" pitchFamily="18" charset="0"/>
              </a:rPr>
              <a:t>st</a:t>
            </a:r>
            <a:r>
              <a:rPr lang="en-US" sz="2800" dirty="0">
                <a:latin typeface="Calibri" panose="020F0502020204030204" pitchFamily="34" charset="0"/>
                <a:ea typeface="Times New Roman" panose="02020603050405020304" pitchFamily="18" charset="0"/>
              </a:rPr>
              <a:t> contact) vs Wetlands Specialist</a:t>
            </a:r>
            <a:endParaRPr lang="en-US" sz="2800" i="1" dirty="0">
              <a:latin typeface="Calibri" panose="020F0502020204030204" pitchFamily="34" charset="0"/>
            </a:endParaRPr>
          </a:p>
          <a:p>
            <a:pPr marL="342900" indent="-342900" algn="l">
              <a:buFont typeface="Arial" panose="020B0604020202020204" pitchFamily="34" charset="0"/>
              <a:buChar char="•"/>
            </a:pPr>
            <a:r>
              <a:rPr lang="en-US" sz="2800" dirty="0"/>
              <a:t>When is an 8-step needed? Direct or indirect impacts.</a:t>
            </a:r>
          </a:p>
          <a:p>
            <a:pPr marL="342900" indent="-342900" algn="l">
              <a:buFont typeface="Arial" panose="020B0604020202020204" pitchFamily="34" charset="0"/>
              <a:buChar char="•"/>
            </a:pPr>
            <a:r>
              <a:rPr lang="en-US" sz="2800" dirty="0">
                <a:latin typeface="Calibri" panose="020F0502020204030204" pitchFamily="34" charset="0"/>
              </a:rPr>
              <a:t>Incidental Exceptions</a:t>
            </a:r>
          </a:p>
          <a:p>
            <a:pPr marL="342900" indent="-342900" algn="l">
              <a:buFont typeface="Arial" panose="020B0604020202020204" pitchFamily="34" charset="0"/>
              <a:buChar char="•"/>
            </a:pPr>
            <a:r>
              <a:rPr lang="en-US" sz="2800" dirty="0"/>
              <a:t>Restrictive covenants and closing procedures.</a:t>
            </a:r>
          </a:p>
        </p:txBody>
      </p:sp>
      <p:sp>
        <p:nvSpPr>
          <p:cNvPr id="6" name="Subtitle 6">
            <a:extLst>
              <a:ext uri="{FF2B5EF4-FFF2-40B4-BE49-F238E27FC236}">
                <a16:creationId xmlns:a16="http://schemas.microsoft.com/office/drawing/2014/main" id="{AB1F0578-F9ED-4819-92D7-8797D03DD4ED}"/>
              </a:ext>
            </a:extLst>
          </p:cNvPr>
          <p:cNvSpPr txBox="1">
            <a:spLocks/>
          </p:cNvSpPr>
          <p:nvPr/>
        </p:nvSpPr>
        <p:spPr>
          <a:xfrm>
            <a:off x="2644266" y="1384962"/>
            <a:ext cx="6903469" cy="6021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en-US" dirty="0">
              <a:solidFill>
                <a:srgbClr val="0070C0"/>
              </a:solidFill>
            </a:endParaRPr>
          </a:p>
        </p:txBody>
      </p:sp>
      <p:sp>
        <p:nvSpPr>
          <p:cNvPr id="8" name="Subtitle 6">
            <a:extLst>
              <a:ext uri="{FF2B5EF4-FFF2-40B4-BE49-F238E27FC236}">
                <a16:creationId xmlns:a16="http://schemas.microsoft.com/office/drawing/2014/main" id="{2EE828B1-B845-4085-A949-45177D2F14A7}"/>
              </a:ext>
            </a:extLst>
          </p:cNvPr>
          <p:cNvSpPr txBox="1">
            <a:spLocks/>
          </p:cNvSpPr>
          <p:nvPr/>
        </p:nvSpPr>
        <p:spPr>
          <a:xfrm>
            <a:off x="2033444" y="5730870"/>
            <a:ext cx="8496444" cy="2257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3110801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4DF7-1FBC-9F8C-E1DA-A7A44498FE08}"/>
              </a:ext>
            </a:extLst>
          </p:cNvPr>
          <p:cNvSpPr>
            <a:spLocks noGrp="1"/>
          </p:cNvSpPr>
          <p:nvPr>
            <p:ph type="title"/>
          </p:nvPr>
        </p:nvSpPr>
        <p:spPr/>
        <p:txBody>
          <a:bodyPr/>
          <a:lstStyle/>
          <a:p>
            <a:r>
              <a:rPr lang="en-US" b="1" dirty="0">
                <a:solidFill>
                  <a:srgbClr val="00B050"/>
                </a:solidFill>
              </a:rPr>
              <a:t>Restrictive Covenants and Other Assurances</a:t>
            </a:r>
          </a:p>
        </p:txBody>
      </p:sp>
      <p:sp>
        <p:nvSpPr>
          <p:cNvPr id="3" name="Content Placeholder 2">
            <a:extLst>
              <a:ext uri="{FF2B5EF4-FFF2-40B4-BE49-F238E27FC236}">
                <a16:creationId xmlns:a16="http://schemas.microsoft.com/office/drawing/2014/main" id="{F8820157-D8DC-9AC0-3ECF-C0773C38ABD0}"/>
              </a:ext>
            </a:extLst>
          </p:cNvPr>
          <p:cNvSpPr>
            <a:spLocks noGrp="1"/>
          </p:cNvSpPr>
          <p:nvPr>
            <p:ph idx="1"/>
          </p:nvPr>
        </p:nvSpPr>
        <p:spPr/>
        <p:txBody>
          <a:bodyPr/>
          <a:lstStyle/>
          <a:p>
            <a:r>
              <a:rPr lang="en-US" dirty="0"/>
              <a:t>For on-site wetlands not impacted by the project, HUD requires assurance that no future wetlands impacts will occur without HUD approval.</a:t>
            </a:r>
          </a:p>
          <a:p>
            <a:r>
              <a:rPr lang="en-US" dirty="0"/>
              <a:t>This often entails a restrictive covenant</a:t>
            </a:r>
          </a:p>
          <a:p>
            <a:r>
              <a:rPr lang="en-US" dirty="0"/>
              <a:t>Essential to reach early agreement on covenant language to avoid closing delays</a:t>
            </a:r>
          </a:p>
        </p:txBody>
      </p:sp>
      <p:pic>
        <p:nvPicPr>
          <p:cNvPr id="3074" name="Picture 2" descr="North American Wetlands Conservation | U.S. Fish &amp; Wildlife Service">
            <a:extLst>
              <a:ext uri="{FF2B5EF4-FFF2-40B4-BE49-F238E27FC236}">
                <a16:creationId xmlns:a16="http://schemas.microsoft.com/office/drawing/2014/main" id="{7C620413-A676-3551-AB01-140A52B96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983" y="4205288"/>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en placed on top of a signature line">
            <a:extLst>
              <a:ext uri="{FF2B5EF4-FFF2-40B4-BE49-F238E27FC236}">
                <a16:creationId xmlns:a16="http://schemas.microsoft.com/office/drawing/2014/main" id="{9FBA7350-9A66-AFB2-E503-05C8325B5E54}"/>
              </a:ext>
            </a:extLst>
          </p:cNvPr>
          <p:cNvPicPr>
            <a:picLocks noChangeAspect="1"/>
          </p:cNvPicPr>
          <p:nvPr/>
        </p:nvPicPr>
        <p:blipFill>
          <a:blip r:embed="rId4"/>
          <a:stretch>
            <a:fillRect/>
          </a:stretch>
        </p:blipFill>
        <p:spPr>
          <a:xfrm>
            <a:off x="7388949" y="4083469"/>
            <a:ext cx="2952750" cy="1968138"/>
          </a:xfrm>
          <a:prstGeom prst="rect">
            <a:avLst/>
          </a:prstGeom>
        </p:spPr>
      </p:pic>
    </p:spTree>
    <p:extLst>
      <p:ext uri="{BB962C8B-B14F-4D97-AF65-F5344CB8AC3E}">
        <p14:creationId xmlns:p14="http://schemas.microsoft.com/office/powerpoint/2010/main" val="2572270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16FE-13EF-1675-CE43-3B0EBA320875}"/>
              </a:ext>
            </a:extLst>
          </p:cNvPr>
          <p:cNvSpPr>
            <a:spLocks noGrp="1"/>
          </p:cNvSpPr>
          <p:nvPr>
            <p:ph type="title"/>
          </p:nvPr>
        </p:nvSpPr>
        <p:spPr/>
        <p:txBody>
          <a:bodyPr>
            <a:normAutofit/>
          </a:bodyPr>
          <a:lstStyle/>
          <a:p>
            <a:pPr algn="ctr"/>
            <a:r>
              <a:rPr lang="en-US" sz="6000" b="1" dirty="0">
                <a:solidFill>
                  <a:srgbClr val="00B050"/>
                </a:solidFill>
              </a:rPr>
              <a:t>Fall Hazards</a:t>
            </a:r>
            <a:endParaRPr lang="en-US" sz="6000" dirty="0"/>
          </a:p>
        </p:txBody>
      </p:sp>
      <p:pic>
        <p:nvPicPr>
          <p:cNvPr id="5" name="Content Placeholder 4" descr="A person rock climbing&#10;&#10;Description automatically generated">
            <a:extLst>
              <a:ext uri="{FF2B5EF4-FFF2-40B4-BE49-F238E27FC236}">
                <a16:creationId xmlns:a16="http://schemas.microsoft.com/office/drawing/2014/main" id="{D3EE031C-2812-B05B-AFB1-48AB8EC840AC}"/>
              </a:ext>
            </a:extLst>
          </p:cNvPr>
          <p:cNvPicPr>
            <a:picLocks noGrp="1" noChangeAspect="1"/>
          </p:cNvPicPr>
          <p:nvPr>
            <p:ph idx="1"/>
          </p:nvPr>
        </p:nvPicPr>
        <p:blipFill>
          <a:blip r:embed="rId2"/>
          <a:stretch>
            <a:fillRect/>
          </a:stretch>
        </p:blipFill>
        <p:spPr>
          <a:xfrm>
            <a:off x="3875605" y="1502603"/>
            <a:ext cx="4351338" cy="4351338"/>
          </a:xfrm>
        </p:spPr>
      </p:pic>
    </p:spTree>
    <p:extLst>
      <p:ext uri="{BB962C8B-B14F-4D97-AF65-F5344CB8AC3E}">
        <p14:creationId xmlns:p14="http://schemas.microsoft.com/office/powerpoint/2010/main" val="3958397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499946" y="261837"/>
            <a:ext cx="7772400" cy="1096962"/>
          </a:xfrm>
        </p:spPr>
        <p:txBody>
          <a:bodyPr>
            <a:noAutofit/>
          </a:bodyPr>
          <a:lstStyle/>
          <a:p>
            <a:r>
              <a:rPr lang="en-US" sz="4400" b="1" dirty="0">
                <a:solidFill>
                  <a:srgbClr val="00B050"/>
                </a:solidFill>
              </a:rPr>
              <a:t>Fall Hazards Fact Sheet</a:t>
            </a:r>
          </a:p>
        </p:txBody>
      </p:sp>
      <p:sp>
        <p:nvSpPr>
          <p:cNvPr id="7" name="Subtitle 6">
            <a:extLst>
              <a:ext uri="{FF2B5EF4-FFF2-40B4-BE49-F238E27FC236}">
                <a16:creationId xmlns:a16="http://schemas.microsoft.com/office/drawing/2014/main" id="{296B7C2E-14A6-40CA-8140-D74CBCFC92B6}"/>
              </a:ext>
            </a:extLst>
          </p:cNvPr>
          <p:cNvSpPr>
            <a:spLocks noGrp="1"/>
          </p:cNvSpPr>
          <p:nvPr>
            <p:ph type="subTitle" idx="1"/>
          </p:nvPr>
        </p:nvSpPr>
        <p:spPr>
          <a:xfrm>
            <a:off x="666044" y="1648178"/>
            <a:ext cx="10848623" cy="4346221"/>
          </a:xfrm>
        </p:spPr>
        <p:txBody>
          <a:bodyPr>
            <a:normAutofit/>
          </a:bodyPr>
          <a:lstStyle/>
          <a:p>
            <a:pPr algn="l"/>
            <a:r>
              <a:rPr lang="en-US" sz="3000" dirty="0"/>
              <a:t>HUD released a Fall Hazards Fact Sheet - </a:t>
            </a:r>
            <a:r>
              <a:rPr lang="en-US" sz="3000" dirty="0">
                <a:hlinkClick r:id="rId2"/>
              </a:rPr>
              <a:t>https://www.hudexchange.info/programs/environmental-review/housing/fact-sheets/#fall-hazards</a:t>
            </a:r>
            <a:r>
              <a:rPr lang="en-US" sz="3000" dirty="0"/>
              <a:t> </a:t>
            </a:r>
          </a:p>
          <a:p>
            <a:pPr marL="342900" indent="-342900" algn="l">
              <a:buFont typeface="Arial" panose="020B0604020202020204" pitchFamily="34" charset="0"/>
              <a:buChar char="•"/>
            </a:pPr>
            <a:r>
              <a:rPr lang="en-US" sz="3000" dirty="0"/>
              <a:t>Expanded definition of ‘ancillary facilities’ and ‘common areas’</a:t>
            </a:r>
          </a:p>
          <a:p>
            <a:pPr marL="342900" indent="-342900" algn="l">
              <a:buFont typeface="Arial" panose="020B0604020202020204" pitchFamily="34" charset="0"/>
              <a:buChar char="•"/>
            </a:pPr>
            <a:r>
              <a:rPr lang="en-US" sz="3000" dirty="0"/>
              <a:t>Provides voltage ratings that define easement and fall hazard analysis requirements</a:t>
            </a:r>
          </a:p>
          <a:p>
            <a:pPr marL="342900" indent="-342900" algn="l">
              <a:buFont typeface="Arial" panose="020B0604020202020204" pitchFamily="34" charset="0"/>
              <a:buChar char="•"/>
            </a:pPr>
            <a:r>
              <a:rPr lang="en-US" sz="3000" dirty="0"/>
              <a:t>Defines why buildings/ancillary facilities are prohibited within easements</a:t>
            </a:r>
          </a:p>
          <a:p>
            <a:pPr marL="342900" indent="-342900" algn="l">
              <a:buFont typeface="Arial" panose="020B0604020202020204" pitchFamily="34" charset="0"/>
              <a:buChar char="•"/>
            </a:pPr>
            <a:r>
              <a:rPr lang="en-US" sz="3000" dirty="0"/>
              <a:t>Provides additional resources and links to online datasets</a:t>
            </a:r>
          </a:p>
          <a:p>
            <a:pPr algn="l">
              <a:spcBef>
                <a:spcPts val="0"/>
              </a:spcBef>
            </a:pPr>
            <a:endParaRPr lang="en-US" sz="1800" b="1" dirty="0">
              <a:latin typeface="Calibri" panose="020F0502020204030204" pitchFamily="34" charset="0"/>
              <a:ea typeface="Calibri" panose="020F0502020204030204" pitchFamily="34" charset="0"/>
            </a:endParaRPr>
          </a:p>
          <a:p>
            <a:endParaRPr lang="en-US" dirty="0"/>
          </a:p>
        </p:txBody>
      </p:sp>
      <p:sp>
        <p:nvSpPr>
          <p:cNvPr id="4" name="Subtitle 6">
            <a:extLst>
              <a:ext uri="{FF2B5EF4-FFF2-40B4-BE49-F238E27FC236}">
                <a16:creationId xmlns:a16="http://schemas.microsoft.com/office/drawing/2014/main" id="{F1A26C8D-E944-4C8C-B566-5D8B9B6EC618}"/>
              </a:ext>
            </a:extLst>
          </p:cNvPr>
          <p:cNvSpPr txBox="1">
            <a:spLocks/>
          </p:cNvSpPr>
          <p:nvPr/>
        </p:nvSpPr>
        <p:spPr>
          <a:xfrm>
            <a:off x="4803168" y="1506556"/>
            <a:ext cx="2264383" cy="4628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6" name="Subtitle 6">
            <a:extLst>
              <a:ext uri="{FF2B5EF4-FFF2-40B4-BE49-F238E27FC236}">
                <a16:creationId xmlns:a16="http://schemas.microsoft.com/office/drawing/2014/main" id="{59DCD62B-B268-475B-9574-14EDD57C7A70}"/>
              </a:ext>
            </a:extLst>
          </p:cNvPr>
          <p:cNvSpPr txBox="1">
            <a:spLocks/>
          </p:cNvSpPr>
          <p:nvPr/>
        </p:nvSpPr>
        <p:spPr>
          <a:xfrm>
            <a:off x="1636098" y="3597570"/>
            <a:ext cx="8636248" cy="6635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Subtitle 6">
            <a:extLst>
              <a:ext uri="{FF2B5EF4-FFF2-40B4-BE49-F238E27FC236}">
                <a16:creationId xmlns:a16="http://schemas.microsoft.com/office/drawing/2014/main" id="{E71F732B-5BD1-404A-87B9-D5911A6F8C39}"/>
              </a:ext>
            </a:extLst>
          </p:cNvPr>
          <p:cNvSpPr txBox="1">
            <a:spLocks/>
          </p:cNvSpPr>
          <p:nvPr/>
        </p:nvSpPr>
        <p:spPr>
          <a:xfrm>
            <a:off x="1659918" y="3463048"/>
            <a:ext cx="8550882" cy="20963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en-US" sz="2600" b="1" dirty="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0137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0371-BD65-8581-215A-617B35DC6294}"/>
              </a:ext>
            </a:extLst>
          </p:cNvPr>
          <p:cNvSpPr>
            <a:spLocks noGrp="1"/>
          </p:cNvSpPr>
          <p:nvPr>
            <p:ph type="title"/>
          </p:nvPr>
        </p:nvSpPr>
        <p:spPr/>
        <p:txBody>
          <a:bodyPr>
            <a:normAutofit/>
          </a:bodyPr>
          <a:lstStyle/>
          <a:p>
            <a:pPr algn="ctr"/>
            <a:r>
              <a:rPr lang="en-US" sz="6000" b="1" dirty="0">
                <a:solidFill>
                  <a:srgbClr val="00B050"/>
                </a:solidFill>
              </a:rPr>
              <a:t>UPDATES</a:t>
            </a:r>
            <a:endParaRPr lang="en-US" sz="6000" dirty="0"/>
          </a:p>
        </p:txBody>
      </p:sp>
      <p:pic>
        <p:nvPicPr>
          <p:cNvPr id="5" name="Content Placeholder 4" descr="A picture containing sky, outdoor, nature, air&#10;&#10;Description automatically generated">
            <a:extLst>
              <a:ext uri="{FF2B5EF4-FFF2-40B4-BE49-F238E27FC236}">
                <a16:creationId xmlns:a16="http://schemas.microsoft.com/office/drawing/2014/main" id="{48367DAF-A4DA-42CB-972D-D7ED4CD72731}"/>
              </a:ext>
            </a:extLst>
          </p:cNvPr>
          <p:cNvPicPr>
            <a:picLocks noGrp="1" noChangeAspect="1"/>
          </p:cNvPicPr>
          <p:nvPr>
            <p:ph idx="1"/>
          </p:nvPr>
        </p:nvPicPr>
        <p:blipFill>
          <a:blip r:embed="rId2"/>
          <a:stretch>
            <a:fillRect/>
          </a:stretch>
        </p:blipFill>
        <p:spPr>
          <a:xfrm>
            <a:off x="3483665" y="1825625"/>
            <a:ext cx="5143500" cy="4147792"/>
          </a:xfrm>
        </p:spPr>
      </p:pic>
    </p:spTree>
    <p:extLst>
      <p:ext uri="{BB962C8B-B14F-4D97-AF65-F5344CB8AC3E}">
        <p14:creationId xmlns:p14="http://schemas.microsoft.com/office/powerpoint/2010/main" val="533504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499946" y="437321"/>
            <a:ext cx="7772400" cy="1210857"/>
          </a:xfrm>
        </p:spPr>
        <p:txBody>
          <a:bodyPr>
            <a:noAutofit/>
          </a:bodyPr>
          <a:lstStyle/>
          <a:p>
            <a:r>
              <a:rPr lang="en-US" sz="4400" b="1" dirty="0">
                <a:solidFill>
                  <a:srgbClr val="00B050"/>
                </a:solidFill>
              </a:rPr>
              <a:t>Fall Hazards – Ancillary Facilities and Common Areas</a:t>
            </a:r>
          </a:p>
        </p:txBody>
      </p:sp>
      <p:sp>
        <p:nvSpPr>
          <p:cNvPr id="7" name="Subtitle 6">
            <a:extLst>
              <a:ext uri="{FF2B5EF4-FFF2-40B4-BE49-F238E27FC236}">
                <a16:creationId xmlns:a16="http://schemas.microsoft.com/office/drawing/2014/main" id="{296B7C2E-14A6-40CA-8140-D74CBCFC92B6}"/>
              </a:ext>
            </a:extLst>
          </p:cNvPr>
          <p:cNvSpPr>
            <a:spLocks noGrp="1"/>
          </p:cNvSpPr>
          <p:nvPr>
            <p:ph type="subTitle" idx="1"/>
          </p:nvPr>
        </p:nvSpPr>
        <p:spPr>
          <a:xfrm>
            <a:off x="666044" y="1648178"/>
            <a:ext cx="10848623" cy="4402665"/>
          </a:xfrm>
        </p:spPr>
        <p:txBody>
          <a:bodyPr>
            <a:normAutofit/>
          </a:bodyPr>
          <a:lstStyle/>
          <a:p>
            <a:pPr marL="342900" indent="-342900" algn="l">
              <a:buFont typeface="Arial" panose="020B0604020202020204" pitchFamily="34" charset="0"/>
              <a:buChar char="•"/>
            </a:pPr>
            <a:r>
              <a:rPr lang="en-US" sz="2800" dirty="0"/>
              <a:t>Ancillary facilities include onsite areas that are not residential buildings, but are there to support or complement residential buildings and are used by people:</a:t>
            </a:r>
          </a:p>
          <a:p>
            <a:pPr marL="800100" lvl="1" indent="-342900" algn="l">
              <a:buFont typeface="Arial" panose="020B0604020202020204" pitchFamily="34" charset="0"/>
              <a:buChar char="•"/>
            </a:pPr>
            <a:r>
              <a:rPr lang="en-US" sz="2400" dirty="0"/>
              <a:t>Private balconies, front or back yards, divided green space or patios, carports, garages, sheds and pergolas or buildings like gyms, pool houses, etc. </a:t>
            </a:r>
          </a:p>
          <a:p>
            <a:pPr marL="342900" indent="-342900" algn="l">
              <a:buFont typeface="Arial" panose="020B0604020202020204" pitchFamily="34" charset="0"/>
              <a:buChar char="•"/>
            </a:pPr>
            <a:r>
              <a:rPr lang="en-US" sz="2800" dirty="0"/>
              <a:t>Common areas are areas where people would likely congregate:</a:t>
            </a:r>
          </a:p>
          <a:p>
            <a:pPr marL="800100" lvl="1" indent="-342900" algn="l">
              <a:buFont typeface="Arial" panose="020B0604020202020204" pitchFamily="34" charset="0"/>
              <a:buChar char="•"/>
            </a:pPr>
            <a:r>
              <a:rPr lang="en-US" sz="2400" dirty="0"/>
              <a:t>Playgrounds and outdoor recreation areas. Parking lots included within the site boundaries of, and designed to serve the residents of, a HUD-insured residential or mixed-use development are covered under this definition.</a:t>
            </a:r>
            <a:endParaRPr lang="en-US" sz="2400" b="1" dirty="0">
              <a:latin typeface="Calibri" panose="020F0502020204030204" pitchFamily="34" charset="0"/>
              <a:ea typeface="Calibri" panose="020F0502020204030204" pitchFamily="34" charset="0"/>
            </a:endParaRPr>
          </a:p>
          <a:p>
            <a:endParaRPr lang="en-US" dirty="0"/>
          </a:p>
        </p:txBody>
      </p:sp>
      <p:sp>
        <p:nvSpPr>
          <p:cNvPr id="4" name="Subtitle 6">
            <a:extLst>
              <a:ext uri="{FF2B5EF4-FFF2-40B4-BE49-F238E27FC236}">
                <a16:creationId xmlns:a16="http://schemas.microsoft.com/office/drawing/2014/main" id="{F1A26C8D-E944-4C8C-B566-5D8B9B6EC618}"/>
              </a:ext>
            </a:extLst>
          </p:cNvPr>
          <p:cNvSpPr txBox="1">
            <a:spLocks/>
          </p:cNvSpPr>
          <p:nvPr/>
        </p:nvSpPr>
        <p:spPr>
          <a:xfrm>
            <a:off x="4803168" y="1506556"/>
            <a:ext cx="2264383" cy="4628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83384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499946" y="261837"/>
            <a:ext cx="7772400" cy="1096962"/>
          </a:xfrm>
        </p:spPr>
        <p:txBody>
          <a:bodyPr>
            <a:noAutofit/>
          </a:bodyPr>
          <a:lstStyle/>
          <a:p>
            <a:r>
              <a:rPr lang="en-US" sz="4400" b="1" dirty="0">
                <a:solidFill>
                  <a:srgbClr val="00B050"/>
                </a:solidFill>
              </a:rPr>
              <a:t>Fall Hazards – Voltage Ratings</a:t>
            </a:r>
          </a:p>
        </p:txBody>
      </p:sp>
      <p:sp>
        <p:nvSpPr>
          <p:cNvPr id="7" name="Subtitle 6">
            <a:extLst>
              <a:ext uri="{FF2B5EF4-FFF2-40B4-BE49-F238E27FC236}">
                <a16:creationId xmlns:a16="http://schemas.microsoft.com/office/drawing/2014/main" id="{296B7C2E-14A6-40CA-8140-D74CBCFC92B6}"/>
              </a:ext>
            </a:extLst>
          </p:cNvPr>
          <p:cNvSpPr>
            <a:spLocks noGrp="1"/>
          </p:cNvSpPr>
          <p:nvPr>
            <p:ph type="subTitle" idx="1"/>
          </p:nvPr>
        </p:nvSpPr>
        <p:spPr>
          <a:xfrm>
            <a:off x="666044" y="1648178"/>
            <a:ext cx="10848623" cy="4402665"/>
          </a:xfrm>
        </p:spPr>
        <p:txBody>
          <a:bodyPr>
            <a:normAutofit/>
          </a:bodyPr>
          <a:lstStyle/>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69 kV or higher – transmission lines (high-voltage)</a:t>
            </a:r>
          </a:p>
          <a:p>
            <a:pPr marL="800100" lvl="1" indent="-342900" algn="l">
              <a:buFont typeface="Arial" panose="020B0604020202020204" pitchFamily="34" charset="0"/>
              <a:buChar char="•"/>
            </a:pPr>
            <a:r>
              <a:rPr lang="en-US" dirty="0"/>
              <a:t>Requires compliance with both easement and fall hazard analysis requirements</a:t>
            </a:r>
          </a:p>
          <a:p>
            <a:pPr marL="342900" indent="-342900" algn="l">
              <a:buFont typeface="Arial" panose="020B0604020202020204" pitchFamily="34" charset="0"/>
              <a:buChar char="•"/>
            </a:pPr>
            <a:r>
              <a:rPr lang="en-US" dirty="0"/>
              <a:t>Between 50 and 69 kV:</a:t>
            </a:r>
          </a:p>
          <a:p>
            <a:pPr marL="800100" lvl="1" indent="-342900" algn="l">
              <a:buFont typeface="Arial" panose="020B0604020202020204" pitchFamily="34" charset="0"/>
              <a:buChar char="•"/>
            </a:pPr>
            <a:r>
              <a:rPr lang="en-US" dirty="0"/>
              <a:t>Requires compliance with fall hazard analysis requirements, but not easement requirements</a:t>
            </a:r>
          </a:p>
          <a:p>
            <a:pPr marL="342900" indent="-342900" algn="l">
              <a:buFont typeface="Arial" panose="020B0604020202020204" pitchFamily="34" charset="0"/>
              <a:buChar char="•"/>
            </a:pPr>
            <a:r>
              <a:rPr lang="en-US" dirty="0"/>
              <a:t>50 kV or lower – local service lines:</a:t>
            </a:r>
          </a:p>
          <a:p>
            <a:pPr marL="800100" lvl="1" indent="-342900" algn="l">
              <a:buFont typeface="Arial" panose="020B0604020202020204" pitchFamily="34" charset="0"/>
              <a:buChar char="•"/>
            </a:pPr>
            <a:r>
              <a:rPr lang="en-US" dirty="0"/>
              <a:t>Does not require compliance with either easement or fall hazard analysis requirements</a:t>
            </a:r>
          </a:p>
          <a:p>
            <a:pPr lvl="1" algn="l"/>
            <a:endParaRPr lang="en-US" dirty="0"/>
          </a:p>
          <a:p>
            <a:pPr lvl="1" algn="l"/>
            <a:r>
              <a:rPr lang="en-US" sz="2000" dirty="0"/>
              <a:t>*Note that HUD staff can evaluate whether any powerlines crossing a project site may pose a risk to residents or occupants.</a:t>
            </a:r>
            <a:endParaRPr lang="en-US" dirty="0"/>
          </a:p>
          <a:p>
            <a:pPr algn="l">
              <a:spcBef>
                <a:spcPts val="0"/>
              </a:spcBef>
            </a:pPr>
            <a:endParaRPr lang="en-US" sz="1800" b="1" dirty="0">
              <a:latin typeface="Calibri" panose="020F0502020204030204" pitchFamily="34" charset="0"/>
              <a:ea typeface="Calibri" panose="020F0502020204030204" pitchFamily="34" charset="0"/>
            </a:endParaRPr>
          </a:p>
          <a:p>
            <a:endParaRPr lang="en-US" dirty="0"/>
          </a:p>
        </p:txBody>
      </p:sp>
      <p:sp>
        <p:nvSpPr>
          <p:cNvPr id="4" name="Subtitle 6">
            <a:extLst>
              <a:ext uri="{FF2B5EF4-FFF2-40B4-BE49-F238E27FC236}">
                <a16:creationId xmlns:a16="http://schemas.microsoft.com/office/drawing/2014/main" id="{F1A26C8D-E944-4C8C-B566-5D8B9B6EC618}"/>
              </a:ext>
            </a:extLst>
          </p:cNvPr>
          <p:cNvSpPr txBox="1">
            <a:spLocks/>
          </p:cNvSpPr>
          <p:nvPr/>
        </p:nvSpPr>
        <p:spPr>
          <a:xfrm>
            <a:off x="4803168" y="1506556"/>
            <a:ext cx="2264383" cy="4628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328204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499946" y="261837"/>
            <a:ext cx="7772400" cy="1096962"/>
          </a:xfrm>
        </p:spPr>
        <p:txBody>
          <a:bodyPr>
            <a:noAutofit/>
          </a:bodyPr>
          <a:lstStyle/>
          <a:p>
            <a:r>
              <a:rPr lang="en-US" sz="4400" b="1" dirty="0">
                <a:solidFill>
                  <a:srgbClr val="00B050"/>
                </a:solidFill>
              </a:rPr>
              <a:t>Fall Hazards – Voltage Ratings</a:t>
            </a:r>
          </a:p>
        </p:txBody>
      </p:sp>
      <p:sp>
        <p:nvSpPr>
          <p:cNvPr id="7" name="Subtitle 6">
            <a:extLst>
              <a:ext uri="{FF2B5EF4-FFF2-40B4-BE49-F238E27FC236}">
                <a16:creationId xmlns:a16="http://schemas.microsoft.com/office/drawing/2014/main" id="{296B7C2E-14A6-40CA-8140-D74CBCFC92B6}"/>
              </a:ext>
            </a:extLst>
          </p:cNvPr>
          <p:cNvSpPr>
            <a:spLocks noGrp="1"/>
          </p:cNvSpPr>
          <p:nvPr>
            <p:ph type="subTitle" idx="1"/>
          </p:nvPr>
        </p:nvSpPr>
        <p:spPr>
          <a:xfrm>
            <a:off x="666044" y="1648178"/>
            <a:ext cx="10848623" cy="4402665"/>
          </a:xfrm>
        </p:spPr>
        <p:txBody>
          <a:bodyPr>
            <a:normAutofit/>
          </a:bodyPr>
          <a:lstStyle/>
          <a:p>
            <a:r>
              <a:rPr lang="en-US" sz="3000" dirty="0"/>
              <a:t>Voltage Ratings</a:t>
            </a:r>
          </a:p>
          <a:p>
            <a:pPr algn="l">
              <a:spcBef>
                <a:spcPts val="0"/>
              </a:spcBef>
            </a:pPr>
            <a:endParaRPr lang="en-US" sz="1800" b="1" dirty="0">
              <a:latin typeface="Calibri" panose="020F0502020204030204" pitchFamily="34" charset="0"/>
              <a:ea typeface="Calibri" panose="020F0502020204030204" pitchFamily="34" charset="0"/>
            </a:endParaRPr>
          </a:p>
          <a:p>
            <a:endParaRPr lang="en-US" dirty="0"/>
          </a:p>
        </p:txBody>
      </p:sp>
      <p:sp>
        <p:nvSpPr>
          <p:cNvPr id="4" name="Subtitle 6">
            <a:extLst>
              <a:ext uri="{FF2B5EF4-FFF2-40B4-BE49-F238E27FC236}">
                <a16:creationId xmlns:a16="http://schemas.microsoft.com/office/drawing/2014/main" id="{F1A26C8D-E944-4C8C-B566-5D8B9B6EC618}"/>
              </a:ext>
            </a:extLst>
          </p:cNvPr>
          <p:cNvSpPr txBox="1">
            <a:spLocks/>
          </p:cNvSpPr>
          <p:nvPr/>
        </p:nvSpPr>
        <p:spPr>
          <a:xfrm>
            <a:off x="4803168" y="1506556"/>
            <a:ext cx="2264383" cy="4628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1026" name="Picture 2" descr="Drawing of Transmission, subtransmission, and distribution">
            <a:extLst>
              <a:ext uri="{FF2B5EF4-FFF2-40B4-BE49-F238E27FC236}">
                <a16:creationId xmlns:a16="http://schemas.microsoft.com/office/drawing/2014/main" id="{2EE6B5E1-DACA-19DE-481B-E4F2DBB17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833" y="2258794"/>
            <a:ext cx="6127044" cy="367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513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B123-40CF-58A2-F235-191507338637}"/>
              </a:ext>
            </a:extLst>
          </p:cNvPr>
          <p:cNvSpPr>
            <a:spLocks noGrp="1"/>
          </p:cNvSpPr>
          <p:nvPr>
            <p:ph type="title"/>
          </p:nvPr>
        </p:nvSpPr>
        <p:spPr/>
        <p:txBody>
          <a:bodyPr/>
          <a:lstStyle/>
          <a:p>
            <a:pPr algn="ctr"/>
            <a:r>
              <a:rPr lang="en-US" sz="4400" b="1" dirty="0">
                <a:solidFill>
                  <a:srgbClr val="00B050"/>
                </a:solidFill>
              </a:rPr>
              <a:t>Fall Hazards – Easement Restrictions</a:t>
            </a:r>
            <a:endParaRPr lang="en-US" dirty="0"/>
          </a:p>
        </p:txBody>
      </p:sp>
      <p:sp>
        <p:nvSpPr>
          <p:cNvPr id="3" name="Content Placeholder 2">
            <a:extLst>
              <a:ext uri="{FF2B5EF4-FFF2-40B4-BE49-F238E27FC236}">
                <a16:creationId xmlns:a16="http://schemas.microsoft.com/office/drawing/2014/main" id="{2DA43AFF-EAFD-E8DB-F46B-8588E54AA094}"/>
              </a:ext>
            </a:extLst>
          </p:cNvPr>
          <p:cNvSpPr>
            <a:spLocks noGrp="1"/>
          </p:cNvSpPr>
          <p:nvPr>
            <p:ph idx="1"/>
          </p:nvPr>
        </p:nvSpPr>
        <p:spPr/>
        <p:txBody>
          <a:bodyPr>
            <a:normAutofit/>
          </a:bodyPr>
          <a:lstStyle/>
          <a:p>
            <a:pPr marL="0" indent="0">
              <a:buNone/>
            </a:pPr>
            <a:r>
              <a:rPr lang="en-US" dirty="0"/>
              <a:t>No buildings, ancillary facilities, structures or common areas allowed </a:t>
            </a:r>
            <a:r>
              <a:rPr lang="en-US" b="1" dirty="0"/>
              <a:t>within any easement </a:t>
            </a:r>
            <a:r>
              <a:rPr lang="en-US" dirty="0"/>
              <a:t>of transmission lines carrying 69 kV or higher. </a:t>
            </a:r>
          </a:p>
          <a:p>
            <a:pPr lvl="1"/>
            <a:r>
              <a:rPr lang="en-US" dirty="0"/>
              <a:t>The easements of transmission lines create additional nuisances and hazards that merit the restriction on buildings and ancillary facilities altogether. These nuisances and hazards include:</a:t>
            </a:r>
          </a:p>
          <a:p>
            <a:pPr lvl="2"/>
            <a:r>
              <a:rPr lang="en-US" sz="2400" dirty="0"/>
              <a:t>Electromagnetic fields</a:t>
            </a:r>
          </a:p>
          <a:p>
            <a:pPr lvl="2"/>
            <a:r>
              <a:rPr lang="en-US" sz="2400" dirty="0"/>
              <a:t>Noise</a:t>
            </a:r>
          </a:p>
          <a:p>
            <a:pPr lvl="2"/>
            <a:r>
              <a:rPr lang="en-US" sz="2400" dirty="0"/>
              <a:t>Sparks from electric arcs</a:t>
            </a:r>
          </a:p>
          <a:p>
            <a:pPr lvl="2"/>
            <a:r>
              <a:rPr lang="en-US" sz="2400" dirty="0"/>
              <a:t>Access for utility maintenance activities</a:t>
            </a:r>
          </a:p>
          <a:p>
            <a:endParaRPr lang="en-US" dirty="0"/>
          </a:p>
        </p:txBody>
      </p:sp>
    </p:spTree>
    <p:extLst>
      <p:ext uri="{BB962C8B-B14F-4D97-AF65-F5344CB8AC3E}">
        <p14:creationId xmlns:p14="http://schemas.microsoft.com/office/powerpoint/2010/main" val="1044698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5BAA-49D1-6F3E-D603-A08D5DE59EE1}"/>
              </a:ext>
            </a:extLst>
          </p:cNvPr>
          <p:cNvSpPr>
            <a:spLocks noGrp="1"/>
          </p:cNvSpPr>
          <p:nvPr>
            <p:ph type="title"/>
          </p:nvPr>
        </p:nvSpPr>
        <p:spPr/>
        <p:txBody>
          <a:bodyPr/>
          <a:lstStyle/>
          <a:p>
            <a:pPr algn="ctr"/>
            <a:r>
              <a:rPr lang="en-US" sz="4400" b="1" dirty="0">
                <a:solidFill>
                  <a:srgbClr val="00B050"/>
                </a:solidFill>
              </a:rPr>
              <a:t>Fall Hazards – Additional Resources</a:t>
            </a:r>
            <a:endParaRPr lang="en-US" dirty="0"/>
          </a:p>
        </p:txBody>
      </p:sp>
      <p:sp>
        <p:nvSpPr>
          <p:cNvPr id="3" name="Content Placeholder 2">
            <a:extLst>
              <a:ext uri="{FF2B5EF4-FFF2-40B4-BE49-F238E27FC236}">
                <a16:creationId xmlns:a16="http://schemas.microsoft.com/office/drawing/2014/main" id="{FC4A28A2-5502-43F5-E931-65BB1BD87196}"/>
              </a:ext>
            </a:extLst>
          </p:cNvPr>
          <p:cNvSpPr>
            <a:spLocks noGrp="1"/>
          </p:cNvSpPr>
          <p:nvPr>
            <p:ph idx="1"/>
          </p:nvPr>
        </p:nvSpPr>
        <p:spPr/>
        <p:txBody>
          <a:bodyPr/>
          <a:lstStyle/>
          <a:p>
            <a:r>
              <a:rPr lang="en-US" sz="3200" dirty="0"/>
              <a:t>Contact the utility provider directly</a:t>
            </a:r>
          </a:p>
          <a:p>
            <a:endParaRPr lang="en-US" sz="3200" dirty="0"/>
          </a:p>
          <a:p>
            <a:r>
              <a:rPr lang="en-US" sz="3200" b="0" i="0" dirty="0">
                <a:solidFill>
                  <a:srgbClr val="333333"/>
                </a:solidFill>
                <a:effectLst/>
              </a:rPr>
              <a:t>Maps of some powerlines are publicly available through the </a:t>
            </a:r>
            <a:r>
              <a:rPr lang="en-US" sz="3200" b="1" i="0" u="none" strike="noStrike" dirty="0">
                <a:solidFill>
                  <a:srgbClr val="337AB7"/>
                </a:solidFill>
                <a:effectLst/>
                <a:hlinkClick r:id="rId2"/>
              </a:rPr>
              <a:t>US Energy Information Administration</a:t>
            </a:r>
            <a:r>
              <a:rPr lang="en-US" sz="3200" b="0" i="0" dirty="0">
                <a:solidFill>
                  <a:srgbClr val="333333"/>
                </a:solidFill>
                <a:effectLst/>
              </a:rPr>
              <a:t> and </a:t>
            </a:r>
            <a:r>
              <a:rPr lang="en-US" sz="3200" b="1" i="0" dirty="0">
                <a:solidFill>
                  <a:srgbClr val="0070C0"/>
                </a:solidFill>
                <a:effectLst/>
                <a:hlinkClick r:id="rId3">
                  <a:extLst>
                    <a:ext uri="{A12FA001-AC4F-418D-AE19-62706E023703}">
                      <ahyp:hlinkClr xmlns:ahyp="http://schemas.microsoft.com/office/drawing/2018/hyperlinkcolor" val="tx"/>
                    </a:ext>
                  </a:extLst>
                </a:hlinkClick>
              </a:rPr>
              <a:t>Department of Homeland Security</a:t>
            </a:r>
            <a:endParaRPr lang="en-US" sz="3200" b="1" dirty="0">
              <a:solidFill>
                <a:srgbClr val="0070C0"/>
              </a:solidFill>
            </a:endParaRPr>
          </a:p>
          <a:p>
            <a:endParaRPr lang="en-US" dirty="0"/>
          </a:p>
        </p:txBody>
      </p:sp>
    </p:spTree>
    <p:extLst>
      <p:ext uri="{BB962C8B-B14F-4D97-AF65-F5344CB8AC3E}">
        <p14:creationId xmlns:p14="http://schemas.microsoft.com/office/powerpoint/2010/main" val="639550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BC7072-92C2-4FE7-BF1B-D22000AEDD5A}"/>
              </a:ext>
            </a:extLst>
          </p:cNvPr>
          <p:cNvSpPr>
            <a:spLocks noGrp="1"/>
          </p:cNvSpPr>
          <p:nvPr>
            <p:ph type="subTitle" idx="1"/>
          </p:nvPr>
        </p:nvSpPr>
        <p:spPr>
          <a:xfrm>
            <a:off x="2667000" y="690770"/>
            <a:ext cx="6858000" cy="760343"/>
          </a:xfrm>
        </p:spPr>
        <p:txBody>
          <a:bodyPr>
            <a:normAutofit fontScale="70000" lnSpcReduction="20000"/>
          </a:bodyPr>
          <a:lstStyle/>
          <a:p>
            <a:r>
              <a:rPr lang="en-US" sz="6600" b="1" dirty="0">
                <a:solidFill>
                  <a:srgbClr val="00B050"/>
                </a:solidFill>
              </a:rPr>
              <a:t>QUESTIONS?  THANK YOU!</a:t>
            </a:r>
          </a:p>
          <a:p>
            <a:endParaRPr lang="en-US" sz="6600" dirty="0"/>
          </a:p>
        </p:txBody>
      </p:sp>
      <p:pic>
        <p:nvPicPr>
          <p:cNvPr id="5" name="Picture 4" descr="A picture containing text, sky, outdoor, mountain&#10;&#10;Description automatically generated">
            <a:extLst>
              <a:ext uri="{FF2B5EF4-FFF2-40B4-BE49-F238E27FC236}">
                <a16:creationId xmlns:a16="http://schemas.microsoft.com/office/drawing/2014/main" id="{1F364865-B1D1-224C-734A-45ABFA686AAD}"/>
              </a:ext>
            </a:extLst>
          </p:cNvPr>
          <p:cNvPicPr>
            <a:picLocks noChangeAspect="1"/>
          </p:cNvPicPr>
          <p:nvPr/>
        </p:nvPicPr>
        <p:blipFill>
          <a:blip r:embed="rId2"/>
          <a:stretch>
            <a:fillRect/>
          </a:stretch>
        </p:blipFill>
        <p:spPr>
          <a:xfrm>
            <a:off x="2047461" y="1600200"/>
            <a:ext cx="8309114" cy="4224130"/>
          </a:xfrm>
          <a:prstGeom prst="rect">
            <a:avLst/>
          </a:prstGeom>
        </p:spPr>
      </p:pic>
    </p:spTree>
    <p:extLst>
      <p:ext uri="{BB962C8B-B14F-4D97-AF65-F5344CB8AC3E}">
        <p14:creationId xmlns:p14="http://schemas.microsoft.com/office/powerpoint/2010/main" val="3054961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8232C583-8E05-86D6-F951-A0FE1B2D8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636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09800" y="252514"/>
            <a:ext cx="7772400" cy="1096962"/>
          </a:xfrm>
        </p:spPr>
        <p:txBody>
          <a:bodyPr>
            <a:noAutofit/>
          </a:bodyPr>
          <a:lstStyle/>
          <a:p>
            <a:r>
              <a:rPr lang="en-US" sz="4400" b="1" dirty="0">
                <a:solidFill>
                  <a:srgbClr val="00B050"/>
                </a:solidFill>
              </a:rPr>
              <a:t>New ASTM Standard</a:t>
            </a:r>
          </a:p>
        </p:txBody>
      </p:sp>
      <p:sp>
        <p:nvSpPr>
          <p:cNvPr id="8" name="Subtitle 6">
            <a:extLst>
              <a:ext uri="{FF2B5EF4-FFF2-40B4-BE49-F238E27FC236}">
                <a16:creationId xmlns:a16="http://schemas.microsoft.com/office/drawing/2014/main" id="{34F27E23-D43C-483C-89C4-954CB7E6D950}"/>
              </a:ext>
            </a:extLst>
          </p:cNvPr>
          <p:cNvSpPr txBox="1">
            <a:spLocks/>
          </p:cNvSpPr>
          <p:nvPr/>
        </p:nvSpPr>
        <p:spPr>
          <a:xfrm>
            <a:off x="3456151" y="1381029"/>
            <a:ext cx="5279698" cy="6291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en-US" dirty="0">
              <a:solidFill>
                <a:srgbClr val="0070C0"/>
              </a:solidFill>
            </a:endParaRPr>
          </a:p>
        </p:txBody>
      </p:sp>
      <p:sp>
        <p:nvSpPr>
          <p:cNvPr id="14" name="Subtitle 6">
            <a:extLst>
              <a:ext uri="{FF2B5EF4-FFF2-40B4-BE49-F238E27FC236}">
                <a16:creationId xmlns:a16="http://schemas.microsoft.com/office/drawing/2014/main" id="{ACF38CB4-DCB0-4CAC-BEBB-1FE6A2BEC7AF}"/>
              </a:ext>
            </a:extLst>
          </p:cNvPr>
          <p:cNvSpPr txBox="1">
            <a:spLocks/>
          </p:cNvSpPr>
          <p:nvPr/>
        </p:nvSpPr>
        <p:spPr>
          <a:xfrm>
            <a:off x="767644" y="1603732"/>
            <a:ext cx="10543823" cy="4040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spcBef>
                <a:spcPts val="0"/>
              </a:spcBef>
              <a:buFont typeface="Arial" panose="020B0604020202020204" pitchFamily="34" charset="0"/>
              <a:buChar char="•"/>
            </a:pPr>
            <a:r>
              <a:rPr lang="en-US" sz="2800" dirty="0"/>
              <a:t>ASTM E1527-21 - Standard Practice for Environmental Site Assessments: Phase I ESA Process was released on December 21, 2021.</a:t>
            </a:r>
          </a:p>
          <a:p>
            <a:pPr marL="800100" lvl="1" indent="-342900" algn="l">
              <a:spcBef>
                <a:spcPts val="0"/>
              </a:spcBef>
              <a:buFont typeface="Arial" panose="020B0604020202020204" pitchFamily="34" charset="0"/>
              <a:buChar char="•"/>
            </a:pPr>
            <a:r>
              <a:rPr lang="en-US" sz="2800" dirty="0"/>
              <a:t>The MAP Guide requires the use of the most recent edition of industry standards to comply with environmental laws and regulations.</a:t>
            </a:r>
          </a:p>
          <a:p>
            <a:pPr marL="800100" lvl="1" indent="-342900" algn="l">
              <a:spcBef>
                <a:spcPts val="0"/>
              </a:spcBef>
              <a:buFont typeface="Arial" panose="020B0604020202020204" pitchFamily="34" charset="0"/>
              <a:buChar char="•"/>
            </a:pPr>
            <a:r>
              <a:rPr lang="en-US" sz="2800" dirty="0"/>
              <a:t>The EPA deemed the new standard compliant with All Appropriate Inquiry (AAI) rule effective February 13, 2023.</a:t>
            </a:r>
          </a:p>
          <a:p>
            <a:pPr marL="800100" lvl="1" indent="-342900" algn="l">
              <a:spcBef>
                <a:spcPts val="0"/>
              </a:spcBef>
              <a:buFont typeface="Arial" panose="020B0604020202020204" pitchFamily="34" charset="0"/>
              <a:buChar char="•"/>
            </a:pPr>
            <a:endParaRPr lang="en-US" sz="2400" dirty="0"/>
          </a:p>
          <a:p>
            <a:pPr algn="l">
              <a:spcBef>
                <a:spcPts val="0"/>
              </a:spcBef>
            </a:pPr>
            <a:endParaRPr lang="en-US" dirty="0"/>
          </a:p>
          <a:p>
            <a:pPr algn="l">
              <a:spcBef>
                <a:spcPts val="0"/>
              </a:spcBef>
            </a:pPr>
            <a:endParaRPr lang="en-US" dirty="0"/>
          </a:p>
        </p:txBody>
      </p:sp>
    </p:spTree>
    <p:extLst>
      <p:ext uri="{BB962C8B-B14F-4D97-AF65-F5344CB8AC3E}">
        <p14:creationId xmlns:p14="http://schemas.microsoft.com/office/powerpoint/2010/main" val="133596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09800" y="252514"/>
            <a:ext cx="7772400" cy="1096962"/>
          </a:xfrm>
        </p:spPr>
        <p:txBody>
          <a:bodyPr>
            <a:noAutofit/>
          </a:bodyPr>
          <a:lstStyle/>
          <a:p>
            <a:r>
              <a:rPr lang="en-US" sz="4400" b="1" dirty="0">
                <a:solidFill>
                  <a:srgbClr val="00B050"/>
                </a:solidFill>
              </a:rPr>
              <a:t>New ASTM Standard</a:t>
            </a:r>
          </a:p>
        </p:txBody>
      </p:sp>
      <p:sp>
        <p:nvSpPr>
          <p:cNvPr id="8" name="Subtitle 6">
            <a:extLst>
              <a:ext uri="{FF2B5EF4-FFF2-40B4-BE49-F238E27FC236}">
                <a16:creationId xmlns:a16="http://schemas.microsoft.com/office/drawing/2014/main" id="{34F27E23-D43C-483C-89C4-954CB7E6D950}"/>
              </a:ext>
            </a:extLst>
          </p:cNvPr>
          <p:cNvSpPr txBox="1">
            <a:spLocks/>
          </p:cNvSpPr>
          <p:nvPr/>
        </p:nvSpPr>
        <p:spPr>
          <a:xfrm>
            <a:off x="3456151" y="1381029"/>
            <a:ext cx="5279698" cy="6291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en-US" dirty="0">
              <a:solidFill>
                <a:srgbClr val="0070C0"/>
              </a:solidFill>
            </a:endParaRPr>
          </a:p>
        </p:txBody>
      </p:sp>
      <p:sp>
        <p:nvSpPr>
          <p:cNvPr id="14" name="Subtitle 6">
            <a:extLst>
              <a:ext uri="{FF2B5EF4-FFF2-40B4-BE49-F238E27FC236}">
                <a16:creationId xmlns:a16="http://schemas.microsoft.com/office/drawing/2014/main" id="{ACF38CB4-DCB0-4CAC-BEBB-1FE6A2BEC7AF}"/>
              </a:ext>
            </a:extLst>
          </p:cNvPr>
          <p:cNvSpPr txBox="1">
            <a:spLocks/>
          </p:cNvSpPr>
          <p:nvPr/>
        </p:nvSpPr>
        <p:spPr>
          <a:xfrm>
            <a:off x="767644" y="2010132"/>
            <a:ext cx="10543823" cy="4040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spcBef>
                <a:spcPts val="0"/>
              </a:spcBef>
              <a:buFont typeface="Arial" panose="020B0604020202020204" pitchFamily="34" charset="0"/>
              <a:buChar char="•"/>
            </a:pPr>
            <a:r>
              <a:rPr lang="en-US" sz="3200" dirty="0"/>
              <a:t>EPA will still recognize Phase I ESAs conducted in compliance with ASTM E1527-13 as compliant with the AAI Rule until one year after the effective date  of February 13, 2023.</a:t>
            </a:r>
          </a:p>
          <a:p>
            <a:pPr marL="800100" lvl="1" indent="-342900" algn="l">
              <a:spcBef>
                <a:spcPts val="0"/>
              </a:spcBef>
              <a:buFont typeface="Arial" panose="020B0604020202020204" pitchFamily="34" charset="0"/>
              <a:buChar char="•"/>
            </a:pPr>
            <a:r>
              <a:rPr lang="en-US" sz="3200" dirty="0"/>
              <a:t>HUD will in turn require the adoption of ASTM E1527-21 for all applications submitted effective February 14, 2024</a:t>
            </a:r>
          </a:p>
          <a:p>
            <a:pPr algn="l">
              <a:spcBef>
                <a:spcPts val="0"/>
              </a:spcBef>
            </a:pPr>
            <a:endParaRPr lang="en-US" dirty="0"/>
          </a:p>
          <a:p>
            <a:pPr algn="l">
              <a:spcBef>
                <a:spcPts val="0"/>
              </a:spcBef>
            </a:pPr>
            <a:endParaRPr lang="en-US" dirty="0"/>
          </a:p>
        </p:txBody>
      </p:sp>
    </p:spTree>
    <p:extLst>
      <p:ext uri="{BB962C8B-B14F-4D97-AF65-F5344CB8AC3E}">
        <p14:creationId xmlns:p14="http://schemas.microsoft.com/office/powerpoint/2010/main" val="2271872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44397-D6E8-475D-B2D9-B3C36A20EF3F}"/>
              </a:ext>
            </a:extLst>
          </p:cNvPr>
          <p:cNvSpPr>
            <a:spLocks noGrp="1"/>
          </p:cNvSpPr>
          <p:nvPr>
            <p:ph type="ctrTitle"/>
          </p:nvPr>
        </p:nvSpPr>
        <p:spPr>
          <a:xfrm>
            <a:off x="2209800" y="252514"/>
            <a:ext cx="7772400" cy="1096962"/>
          </a:xfrm>
        </p:spPr>
        <p:txBody>
          <a:bodyPr>
            <a:noAutofit/>
          </a:bodyPr>
          <a:lstStyle/>
          <a:p>
            <a:r>
              <a:rPr lang="en-US" sz="4400" b="1" dirty="0">
                <a:solidFill>
                  <a:srgbClr val="00B050"/>
                </a:solidFill>
              </a:rPr>
              <a:t>New ASTM Standard Updates</a:t>
            </a:r>
          </a:p>
        </p:txBody>
      </p:sp>
      <p:sp>
        <p:nvSpPr>
          <p:cNvPr id="8" name="Subtitle 6">
            <a:extLst>
              <a:ext uri="{FF2B5EF4-FFF2-40B4-BE49-F238E27FC236}">
                <a16:creationId xmlns:a16="http://schemas.microsoft.com/office/drawing/2014/main" id="{34F27E23-D43C-483C-89C4-954CB7E6D950}"/>
              </a:ext>
            </a:extLst>
          </p:cNvPr>
          <p:cNvSpPr txBox="1">
            <a:spLocks/>
          </p:cNvSpPr>
          <p:nvPr/>
        </p:nvSpPr>
        <p:spPr>
          <a:xfrm>
            <a:off x="3456151" y="1381029"/>
            <a:ext cx="5279698" cy="6291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en-US" dirty="0">
              <a:solidFill>
                <a:srgbClr val="0070C0"/>
              </a:solidFill>
            </a:endParaRPr>
          </a:p>
        </p:txBody>
      </p:sp>
      <p:sp>
        <p:nvSpPr>
          <p:cNvPr id="14" name="Subtitle 6">
            <a:extLst>
              <a:ext uri="{FF2B5EF4-FFF2-40B4-BE49-F238E27FC236}">
                <a16:creationId xmlns:a16="http://schemas.microsoft.com/office/drawing/2014/main" id="{ACF38CB4-DCB0-4CAC-BEBB-1FE6A2BEC7AF}"/>
              </a:ext>
            </a:extLst>
          </p:cNvPr>
          <p:cNvSpPr txBox="1">
            <a:spLocks/>
          </p:cNvSpPr>
          <p:nvPr/>
        </p:nvSpPr>
        <p:spPr>
          <a:xfrm>
            <a:off x="767644" y="1247876"/>
            <a:ext cx="10543823" cy="46787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2" indent="-342900" algn="l">
              <a:spcBef>
                <a:spcPts val="0"/>
              </a:spcBef>
              <a:buFont typeface="Arial" panose="020B0604020202020204" pitchFamily="34" charset="0"/>
              <a:buChar char="•"/>
            </a:pPr>
            <a:r>
              <a:rPr lang="en-US" dirty="0"/>
              <a:t>Revisions to REC, HREC, and CREC definitions (though doesn’t adjust concepts) and all RECs, CRECs, and significant database must be included in the Conclusions section</a:t>
            </a:r>
          </a:p>
          <a:p>
            <a:pPr marL="342900" lvl="2" indent="-342900" algn="l">
              <a:spcBef>
                <a:spcPts val="0"/>
              </a:spcBef>
            </a:pPr>
            <a:endParaRPr lang="en-US" dirty="0"/>
          </a:p>
          <a:p>
            <a:pPr marL="342900" lvl="2" indent="-342900" algn="l">
              <a:spcBef>
                <a:spcPts val="0"/>
              </a:spcBef>
              <a:buFont typeface="Arial" panose="020B0604020202020204" pitchFamily="34" charset="0"/>
              <a:buChar char="•"/>
            </a:pPr>
            <a:r>
              <a:rPr lang="en-US" dirty="0"/>
              <a:t>More explicit requirements to review historical research</a:t>
            </a:r>
          </a:p>
          <a:p>
            <a:pPr marL="342900" lvl="2" indent="-342900" algn="l">
              <a:spcBef>
                <a:spcPts val="0"/>
              </a:spcBef>
            </a:pPr>
            <a:endParaRPr lang="en-US" dirty="0"/>
          </a:p>
          <a:p>
            <a:pPr marL="342900" lvl="2" indent="-342900" algn="l">
              <a:spcBef>
                <a:spcPts val="0"/>
              </a:spcBef>
              <a:buFont typeface="Arial" panose="020B0604020202020204" pitchFamily="34" charset="0"/>
              <a:buChar char="•"/>
            </a:pPr>
            <a:r>
              <a:rPr lang="en-US" dirty="0"/>
              <a:t>Revisions to site reconnaissance regarding specific items present AND not present</a:t>
            </a:r>
          </a:p>
          <a:p>
            <a:pPr marL="342900" lvl="2" indent="-342900" algn="l">
              <a:spcBef>
                <a:spcPts val="0"/>
              </a:spcBef>
            </a:pPr>
            <a:endParaRPr lang="en-US" dirty="0"/>
          </a:p>
          <a:p>
            <a:pPr marL="342900" lvl="2" indent="-342900" algn="l">
              <a:spcBef>
                <a:spcPts val="0"/>
              </a:spcBef>
              <a:buFont typeface="Arial" panose="020B0604020202020204" pitchFamily="34" charset="0"/>
              <a:buChar char="•"/>
            </a:pPr>
            <a:r>
              <a:rPr lang="en-US" dirty="0"/>
              <a:t>Requirements for site plan and site photographs to be provided</a:t>
            </a:r>
          </a:p>
          <a:p>
            <a:pPr marL="342900" lvl="2" indent="-342900" algn="l">
              <a:spcBef>
                <a:spcPts val="0"/>
              </a:spcBef>
            </a:pPr>
            <a:endParaRPr lang="en-US" dirty="0"/>
          </a:p>
          <a:p>
            <a:pPr marL="342900" lvl="2" indent="-342900" algn="l">
              <a:spcBef>
                <a:spcPts val="0"/>
              </a:spcBef>
              <a:buFont typeface="Arial" panose="020B0604020202020204" pitchFamily="34" charset="0"/>
              <a:buChar char="•"/>
            </a:pPr>
            <a:r>
              <a:rPr lang="en-US" dirty="0"/>
              <a:t>Specific notation of significant data gaps in the Findings section</a:t>
            </a:r>
          </a:p>
          <a:p>
            <a:pPr marL="342900" lvl="2" indent="-342900" algn="l">
              <a:spcBef>
                <a:spcPts val="0"/>
              </a:spcBef>
            </a:pPr>
            <a:endParaRPr lang="en-US" dirty="0"/>
          </a:p>
          <a:p>
            <a:pPr marL="342900" lvl="2" indent="-342900" algn="l">
              <a:spcBef>
                <a:spcPts val="0"/>
              </a:spcBef>
              <a:buFont typeface="Arial" panose="020B0604020202020204" pitchFamily="34" charset="0"/>
              <a:buChar char="•"/>
            </a:pPr>
            <a:r>
              <a:rPr lang="en-US" dirty="0"/>
              <a:t>Requires opinions on additional investigations (though recommendations still not required)</a:t>
            </a:r>
          </a:p>
          <a:p>
            <a:pPr marL="342900" lvl="2" indent="-342900" algn="l">
              <a:spcBef>
                <a:spcPts val="0"/>
              </a:spcBef>
            </a:pPr>
            <a:endParaRPr lang="en-US" dirty="0"/>
          </a:p>
          <a:p>
            <a:pPr marL="342900" lvl="2" indent="-342900" algn="l">
              <a:spcBef>
                <a:spcPts val="0"/>
              </a:spcBef>
              <a:buFont typeface="Arial" panose="020B0604020202020204" pitchFamily="34" charset="0"/>
              <a:buChar char="•"/>
            </a:pPr>
            <a:r>
              <a:rPr lang="en-US" dirty="0"/>
              <a:t>Emerging contaminants (e.g., per- and polyfluoroalkyl substances, or PFAS) included in non-scope considerations</a:t>
            </a:r>
          </a:p>
          <a:p>
            <a:pPr marL="463550" indent="-463550" algn="l">
              <a:spcBef>
                <a:spcPts val="0"/>
              </a:spcBef>
            </a:pPr>
            <a:endParaRPr lang="en-US" sz="1800" dirty="0">
              <a:solidFill>
                <a:srgbClr val="FF0000"/>
              </a:solidFill>
            </a:endParaRPr>
          </a:p>
          <a:p>
            <a:pPr marL="463550" indent="-463550" algn="l">
              <a:spcBef>
                <a:spcPts val="0"/>
              </a:spcBef>
            </a:pPr>
            <a:r>
              <a:rPr lang="en-US" sz="1800" dirty="0">
                <a:solidFill>
                  <a:srgbClr val="FF0000"/>
                </a:solidFill>
              </a:rPr>
              <a:t>See the AAI and ASTM E1527-21 Comparison posted by the EPA - </a:t>
            </a:r>
            <a:r>
              <a:rPr lang="en-US" sz="1800" dirty="0">
                <a:solidFill>
                  <a:srgbClr val="FF0000"/>
                </a:solidFill>
                <a:hlinkClick r:id="rId2"/>
              </a:rPr>
              <a:t>https://www.regulations.gov/document/EPA-HQ-OLEM-2021-0946-0002</a:t>
            </a:r>
            <a:r>
              <a:rPr lang="en-US" sz="1800" dirty="0">
                <a:solidFill>
                  <a:srgbClr val="FF0000"/>
                </a:solidFill>
              </a:rPr>
              <a:t> </a:t>
            </a:r>
          </a:p>
        </p:txBody>
      </p:sp>
    </p:spTree>
    <p:extLst>
      <p:ext uri="{BB962C8B-B14F-4D97-AF65-F5344CB8AC3E}">
        <p14:creationId xmlns:p14="http://schemas.microsoft.com/office/powerpoint/2010/main" val="1470875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3BC8-17DE-5312-684E-DBBD308CBB11}"/>
              </a:ext>
            </a:extLst>
          </p:cNvPr>
          <p:cNvSpPr>
            <a:spLocks noGrp="1"/>
          </p:cNvSpPr>
          <p:nvPr>
            <p:ph type="title"/>
          </p:nvPr>
        </p:nvSpPr>
        <p:spPr/>
        <p:txBody>
          <a:bodyPr/>
          <a:lstStyle/>
          <a:p>
            <a:pPr algn="ctr"/>
            <a:r>
              <a:rPr lang="en-US" b="1" dirty="0">
                <a:solidFill>
                  <a:srgbClr val="00B050"/>
                </a:solidFill>
              </a:rPr>
              <a:t>Section 106 Authorization Memo</a:t>
            </a:r>
          </a:p>
        </p:txBody>
      </p:sp>
      <p:sp>
        <p:nvSpPr>
          <p:cNvPr id="3" name="Content Placeholder 2">
            <a:extLst>
              <a:ext uri="{FF2B5EF4-FFF2-40B4-BE49-F238E27FC236}">
                <a16:creationId xmlns:a16="http://schemas.microsoft.com/office/drawing/2014/main" id="{B63210B6-A8C2-1351-5863-BDBA4D8547DC}"/>
              </a:ext>
            </a:extLst>
          </p:cNvPr>
          <p:cNvSpPr>
            <a:spLocks noGrp="1"/>
          </p:cNvSpPr>
          <p:nvPr>
            <p:ph idx="1"/>
          </p:nvPr>
        </p:nvSpPr>
        <p:spPr>
          <a:xfrm>
            <a:off x="838200" y="1825625"/>
            <a:ext cx="5430253" cy="4021722"/>
          </a:xfrm>
        </p:spPr>
        <p:txBody>
          <a:bodyPr>
            <a:normAutofit lnSpcReduction="10000"/>
          </a:bodyPr>
          <a:lstStyle/>
          <a:p>
            <a:r>
              <a:rPr lang="en-US" dirty="0"/>
              <a:t>Formerly Known As the Delegation Memo</a:t>
            </a:r>
          </a:p>
          <a:p>
            <a:r>
              <a:rPr lang="en-US" dirty="0"/>
              <a:t>Extended Until December 2027</a:t>
            </a:r>
          </a:p>
          <a:p>
            <a:r>
              <a:rPr lang="en-US" dirty="0"/>
              <a:t>No major changes, but clarifies key points about tribal consultation and HUD’s responsibilities</a:t>
            </a:r>
          </a:p>
          <a:p>
            <a:r>
              <a:rPr lang="en-US" dirty="0"/>
              <a:t>Make sure to attach the new memo to SHPO consultation letters</a:t>
            </a:r>
          </a:p>
          <a:p>
            <a:endParaRPr lang="en-US" dirty="0"/>
          </a:p>
        </p:txBody>
      </p:sp>
      <p:pic>
        <p:nvPicPr>
          <p:cNvPr id="1028" name="Picture 4" descr="General Services Administration | Advisory Council on Historic Preservation">
            <a:extLst>
              <a:ext uri="{FF2B5EF4-FFF2-40B4-BE49-F238E27FC236}">
                <a16:creationId xmlns:a16="http://schemas.microsoft.com/office/drawing/2014/main" id="{EA1449C4-A148-CF33-999F-A74B1484E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574" y="1690687"/>
            <a:ext cx="5523930" cy="415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74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0F20-C4FC-ABDD-FD78-9CC1CC0A4FB1}"/>
              </a:ext>
            </a:extLst>
          </p:cNvPr>
          <p:cNvSpPr>
            <a:spLocks noGrp="1"/>
          </p:cNvSpPr>
          <p:nvPr>
            <p:ph type="title"/>
          </p:nvPr>
        </p:nvSpPr>
        <p:spPr/>
        <p:txBody>
          <a:bodyPr/>
          <a:lstStyle/>
          <a:p>
            <a:pPr algn="ctr"/>
            <a:r>
              <a:rPr lang="en-US" b="1" dirty="0">
                <a:solidFill>
                  <a:srgbClr val="00B050"/>
                </a:solidFill>
              </a:rPr>
              <a:t>Noise Guidebook Update</a:t>
            </a:r>
            <a:r>
              <a:rPr lang="en-US" dirty="0"/>
              <a:t>	</a:t>
            </a:r>
          </a:p>
        </p:txBody>
      </p:sp>
      <p:sp>
        <p:nvSpPr>
          <p:cNvPr id="3" name="Content Placeholder 2">
            <a:extLst>
              <a:ext uri="{FF2B5EF4-FFF2-40B4-BE49-F238E27FC236}">
                <a16:creationId xmlns:a16="http://schemas.microsoft.com/office/drawing/2014/main" id="{1EAA4EB0-20B7-6888-6D95-59ACA69C5190}"/>
              </a:ext>
            </a:extLst>
          </p:cNvPr>
          <p:cNvSpPr>
            <a:spLocks noGrp="1"/>
          </p:cNvSpPr>
          <p:nvPr>
            <p:ph idx="1"/>
          </p:nvPr>
        </p:nvSpPr>
        <p:spPr>
          <a:xfrm>
            <a:off x="6256420" y="1407695"/>
            <a:ext cx="5097379" cy="4769268"/>
          </a:xfrm>
        </p:spPr>
        <p:txBody>
          <a:bodyPr/>
          <a:lstStyle/>
          <a:p>
            <a:r>
              <a:rPr lang="en-US" dirty="0"/>
              <a:t>Updated Noise Guidebook is still going through internal HUD review</a:t>
            </a:r>
          </a:p>
          <a:p>
            <a:r>
              <a:rPr lang="en-US" dirty="0"/>
              <a:t>LDAY is available for use on outdoor amenities that are closed at night, requires special approval</a:t>
            </a:r>
          </a:p>
          <a:p>
            <a:r>
              <a:rPr lang="en-US" dirty="0"/>
              <a:t>Housing is working on a new Fact Sheet that will cover LDAY and other key concepts from the Noise Guidebook</a:t>
            </a:r>
          </a:p>
          <a:p>
            <a:endParaRPr lang="en-US" dirty="0"/>
          </a:p>
        </p:txBody>
      </p:sp>
      <p:pic>
        <p:nvPicPr>
          <p:cNvPr id="2050" name="Picture 2" descr="USDOT Mode and Resource Description: Federal Motor Carrier Safety  Administration | US Department of Transportation">
            <a:extLst>
              <a:ext uri="{FF2B5EF4-FFF2-40B4-BE49-F238E27FC236}">
                <a16:creationId xmlns:a16="http://schemas.microsoft.com/office/drawing/2014/main" id="{283B442A-37FD-8005-2EB8-500B9FB7B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16" y="1939089"/>
            <a:ext cx="5085327" cy="341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877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2958</Words>
  <Application>Microsoft Office PowerPoint</Application>
  <PresentationFormat>Widescreen</PresentationFormat>
  <Paragraphs>244</Paragraphs>
  <Slides>46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Montserrat</vt:lpstr>
      <vt:lpstr>Wingdings</vt:lpstr>
      <vt:lpstr>Office Theme</vt:lpstr>
      <vt:lpstr>NAVIGATING THE ROCKY ENVIRONMENTAL TERRAIN</vt:lpstr>
      <vt:lpstr>NAVIGATING THE ROCKY ENVIRONMENTAL TERRAIN PANEL </vt:lpstr>
      <vt:lpstr>Our Topics Today:</vt:lpstr>
      <vt:lpstr>UPDATES</vt:lpstr>
      <vt:lpstr>New ASTM Standard</vt:lpstr>
      <vt:lpstr>New ASTM Standard</vt:lpstr>
      <vt:lpstr>New ASTM Standard Updates</vt:lpstr>
      <vt:lpstr>Section 106 Authorization Memo</vt:lpstr>
      <vt:lpstr>Noise Guidebook Update </vt:lpstr>
      <vt:lpstr>Climate Change</vt:lpstr>
      <vt:lpstr>Climate Change</vt:lpstr>
      <vt:lpstr>Climate EA Factor Fact Sheet</vt:lpstr>
      <vt:lpstr>Climate EA Factor Fact Sheet</vt:lpstr>
      <vt:lpstr>Climate Change</vt:lpstr>
      <vt:lpstr>Climate Change</vt:lpstr>
      <vt:lpstr>Climate Change</vt:lpstr>
      <vt:lpstr>Climate Change</vt:lpstr>
      <vt:lpstr>Climate Change</vt:lpstr>
      <vt:lpstr>Pressurized Pipelines </vt:lpstr>
      <vt:lpstr>Pressurized Pipeline Incident Example</vt:lpstr>
      <vt:lpstr>Pressurized Pipeline Incident Example</vt:lpstr>
      <vt:lpstr>PowerPoint Presentation</vt:lpstr>
      <vt:lpstr>PowerPoint Presentation</vt:lpstr>
      <vt:lpstr>Pressurized Pipelines – What Will HUD Accept?</vt:lpstr>
      <vt:lpstr>Pressurized Pipelines – What Will HUD Accept?</vt:lpstr>
      <vt:lpstr>PowerPoint Presentation</vt:lpstr>
      <vt:lpstr>Pressurized Pipeline Example</vt:lpstr>
      <vt:lpstr>Pressurized Pipeline Mitigation Example</vt:lpstr>
      <vt:lpstr>Pressurized Pipelines – The Good News!</vt:lpstr>
      <vt:lpstr>Wetlands</vt:lpstr>
      <vt:lpstr>Wetlands</vt:lpstr>
      <vt:lpstr>Wetlands</vt:lpstr>
      <vt:lpstr> Wetlands E.O. 11990 vs. 404 Clean Water Act (“CWA”) Differences  </vt:lpstr>
      <vt:lpstr>Wetlands E.O. 11990 vs. 404 CWA Differences (continued)</vt:lpstr>
      <vt:lpstr>Wetlands</vt:lpstr>
      <vt:lpstr>Wetlands</vt:lpstr>
      <vt:lpstr>Restrictive Covenants and Other Assurances</vt:lpstr>
      <vt:lpstr>Fall Hazards</vt:lpstr>
      <vt:lpstr>Fall Hazards Fact Sheet</vt:lpstr>
      <vt:lpstr>Fall Hazards – Ancillary Facilities and Common Areas</vt:lpstr>
      <vt:lpstr>Fall Hazards – Voltage Ratings</vt:lpstr>
      <vt:lpstr>Fall Hazards – Voltage Ratings</vt:lpstr>
      <vt:lpstr>Fall Hazards – Easement Restrictions</vt:lpstr>
      <vt:lpstr>Fall Hazards – Additional Resources</vt:lpstr>
      <vt:lpstr>PowerPoint Presentation</vt:lpstr>
      <vt:lpstr>PowerPoint Presentation</vt:lpstr>
    </vt:vector>
  </TitlesOfParts>
  <Company>Walker &amp; Dunlop,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ROCKY ENVIRONMENTAL TERRAIN</dc:title>
  <dc:creator>Krissy Hopkins</dc:creator>
  <cp:lastModifiedBy>Krissy Hopkins</cp:lastModifiedBy>
  <cp:revision>1</cp:revision>
  <dcterms:created xsi:type="dcterms:W3CDTF">2023-03-22T23:52:02Z</dcterms:created>
  <dcterms:modified xsi:type="dcterms:W3CDTF">2023-03-22T23:54:06Z</dcterms:modified>
</cp:coreProperties>
</file>