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90" r:id="rId3"/>
    <p:sldId id="292" r:id="rId4"/>
    <p:sldId id="261" r:id="rId5"/>
    <p:sldId id="264" r:id="rId6"/>
    <p:sldId id="265" r:id="rId7"/>
    <p:sldId id="266" r:id="rId8"/>
    <p:sldId id="267" r:id="rId9"/>
    <p:sldId id="272" r:id="rId10"/>
    <p:sldId id="268" r:id="rId11"/>
    <p:sldId id="269" r:id="rId12"/>
    <p:sldId id="270" r:id="rId13"/>
    <p:sldId id="289" r:id="rId14"/>
    <p:sldId id="273" r:id="rId15"/>
    <p:sldId id="287" r:id="rId16"/>
    <p:sldId id="285" r:id="rId17"/>
    <p:sldId id="271" r:id="rId18"/>
    <p:sldId id="275" r:id="rId19"/>
    <p:sldId id="276" r:id="rId20"/>
    <p:sldId id="277" r:id="rId21"/>
    <p:sldId id="278" r:id="rId22"/>
    <p:sldId id="279" r:id="rId23"/>
    <p:sldId id="284" r:id="rId24"/>
    <p:sldId id="29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37046E-4CAF-43CC-8242-3AD3B5462D08}">
          <p14:sldIdLst>
            <p14:sldId id="258"/>
          </p14:sldIdLst>
        </p14:section>
        <p14:section name="Untitled Section" id="{AF7B5437-0B3D-4BB1-ABC7-5D8645695F8D}">
          <p14:sldIdLst>
            <p14:sldId id="290"/>
            <p14:sldId id="292"/>
            <p14:sldId id="261"/>
            <p14:sldId id="264"/>
            <p14:sldId id="265"/>
            <p14:sldId id="266"/>
            <p14:sldId id="267"/>
            <p14:sldId id="272"/>
            <p14:sldId id="268"/>
            <p14:sldId id="269"/>
            <p14:sldId id="270"/>
            <p14:sldId id="289"/>
            <p14:sldId id="273"/>
            <p14:sldId id="287"/>
            <p14:sldId id="285"/>
            <p14:sldId id="271"/>
            <p14:sldId id="275"/>
            <p14:sldId id="276"/>
            <p14:sldId id="277"/>
            <p14:sldId id="278"/>
            <p14:sldId id="279"/>
            <p14:sldId id="284"/>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05326-810B-4294-815B-1FE759EE460A}" v="14" dt="2023-03-10T13:56:12.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1" autoAdjust="0"/>
    <p:restoredTop sz="86376" autoAdjust="0"/>
  </p:normalViewPr>
  <p:slideViewPr>
    <p:cSldViewPr snapToGrid="0" snapToObjects="1">
      <p:cViewPr varScale="1">
        <p:scale>
          <a:sx n="139" d="100"/>
          <a:sy n="139" d="100"/>
        </p:scale>
        <p:origin x="936" y="7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p:scale>
          <a:sx n="125" d="100"/>
          <a:sy n="125" d="100"/>
        </p:scale>
        <p:origin x="1858" y="-8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CDD6D1-F61D-4A15-9A8D-1480FF6AC6A0}" type="datetimeFigureOut">
              <a:rPr lang="en-US" smtClean="0"/>
              <a:t>3/10/2023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B5F847-B2DE-430F-9661-F4246E03D549}" type="slidenum">
              <a:rPr lang="en-US" smtClean="0"/>
              <a:t>‹#›</a:t>
            </a:fld>
            <a:endParaRPr lang="en-US" dirty="0"/>
          </a:p>
        </p:txBody>
      </p:sp>
    </p:spTree>
    <p:extLst>
      <p:ext uri="{BB962C8B-B14F-4D97-AF65-F5344CB8AC3E}">
        <p14:creationId xmlns:p14="http://schemas.microsoft.com/office/powerpoint/2010/main" val="62484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Baskerville Old Face" panose="02020602080505020303" pitchFamily="18" charset="0"/>
            </a:endParaRPr>
          </a:p>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2</a:t>
            </a:fld>
            <a:endParaRPr lang="en-US" dirty="0"/>
          </a:p>
        </p:txBody>
      </p:sp>
    </p:spTree>
    <p:extLst>
      <p:ext uri="{BB962C8B-B14F-4D97-AF65-F5344CB8AC3E}">
        <p14:creationId xmlns:p14="http://schemas.microsoft.com/office/powerpoint/2010/main" val="68315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13</a:t>
            </a:fld>
            <a:endParaRPr lang="en-US" dirty="0"/>
          </a:p>
        </p:txBody>
      </p:sp>
    </p:spTree>
    <p:extLst>
      <p:ext uri="{BB962C8B-B14F-4D97-AF65-F5344CB8AC3E}">
        <p14:creationId xmlns:p14="http://schemas.microsoft.com/office/powerpoint/2010/main" val="381789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14</a:t>
            </a:fld>
            <a:endParaRPr lang="en-US" dirty="0"/>
          </a:p>
        </p:txBody>
      </p:sp>
    </p:spTree>
    <p:extLst>
      <p:ext uri="{BB962C8B-B14F-4D97-AF65-F5344CB8AC3E}">
        <p14:creationId xmlns:p14="http://schemas.microsoft.com/office/powerpoint/2010/main" val="79185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15</a:t>
            </a:fld>
            <a:endParaRPr lang="en-US" dirty="0"/>
          </a:p>
        </p:txBody>
      </p:sp>
    </p:spTree>
    <p:extLst>
      <p:ext uri="{BB962C8B-B14F-4D97-AF65-F5344CB8AC3E}">
        <p14:creationId xmlns:p14="http://schemas.microsoft.com/office/powerpoint/2010/main" val="117523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16</a:t>
            </a:fld>
            <a:endParaRPr lang="en-US" dirty="0"/>
          </a:p>
        </p:txBody>
      </p:sp>
    </p:spTree>
    <p:extLst>
      <p:ext uri="{BB962C8B-B14F-4D97-AF65-F5344CB8AC3E}">
        <p14:creationId xmlns:p14="http://schemas.microsoft.com/office/powerpoint/2010/main" val="152301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17</a:t>
            </a:fld>
            <a:endParaRPr lang="en-US" dirty="0"/>
          </a:p>
        </p:txBody>
      </p:sp>
    </p:spTree>
    <p:extLst>
      <p:ext uri="{BB962C8B-B14F-4D97-AF65-F5344CB8AC3E}">
        <p14:creationId xmlns:p14="http://schemas.microsoft.com/office/powerpoint/2010/main" val="305544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18</a:t>
            </a:fld>
            <a:endParaRPr lang="en-US" dirty="0"/>
          </a:p>
        </p:txBody>
      </p:sp>
    </p:spTree>
    <p:extLst>
      <p:ext uri="{BB962C8B-B14F-4D97-AF65-F5344CB8AC3E}">
        <p14:creationId xmlns:p14="http://schemas.microsoft.com/office/powerpoint/2010/main" val="1515621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AB5F847-B2DE-430F-9661-F4246E03D549}" type="slidenum">
              <a:rPr lang="en-US" smtClean="0"/>
              <a:t>19</a:t>
            </a:fld>
            <a:endParaRPr lang="en-US" dirty="0"/>
          </a:p>
        </p:txBody>
      </p:sp>
    </p:spTree>
    <p:extLst>
      <p:ext uri="{BB962C8B-B14F-4D97-AF65-F5344CB8AC3E}">
        <p14:creationId xmlns:p14="http://schemas.microsoft.com/office/powerpoint/2010/main" val="208405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AB5F847-B2DE-430F-9661-F4246E03D549}" type="slidenum">
              <a:rPr lang="en-US" smtClean="0"/>
              <a:t>20</a:t>
            </a:fld>
            <a:endParaRPr lang="en-US" dirty="0"/>
          </a:p>
        </p:txBody>
      </p:sp>
    </p:spTree>
    <p:extLst>
      <p:ext uri="{BB962C8B-B14F-4D97-AF65-F5344CB8AC3E}">
        <p14:creationId xmlns:p14="http://schemas.microsoft.com/office/powerpoint/2010/main" val="4133146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AB5F847-B2DE-430F-9661-F4246E03D549}" type="slidenum">
              <a:rPr lang="en-US" smtClean="0"/>
              <a:t>21</a:t>
            </a:fld>
            <a:endParaRPr lang="en-US" dirty="0"/>
          </a:p>
        </p:txBody>
      </p:sp>
    </p:spTree>
    <p:extLst>
      <p:ext uri="{BB962C8B-B14F-4D97-AF65-F5344CB8AC3E}">
        <p14:creationId xmlns:p14="http://schemas.microsoft.com/office/powerpoint/2010/main" val="1694288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AB5F847-B2DE-430F-9661-F4246E03D549}" type="slidenum">
              <a:rPr lang="en-US" smtClean="0"/>
              <a:t>22</a:t>
            </a:fld>
            <a:endParaRPr lang="en-US" dirty="0"/>
          </a:p>
        </p:txBody>
      </p:sp>
    </p:spTree>
    <p:extLst>
      <p:ext uri="{BB962C8B-B14F-4D97-AF65-F5344CB8AC3E}">
        <p14:creationId xmlns:p14="http://schemas.microsoft.com/office/powerpoint/2010/main" val="7264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that there are two questions to consider when asking ourselves if our principal is Active: Is this a decision-making role, and does the participant have substantial financial interest (despite their decision-making authority). </a:t>
            </a:r>
          </a:p>
        </p:txBody>
      </p:sp>
      <p:sp>
        <p:nvSpPr>
          <p:cNvPr id="4" name="Slide Number Placeholder 3"/>
          <p:cNvSpPr>
            <a:spLocks noGrp="1"/>
          </p:cNvSpPr>
          <p:nvPr>
            <p:ph type="sldNum" sz="quarter" idx="5"/>
          </p:nvPr>
        </p:nvSpPr>
        <p:spPr/>
        <p:txBody>
          <a:bodyPr/>
          <a:lstStyle/>
          <a:p>
            <a:fld id="{5AB5F847-B2DE-430F-9661-F4246E03D549}" type="slidenum">
              <a:rPr lang="en-US" smtClean="0"/>
              <a:t>5</a:t>
            </a:fld>
            <a:endParaRPr lang="en-US" dirty="0"/>
          </a:p>
        </p:txBody>
      </p:sp>
    </p:spTree>
    <p:extLst>
      <p:ext uri="{BB962C8B-B14F-4D97-AF65-F5344CB8AC3E}">
        <p14:creationId xmlns:p14="http://schemas.microsoft.com/office/powerpoint/2010/main" val="276044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Baskerville Old Face" panose="02020602080505020303" pitchFamily="18" charset="0"/>
            </a:endParaRPr>
          </a:p>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23</a:t>
            </a:fld>
            <a:endParaRPr lang="en-US" dirty="0"/>
          </a:p>
        </p:txBody>
      </p:sp>
    </p:spTree>
    <p:extLst>
      <p:ext uri="{BB962C8B-B14F-4D97-AF65-F5344CB8AC3E}">
        <p14:creationId xmlns:p14="http://schemas.microsoft.com/office/powerpoint/2010/main" val="405375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6</a:t>
            </a:fld>
            <a:endParaRPr lang="en-US" dirty="0"/>
          </a:p>
        </p:txBody>
      </p:sp>
    </p:spTree>
    <p:extLst>
      <p:ext uri="{BB962C8B-B14F-4D97-AF65-F5344CB8AC3E}">
        <p14:creationId xmlns:p14="http://schemas.microsoft.com/office/powerpoint/2010/main" val="346338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7</a:t>
            </a:fld>
            <a:endParaRPr lang="en-US" dirty="0"/>
          </a:p>
        </p:txBody>
      </p:sp>
    </p:spTree>
    <p:extLst>
      <p:ext uri="{BB962C8B-B14F-4D97-AF65-F5344CB8AC3E}">
        <p14:creationId xmlns:p14="http://schemas.microsoft.com/office/powerpoint/2010/main" val="304943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8</a:t>
            </a:fld>
            <a:endParaRPr lang="en-US" dirty="0"/>
          </a:p>
        </p:txBody>
      </p:sp>
    </p:spTree>
    <p:extLst>
      <p:ext uri="{BB962C8B-B14F-4D97-AF65-F5344CB8AC3E}">
        <p14:creationId xmlns:p14="http://schemas.microsoft.com/office/powerpoint/2010/main" val="99128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9</a:t>
            </a:fld>
            <a:endParaRPr lang="en-US" dirty="0"/>
          </a:p>
        </p:txBody>
      </p:sp>
    </p:spTree>
    <p:extLst>
      <p:ext uri="{BB962C8B-B14F-4D97-AF65-F5344CB8AC3E}">
        <p14:creationId xmlns:p14="http://schemas.microsoft.com/office/powerpoint/2010/main" val="249308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10</a:t>
            </a:fld>
            <a:endParaRPr lang="en-US" dirty="0"/>
          </a:p>
        </p:txBody>
      </p:sp>
    </p:spTree>
    <p:extLst>
      <p:ext uri="{BB962C8B-B14F-4D97-AF65-F5344CB8AC3E}">
        <p14:creationId xmlns:p14="http://schemas.microsoft.com/office/powerpoint/2010/main" val="415246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have also added more scenarios into the matrix. With this new format, the user should have an easier time determining mortgage credit submission requirement once the Type, Role, and Ownership categories are determined. For now, this tool will be shared in PDF format. Shortly, we expect to release the tool in a secured excel format, which will allow the user to use the “sort” and “filter” functions of the table.</a:t>
            </a:r>
          </a:p>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11</a:t>
            </a:fld>
            <a:endParaRPr lang="en-US" dirty="0"/>
          </a:p>
        </p:txBody>
      </p:sp>
    </p:spTree>
    <p:extLst>
      <p:ext uri="{BB962C8B-B14F-4D97-AF65-F5344CB8AC3E}">
        <p14:creationId xmlns:p14="http://schemas.microsoft.com/office/powerpoint/2010/main" val="307855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5F847-B2DE-430F-9661-F4246E03D549}" type="slidenum">
              <a:rPr lang="en-US" smtClean="0"/>
              <a:t>12</a:t>
            </a:fld>
            <a:endParaRPr lang="en-US" dirty="0"/>
          </a:p>
        </p:txBody>
      </p:sp>
    </p:spTree>
    <p:extLst>
      <p:ext uri="{BB962C8B-B14F-4D97-AF65-F5344CB8AC3E}">
        <p14:creationId xmlns:p14="http://schemas.microsoft.com/office/powerpoint/2010/main" val="293706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3281-BF05-0C47-92B2-43BDC8591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21201-2412-D247-8C08-36364A532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F49AC2-8BF0-C04B-9276-DB96F822AC97}"/>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5" name="Footer Placeholder 4">
            <a:extLst>
              <a:ext uri="{FF2B5EF4-FFF2-40B4-BE49-F238E27FC236}">
                <a16:creationId xmlns:a16="http://schemas.microsoft.com/office/drawing/2014/main" id="{71C260EA-60F9-C040-8275-82B1407E9A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A45D8E-2162-DC49-82E3-5F4C28EBDCF3}"/>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309353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7A7B-507E-7145-A332-326AAC4DA4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C2E92-0579-564C-80C0-08520F1DA5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B9FA5-E7DA-8943-AD9C-8344AA9A4497}"/>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5" name="Footer Placeholder 4">
            <a:extLst>
              <a:ext uri="{FF2B5EF4-FFF2-40B4-BE49-F238E27FC236}">
                <a16:creationId xmlns:a16="http://schemas.microsoft.com/office/drawing/2014/main" id="{5785E6E4-63CA-974D-A17D-49F9E12CA1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01EA09-121D-AD48-BF02-B314A9ECC272}"/>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363281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016AB-6386-CE49-8FE9-6159437BDE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B0D67-91F3-004B-96A7-86B174E0A1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96AD8-4977-4247-AC90-F5760B0EDF94}"/>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5" name="Footer Placeholder 4">
            <a:extLst>
              <a:ext uri="{FF2B5EF4-FFF2-40B4-BE49-F238E27FC236}">
                <a16:creationId xmlns:a16="http://schemas.microsoft.com/office/drawing/2014/main" id="{6617BEFE-283E-5249-B748-18FDFCF80D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5A27C4-266D-1340-B37D-2D3E39E15969}"/>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304674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A13C-1F38-1540-957F-570BE3FFD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1DE8A-14DD-2A4F-98E8-253CA253A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0AAC1-7090-8047-BFC3-3B54D68444D2}"/>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5" name="Footer Placeholder 4">
            <a:extLst>
              <a:ext uri="{FF2B5EF4-FFF2-40B4-BE49-F238E27FC236}">
                <a16:creationId xmlns:a16="http://schemas.microsoft.com/office/drawing/2014/main" id="{00AF2C06-743B-3840-A59E-8F1A40F4A8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E48ED0-DA9E-2249-8952-BA935C4C75AE}"/>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143590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90D2-7312-034D-BDF3-EC4423DBC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6F260F-D4A5-6F48-A057-5B81F0B94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E45A8E-9E57-7E46-9F2C-6622EC942EA6}"/>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5" name="Footer Placeholder 4">
            <a:extLst>
              <a:ext uri="{FF2B5EF4-FFF2-40B4-BE49-F238E27FC236}">
                <a16:creationId xmlns:a16="http://schemas.microsoft.com/office/drawing/2014/main" id="{9CBDE48E-A27D-174E-9468-9E1C7D4295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7C866B-A99B-EA45-BF5B-9BFA68633E13}"/>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184953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18D0-9EA3-7E4D-A571-47D40C9DC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6AA49-3057-3E4B-A762-581EF1F7A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374195-6D72-F640-AD76-4A6EA5F8C1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51CBC7-E970-9747-9E46-F626FA6BEE8F}"/>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6" name="Footer Placeholder 5">
            <a:extLst>
              <a:ext uri="{FF2B5EF4-FFF2-40B4-BE49-F238E27FC236}">
                <a16:creationId xmlns:a16="http://schemas.microsoft.com/office/drawing/2014/main" id="{6B2DDF2C-EC76-DC4C-BDD3-374D9989B1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1A96AF-D2DD-5041-9666-9A6750C05014}"/>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385842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A6A2-6AF0-D243-92A9-C6BE89478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C5C12A-E374-F34B-8E46-7D069A6BB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3EA43-86DB-3A4E-9D9E-6CA6F960E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25B59E-0C0C-9344-9C54-C573C6C16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5ABD4-2BC4-AE42-A850-DC18DE365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4EEC85-868C-B545-87E3-24BAA57BADB8}"/>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8" name="Footer Placeholder 7">
            <a:extLst>
              <a:ext uri="{FF2B5EF4-FFF2-40B4-BE49-F238E27FC236}">
                <a16:creationId xmlns:a16="http://schemas.microsoft.com/office/drawing/2014/main" id="{6DB05EA3-1532-CB45-B6CB-AB3F16D41B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11395D-A50B-E34C-8A0C-29BAC17428D2}"/>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313041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E0CB-F07F-104D-87B8-34BB2A066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6A2B9C-AD94-574D-988B-4E48DFE52A3C}"/>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4" name="Footer Placeholder 3">
            <a:extLst>
              <a:ext uri="{FF2B5EF4-FFF2-40B4-BE49-F238E27FC236}">
                <a16:creationId xmlns:a16="http://schemas.microsoft.com/office/drawing/2014/main" id="{82DF8271-3321-474A-A90D-BD96FE2068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6850F0-03EB-744D-B432-B30567378F8D}"/>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280845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62CF1-9DBA-044C-9A8B-AB1276944AA8}"/>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3" name="Footer Placeholder 2">
            <a:extLst>
              <a:ext uri="{FF2B5EF4-FFF2-40B4-BE49-F238E27FC236}">
                <a16:creationId xmlns:a16="http://schemas.microsoft.com/office/drawing/2014/main" id="{64C13827-9368-5E45-BBE0-FC8ADA4D77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7CF368-45DC-CC4F-8CB5-4578EF3E27B0}"/>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357359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AAF6-B7E7-AF49-8AEC-762BE8C86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01995-6862-EA40-80EE-0D11D889B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ADBC4-419B-FB4C-AD7B-E52BB3E7F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7BD0E-5E55-934D-BC7B-5D9646042662}"/>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6" name="Footer Placeholder 5">
            <a:extLst>
              <a:ext uri="{FF2B5EF4-FFF2-40B4-BE49-F238E27FC236}">
                <a16:creationId xmlns:a16="http://schemas.microsoft.com/office/drawing/2014/main" id="{1669C9AE-32DB-E545-9312-3E65CCDA9C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7FB212-3450-BE40-AF74-07E8ACD37B22}"/>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18978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DAAE-DF16-D94F-9BA6-02A59630B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D383E3-42EA-6B43-8792-F7A5E9CED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5BBD4E-B994-844A-BBE2-263497434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03EC2-62A2-534D-89AE-7866178C6643}"/>
              </a:ext>
            </a:extLst>
          </p:cNvPr>
          <p:cNvSpPr>
            <a:spLocks noGrp="1"/>
          </p:cNvSpPr>
          <p:nvPr>
            <p:ph type="dt" sz="half" idx="10"/>
          </p:nvPr>
        </p:nvSpPr>
        <p:spPr/>
        <p:txBody>
          <a:bodyPr/>
          <a:lstStyle/>
          <a:p>
            <a:fld id="{CBA59EE8-3AF2-B948-AA98-C61FCD221909}" type="datetimeFigureOut">
              <a:rPr lang="en-US" smtClean="0"/>
              <a:t>3/10/2023</a:t>
            </a:fld>
            <a:endParaRPr lang="en-US" dirty="0"/>
          </a:p>
        </p:txBody>
      </p:sp>
      <p:sp>
        <p:nvSpPr>
          <p:cNvPr id="6" name="Footer Placeholder 5">
            <a:extLst>
              <a:ext uri="{FF2B5EF4-FFF2-40B4-BE49-F238E27FC236}">
                <a16:creationId xmlns:a16="http://schemas.microsoft.com/office/drawing/2014/main" id="{3C512764-6D16-7F47-8069-142F0B7CEB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288283-E1BE-844A-BFF0-6005C65C4101}"/>
              </a:ext>
            </a:extLst>
          </p:cNvPr>
          <p:cNvSpPr>
            <a:spLocks noGrp="1"/>
          </p:cNvSpPr>
          <p:nvPr>
            <p:ph type="sldNum" sz="quarter" idx="12"/>
          </p:nvPr>
        </p:nvSpPr>
        <p:spPr/>
        <p:txBody>
          <a:bodyPr/>
          <a:lstStyle/>
          <a:p>
            <a:fld id="{C5BC01AA-E1B4-AE42-AF2F-F90BE03D1AD2}" type="slidenum">
              <a:rPr lang="en-US" smtClean="0"/>
              <a:t>‹#›</a:t>
            </a:fld>
            <a:endParaRPr lang="en-US" dirty="0"/>
          </a:p>
        </p:txBody>
      </p:sp>
    </p:spTree>
    <p:extLst>
      <p:ext uri="{BB962C8B-B14F-4D97-AF65-F5344CB8AC3E}">
        <p14:creationId xmlns:p14="http://schemas.microsoft.com/office/powerpoint/2010/main" val="390964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2AC09-004F-F345-B48B-4436FAEBC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1A628-1D9B-6348-AA3F-39B73E5EB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A539E-7382-F249-A606-E7ACDE779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59EE8-3AF2-B948-AA98-C61FCD221909}" type="datetimeFigureOut">
              <a:rPr lang="en-US" smtClean="0"/>
              <a:t>3/10/2023</a:t>
            </a:fld>
            <a:endParaRPr lang="en-US" dirty="0"/>
          </a:p>
        </p:txBody>
      </p:sp>
      <p:sp>
        <p:nvSpPr>
          <p:cNvPr id="5" name="Footer Placeholder 4">
            <a:extLst>
              <a:ext uri="{FF2B5EF4-FFF2-40B4-BE49-F238E27FC236}">
                <a16:creationId xmlns:a16="http://schemas.microsoft.com/office/drawing/2014/main" id="{088C2540-37C2-B542-9372-A030A2D53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0DFE92-FFF4-EC48-AD9A-F785481E6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01AA-E1B4-AE42-AF2F-F90BE03D1AD2}" type="slidenum">
              <a:rPr lang="en-US" smtClean="0"/>
              <a:t>‹#›</a:t>
            </a:fld>
            <a:endParaRPr lang="en-US" dirty="0"/>
          </a:p>
        </p:txBody>
      </p:sp>
    </p:spTree>
    <p:extLst>
      <p:ext uri="{BB962C8B-B14F-4D97-AF65-F5344CB8AC3E}">
        <p14:creationId xmlns:p14="http://schemas.microsoft.com/office/powerpoint/2010/main" val="3743506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hud.gov/program_offices/housing/mfh/map/maphom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slide depicts the official seal of the U.S. Department of Housing and Urban Development and presentation text. ">
            <a:extLst>
              <a:ext uri="{FF2B5EF4-FFF2-40B4-BE49-F238E27FC236}">
                <a16:creationId xmlns:a16="http://schemas.microsoft.com/office/drawing/2014/main" id="{969234C5-5C8E-034F-827C-BAE9DA4E3062}"/>
              </a:ext>
            </a:extLst>
          </p:cNvPr>
          <p:cNvPicPr>
            <a:picLocks noChangeAspect="1"/>
          </p:cNvPicPr>
          <p:nvPr/>
        </p:nvPicPr>
        <p:blipFill>
          <a:blip r:embed="rId2"/>
          <a:stretch>
            <a:fill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9826506A-C9B1-0C4D-95CA-3B9DD9B6F577}"/>
              </a:ext>
            </a:extLst>
          </p:cNvPr>
          <p:cNvSpPr txBox="1">
            <a:spLocks noGrp="1"/>
          </p:cNvSpPr>
          <p:nvPr>
            <p:ph type="title" idx="4294967295"/>
          </p:nvPr>
        </p:nvSpPr>
        <p:spPr>
          <a:xfrm>
            <a:off x="6350" y="2745755"/>
            <a:ext cx="12179300"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t>Eastern Lender’s Association 2023 Conference </a:t>
            </a:r>
            <a:br>
              <a:rPr kumimoji="0" lang="en-US" sz="40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br>
            <a:r>
              <a:rPr kumimoji="0" lang="en-US" sz="40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t>Mortgage Credit Panel</a:t>
            </a:r>
            <a:br>
              <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br>
            <a:br>
              <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rPr>
            </a:br>
            <a:endParaRPr kumimoji="0" lang="en-US" sz="4800" b="0" i="0" u="none" strike="noStrike" kern="1200" cap="none" spc="0" normalizeH="0" baseline="0" noProof="0" dirty="0">
              <a:ln>
                <a:noFill/>
              </a:ln>
              <a:solidFill>
                <a:schemeClr val="bg1"/>
              </a:solidFill>
              <a:effectLst/>
              <a:uLnTx/>
              <a:uFillTx/>
              <a:latin typeface="Baskerville Old Face" panose="02020602080505020303" pitchFamily="18" charset="77"/>
              <a:ea typeface="+mn-ea"/>
              <a:cs typeface="+mn-cs"/>
            </a:endParaRPr>
          </a:p>
        </p:txBody>
      </p:sp>
    </p:spTree>
    <p:extLst>
      <p:ext uri="{BB962C8B-B14F-4D97-AF65-F5344CB8AC3E}">
        <p14:creationId xmlns:p14="http://schemas.microsoft.com/office/powerpoint/2010/main" val="31407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887721"/>
            <a:ext cx="11215254" cy="4972752"/>
          </a:xfrm>
        </p:spPr>
        <p:txBody>
          <a:bodyPr/>
          <a:lstStyle/>
          <a:p>
            <a:endParaRPr lang="en-US" dirty="0">
              <a:latin typeface="Baskerville Old Face" panose="02020602080505020303" pitchFamily="18" charset="0"/>
            </a:endParaRPr>
          </a:p>
          <a:p>
            <a:pPr algn="l"/>
            <a:endParaRPr lang="en-US" sz="3600" dirty="0">
              <a:latin typeface="Baskerville Old Face" panose="02020602080505020303" pitchFamily="18" charset="0"/>
            </a:endParaRPr>
          </a:p>
          <a:p>
            <a:pPr algn="l"/>
            <a:r>
              <a:rPr lang="en-US" sz="3600" dirty="0">
                <a:latin typeface="Baskerville Old Face" panose="02020602080505020303" pitchFamily="18" charset="0"/>
              </a:rPr>
              <a:t>2020 MAP Guide Appendix 8, Section A.8.4 contains a mortgage credit and underwriting review documentation matrix. </a:t>
            </a:r>
          </a:p>
          <a:p>
            <a:pPr algn="l"/>
            <a:endParaRPr lang="en-US" sz="3600" dirty="0">
              <a:latin typeface="Baskerville Old Face" panose="02020602080505020303" pitchFamily="18" charset="0"/>
            </a:endParaRPr>
          </a:p>
          <a:p>
            <a:pPr algn="l"/>
            <a:r>
              <a:rPr lang="en-US" sz="3600" dirty="0">
                <a:latin typeface="Baskerville Old Face" panose="02020602080505020303" pitchFamily="18" charset="0"/>
              </a:rPr>
              <a:t>Today, we are sharing a more “user-friendly” reformatted matrix.</a:t>
            </a:r>
          </a:p>
        </p:txBody>
      </p:sp>
      <p:pic>
        <p:nvPicPr>
          <p:cNvPr id="5" name="Picture 4" descr="This is the standard banner for presentations. ">
            <a:extLst>
              <a:ext uri="{FF2B5EF4-FFF2-40B4-BE49-F238E27FC236}">
                <a16:creationId xmlns:a16="http://schemas.microsoft.com/office/drawing/2014/main" id="{A2FC3012-075D-AA43-08A1-EEF60D5911DE}"/>
              </a:ext>
            </a:extLst>
          </p:cNvPr>
          <p:cNvPicPr>
            <a:picLocks noChangeAspect="1"/>
          </p:cNvPicPr>
          <p:nvPr/>
        </p:nvPicPr>
        <p:blipFill>
          <a:blip r:embed="rId3"/>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36963" y="290136"/>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New Mortgage Credit “Matrix”</a:t>
            </a:r>
          </a:p>
        </p:txBody>
      </p:sp>
    </p:spTree>
    <p:extLst>
      <p:ext uri="{BB962C8B-B14F-4D97-AF65-F5344CB8AC3E}">
        <p14:creationId xmlns:p14="http://schemas.microsoft.com/office/powerpoint/2010/main" val="373231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524000" y="-75685"/>
            <a:ext cx="9428019" cy="872768"/>
          </a:xfrm>
        </p:spPr>
        <p:txBody>
          <a:bodyPr vert="horz" lIns="91440" tIns="45720" rIns="91440" bIns="45720" rtlCol="0" anchor="b">
            <a:normAutofit fontScale="90000"/>
          </a:bodyPr>
          <a:lstStyle/>
          <a:p>
            <a:r>
              <a:rPr lang="en-US" dirty="0">
                <a:solidFill>
                  <a:schemeClr val="bg1"/>
                </a:solidFill>
              </a:rPr>
              <a:t>Case Study</a:t>
            </a:r>
          </a:p>
        </p:txBody>
      </p:sp>
      <p:pic>
        <p:nvPicPr>
          <p:cNvPr id="5" name="Picture 4" descr="This is the standard banner for presentations. ">
            <a:extLst>
              <a:ext uri="{FF2B5EF4-FFF2-40B4-BE49-F238E27FC236}">
                <a16:creationId xmlns:a16="http://schemas.microsoft.com/office/drawing/2014/main" id="{0549D9A5-BB77-E352-A3D3-CB141BD1ABDC}"/>
              </a:ext>
            </a:extLst>
          </p:cNvPr>
          <p:cNvPicPr>
            <a:picLocks noChangeAspect="1"/>
          </p:cNvPicPr>
          <p:nvPr/>
        </p:nvPicPr>
        <p:blipFill>
          <a:blip r:embed="rId3"/>
          <a:stretch>
            <a:fillRect/>
          </a:stretch>
        </p:blipFill>
        <p:spPr>
          <a:xfrm>
            <a:off x="-72736" y="-1"/>
            <a:ext cx="12343336" cy="6858001"/>
          </a:xfrm>
          <a:prstGeom prst="rect">
            <a:avLst/>
          </a:prstGeom>
        </p:spPr>
      </p:pic>
      <p:pic>
        <p:nvPicPr>
          <p:cNvPr id="4" name="Picture 3" descr="Table&#10;&#10;Description automatically generated with medium confidence">
            <a:extLst>
              <a:ext uri="{FF2B5EF4-FFF2-40B4-BE49-F238E27FC236}">
                <a16:creationId xmlns:a16="http://schemas.microsoft.com/office/drawing/2014/main" id="{F87BFF9C-7E87-5B38-4791-79954C0FF87C}"/>
              </a:ext>
            </a:extLst>
          </p:cNvPr>
          <p:cNvPicPr>
            <a:picLocks noChangeAspect="1"/>
          </p:cNvPicPr>
          <p:nvPr/>
        </p:nvPicPr>
        <p:blipFill rotWithShape="1">
          <a:blip r:embed="rId4"/>
          <a:srcRect b="16504"/>
          <a:stretch/>
        </p:blipFill>
        <p:spPr>
          <a:xfrm>
            <a:off x="361283" y="277571"/>
            <a:ext cx="10885146" cy="5323129"/>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Table&#10;&#10;Description automatically generated">
            <a:extLst>
              <a:ext uri="{FF2B5EF4-FFF2-40B4-BE49-F238E27FC236}">
                <a16:creationId xmlns:a16="http://schemas.microsoft.com/office/drawing/2014/main" id="{8F6CD146-6119-A323-270C-0E413CFBF9CC}"/>
              </a:ext>
            </a:extLst>
          </p:cNvPr>
          <p:cNvPicPr>
            <a:picLocks noChangeAspect="1"/>
          </p:cNvPicPr>
          <p:nvPr/>
        </p:nvPicPr>
        <p:blipFill rotWithShape="1">
          <a:blip r:embed="rId5"/>
          <a:srcRect l="37019" b="39035"/>
          <a:stretch/>
        </p:blipFill>
        <p:spPr bwMode="auto">
          <a:xfrm>
            <a:off x="4883727" y="3086205"/>
            <a:ext cx="7200902" cy="3185783"/>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Picture 7" descr="Text&#10;&#10;Description automatically generated">
            <a:extLst>
              <a:ext uri="{FF2B5EF4-FFF2-40B4-BE49-F238E27FC236}">
                <a16:creationId xmlns:a16="http://schemas.microsoft.com/office/drawing/2014/main" id="{7B4A065F-3A3C-F392-6AAC-1EC89FED3776}"/>
              </a:ext>
            </a:extLst>
          </p:cNvPr>
          <p:cNvPicPr>
            <a:picLocks noChangeAspect="1"/>
          </p:cNvPicPr>
          <p:nvPr/>
        </p:nvPicPr>
        <p:blipFill>
          <a:blip r:embed="rId6"/>
          <a:stretch>
            <a:fillRect/>
          </a:stretch>
        </p:blipFill>
        <p:spPr>
          <a:xfrm>
            <a:off x="2559908" y="4353791"/>
            <a:ext cx="3157548" cy="2226637"/>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82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88372" y="1308445"/>
            <a:ext cx="11215254" cy="4972752"/>
          </a:xfrm>
        </p:spPr>
        <p:txBody>
          <a:bodyPr>
            <a:normAutofit/>
          </a:bodyPr>
          <a:lstStyle/>
          <a:p>
            <a:pPr marL="342900" indent="-342900" algn="l">
              <a:buFont typeface="Arial" panose="020B0604020202020204" pitchFamily="34" charset="0"/>
              <a:buChar char="•"/>
            </a:pPr>
            <a:r>
              <a:rPr lang="en-US" dirty="0">
                <a:latin typeface="Baskerville Old Face" panose="02020602080505020303" pitchFamily="18" charset="0"/>
              </a:rPr>
              <a:t>AAQ (Ask a Question) system manages responses to MAP Questions or Clarify MAP Guide Instructions</a:t>
            </a:r>
          </a:p>
          <a:p>
            <a:pPr marL="342900" indent="-342900" algn="l">
              <a:buFont typeface="Arial" panose="020B0604020202020204" pitchFamily="34" charset="0"/>
              <a:buChar char="•"/>
            </a:pPr>
            <a:r>
              <a:rPr lang="en-US" dirty="0">
                <a:latin typeface="Baskerville Old Face" panose="02020602080505020303" pitchFamily="18" charset="0"/>
              </a:rPr>
              <a:t>The AAQ link is found on the main HUD MAP web page, and is on the “What’s New”                    sidebar:  </a:t>
            </a:r>
            <a:r>
              <a:rPr lang="en-US" b="1" u="sng" dirty="0">
                <a:solidFill>
                  <a:srgbClr val="000000"/>
                </a:solidFill>
                <a:effectLst/>
                <a:latin typeface="Baskerville Old Face" panose="02020602080505020303" pitchFamily="18" charset="0"/>
                <a:ea typeface="Calibri" panose="020F0502020204030204" pitchFamily="34" charset="0"/>
                <a:hlinkClick r:id="rId3"/>
              </a:rPr>
              <a:t>https://www.hud.gov/program_offices/housing/mfh/map/maphome</a:t>
            </a:r>
            <a:endParaRPr lang="en-US" dirty="0">
              <a:latin typeface="Baskerville Old Face" panose="02020602080505020303" pitchFamily="18" charset="0"/>
            </a:endParaRPr>
          </a:p>
        </p:txBody>
      </p:sp>
      <p:pic>
        <p:nvPicPr>
          <p:cNvPr id="5" name="Picture 4" descr="This is the standard banner for presentations. ">
            <a:extLst>
              <a:ext uri="{FF2B5EF4-FFF2-40B4-BE49-F238E27FC236}">
                <a16:creationId xmlns:a16="http://schemas.microsoft.com/office/drawing/2014/main" id="{13D6306E-0A84-740B-FC35-D59957ECBC54}"/>
              </a:ext>
            </a:extLst>
          </p:cNvPr>
          <p:cNvPicPr>
            <a:picLocks noChangeAspect="1"/>
          </p:cNvPicPr>
          <p:nvPr/>
        </p:nvPicPr>
        <p:blipFill>
          <a:blip r:embed="rId4"/>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42592"/>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AAQ’s</a:t>
            </a:r>
          </a:p>
        </p:txBody>
      </p:sp>
      <p:pic>
        <p:nvPicPr>
          <p:cNvPr id="7" name="Picture 6">
            <a:extLst>
              <a:ext uri="{FF2B5EF4-FFF2-40B4-BE49-F238E27FC236}">
                <a16:creationId xmlns:a16="http://schemas.microsoft.com/office/drawing/2014/main" id="{097CE899-056A-7A7A-A017-63A8AC121C8C}"/>
              </a:ext>
            </a:extLst>
          </p:cNvPr>
          <p:cNvPicPr>
            <a:picLocks noChangeAspect="1"/>
          </p:cNvPicPr>
          <p:nvPr/>
        </p:nvPicPr>
        <p:blipFill>
          <a:blip r:embed="rId5"/>
          <a:stretch>
            <a:fillRect/>
          </a:stretch>
        </p:blipFill>
        <p:spPr>
          <a:xfrm>
            <a:off x="3530509" y="2835588"/>
            <a:ext cx="4543449" cy="3588201"/>
          </a:xfrm>
          <a:prstGeom prst="rect">
            <a:avLst/>
          </a:prstGeom>
        </p:spPr>
      </p:pic>
    </p:spTree>
    <p:extLst>
      <p:ext uri="{BB962C8B-B14F-4D97-AF65-F5344CB8AC3E}">
        <p14:creationId xmlns:p14="http://schemas.microsoft.com/office/powerpoint/2010/main" val="328388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88372" y="1157952"/>
            <a:ext cx="11215254" cy="4972752"/>
          </a:xfrm>
        </p:spPr>
        <p:txBody>
          <a:bodyPr>
            <a:noAutofit/>
          </a:bodyPr>
          <a:lstStyle/>
          <a:p>
            <a:pPr marL="0" marR="0">
              <a:lnSpc>
                <a:spcPct val="107000"/>
              </a:lnSpc>
              <a:spcBef>
                <a:spcPts val="1200"/>
              </a:spcBef>
              <a:spcAft>
                <a:spcPts val="1200"/>
              </a:spcAft>
            </a:pPr>
            <a:r>
              <a:rPr lang="en-US" b="1" dirty="0">
                <a:effectLst/>
                <a:latin typeface="Baskerville Old Face" panose="02020602080505020303" pitchFamily="18" charset="0"/>
                <a:ea typeface="Times New Roman" panose="02020603050405020304" pitchFamily="18" charset="0"/>
                <a:cs typeface="Times New Roman" panose="02020603050405020304" pitchFamily="18" charset="0"/>
              </a:rPr>
              <a:t>Question:</a:t>
            </a:r>
            <a:endParaRPr lang="en-US"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750"/>
              </a:spcAft>
              <a:buFont typeface="Arial" panose="020B0604020202020204" pitchFamily="34" charset="0"/>
              <a:buChar char="•"/>
            </a:pPr>
            <a:r>
              <a:rPr lang="en-US" sz="2200" dirty="0">
                <a:effectLst/>
                <a:latin typeface="Baskerville Old Face" panose="02020602080505020303" pitchFamily="18" charset="0"/>
                <a:ea typeface="Times New Roman" panose="02020603050405020304" pitchFamily="18" charset="0"/>
                <a:cs typeface="Times New Roman" panose="02020603050405020304" pitchFamily="18" charset="0"/>
              </a:rPr>
              <a:t>It seems the MAP Guide is clear on which financial statements should be relied upon for underwriting purposes. Are lenders required to submit Trailing 12 month financial statements of project operations at the request of HUD underwriters?  We are getting increased requests for borrower T-12/TTM statements even when the application submittal includes all the MAP-required financial statements (three years historical audits; YTD statements within 90 days).</a:t>
            </a:r>
            <a:endParaRPr lang="en-US" sz="2200"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b="1" dirty="0">
                <a:effectLst/>
                <a:latin typeface="Baskerville Old Face" panose="02020602080505020303" pitchFamily="18" charset="0"/>
                <a:ea typeface="Times New Roman" panose="02020603050405020304" pitchFamily="18" charset="0"/>
                <a:cs typeface="Times New Roman" panose="02020603050405020304" pitchFamily="18" charset="0"/>
              </a:rPr>
              <a:t>Answer:</a:t>
            </a:r>
            <a:endParaRPr lang="en-US" b="1"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750"/>
              </a:spcAft>
              <a:buFont typeface="Arial" panose="020B0604020202020204" pitchFamily="34" charset="0"/>
              <a:buChar char="•"/>
            </a:pPr>
            <a:r>
              <a:rPr lang="en-US" sz="2200" b="1" dirty="0">
                <a:solidFill>
                  <a:srgbClr val="333333"/>
                </a:solidFill>
                <a:effectLst/>
                <a:latin typeface="Baskerville Old Face" panose="02020602080505020303" pitchFamily="18" charset="0"/>
                <a:ea typeface="Times New Roman" panose="02020603050405020304" pitchFamily="18" charset="0"/>
                <a:cs typeface="Times New Roman" panose="02020603050405020304" pitchFamily="18" charset="0"/>
              </a:rPr>
              <a:t>In order for the HUD Underwriter to compare the historical statements for debt service, Lenders are to provide operating income and expenses for the past 3 years of operating experience and the trailing 12 months of income and expenses.  This will be updated in the next MAP Guide.</a:t>
            </a:r>
            <a:endParaRPr lang="en-US" sz="2200" b="1" dirty="0">
              <a:effectLst/>
              <a:latin typeface="Baskerville Old Face" panose="02020602080505020303" pitchFamily="18" charset="0"/>
              <a:ea typeface="Calibri" panose="020F0502020204030204" pitchFamily="34" charset="0"/>
              <a:cs typeface="Times New Roman" panose="02020603050405020304" pitchFamily="18" charset="0"/>
            </a:endParaRPr>
          </a:p>
          <a:p>
            <a:endParaRPr lang="en-US" dirty="0">
              <a:latin typeface="Baskerville Old Face" panose="02020602080505020303" pitchFamily="18" charset="0"/>
            </a:endParaRPr>
          </a:p>
        </p:txBody>
      </p:sp>
      <p:pic>
        <p:nvPicPr>
          <p:cNvPr id="5" name="Picture 4" descr="This is the standard banner for presentations. ">
            <a:extLst>
              <a:ext uri="{FF2B5EF4-FFF2-40B4-BE49-F238E27FC236}">
                <a16:creationId xmlns:a16="http://schemas.microsoft.com/office/drawing/2014/main" id="{13D6306E-0A84-740B-FC35-D59957ECBC54}"/>
              </a:ext>
            </a:extLst>
          </p:cNvPr>
          <p:cNvPicPr>
            <a:picLocks noChangeAspect="1"/>
          </p:cNvPicPr>
          <p:nvPr/>
        </p:nvPicPr>
        <p:blipFill>
          <a:blip r:embed="rId3"/>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42592"/>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AAQ’s</a:t>
            </a:r>
          </a:p>
        </p:txBody>
      </p:sp>
    </p:spTree>
    <p:extLst>
      <p:ext uri="{BB962C8B-B14F-4D97-AF65-F5344CB8AC3E}">
        <p14:creationId xmlns:p14="http://schemas.microsoft.com/office/powerpoint/2010/main" val="21883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1312395"/>
            <a:ext cx="11215254" cy="4972752"/>
          </a:xfrm>
        </p:spPr>
        <p:txBody>
          <a:bodyPr>
            <a:normAutofit/>
          </a:bodyPr>
          <a:lstStyle/>
          <a:p>
            <a:r>
              <a:rPr lang="en-US" b="1" dirty="0">
                <a:effectLst/>
                <a:latin typeface="Baskerville Old Face" panose="02020602080505020303" pitchFamily="18" charset="0"/>
                <a:ea typeface="Times New Roman" panose="02020603050405020304" pitchFamily="18" charset="0"/>
                <a:cs typeface="Times New Roman" panose="02020603050405020304" pitchFamily="18" charset="0"/>
              </a:rPr>
              <a:t>Question:</a:t>
            </a:r>
            <a:endParaRPr lang="en-US" dirty="0">
              <a:effectLst/>
              <a:latin typeface="Baskerville Old Face" panose="02020602080505020303" pitchFamily="18" charset="0"/>
              <a:ea typeface="Calibri" panose="020F0502020204030204" pitchFamily="34" charset="0"/>
              <a:cs typeface="Times New Roman" panose="02020603050405020304" pitchFamily="18" charset="0"/>
            </a:endParaRPr>
          </a:p>
          <a:p>
            <a:pPr algn="l"/>
            <a:r>
              <a:rPr lang="en-US" b="0" i="0" u="none" strike="noStrike" dirty="0">
                <a:solidFill>
                  <a:srgbClr val="000000"/>
                </a:solidFill>
                <a:effectLst/>
                <a:latin typeface="Baskerville Old Face" panose="02020602080505020303" pitchFamily="18" charset="0"/>
              </a:rPr>
              <a:t>Chapter 8.8.2.A.2 states if an IOI management agent exists, the lender should obtain financial statements. However, the matrix within A.8.4. says No. Which guidance should the lender follow?</a:t>
            </a:r>
            <a:r>
              <a:rPr lang="en-US" dirty="0">
                <a:latin typeface="Baskerville Old Face" panose="02020602080505020303" pitchFamily="18" charset="0"/>
              </a:rPr>
              <a:t> </a:t>
            </a:r>
          </a:p>
          <a:p>
            <a:endParaRPr lang="en-US" dirty="0">
              <a:latin typeface="Baskerville Old Face" panose="02020602080505020303" pitchFamily="18" charset="0"/>
            </a:endParaRPr>
          </a:p>
          <a:p>
            <a:r>
              <a:rPr lang="en-US" b="1" dirty="0">
                <a:effectLst/>
                <a:latin typeface="Baskerville Old Face" panose="02020602080505020303" pitchFamily="18" charset="0"/>
                <a:ea typeface="Times New Roman" panose="02020603050405020304" pitchFamily="18" charset="0"/>
                <a:cs typeface="Times New Roman" panose="02020603050405020304" pitchFamily="18" charset="0"/>
              </a:rPr>
              <a:t>Answer:</a:t>
            </a:r>
            <a:endParaRPr lang="en-US" dirty="0">
              <a:effectLst/>
              <a:latin typeface="Baskerville Old Face" panose="02020602080505020303" pitchFamily="18"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b="1" i="0" u="none" strike="noStrike" dirty="0">
                <a:solidFill>
                  <a:srgbClr val="000000"/>
                </a:solidFill>
                <a:effectLst/>
                <a:latin typeface="Baskerville Old Face" panose="02020602080505020303" pitchFamily="18" charset="0"/>
              </a:rPr>
              <a:t>Financial statements are required for an Identity of Interest Management Agent for Section 8.8.2.A.2. of the MAP guide. </a:t>
            </a:r>
          </a:p>
          <a:p>
            <a:pPr marL="285750" indent="-285750" algn="l">
              <a:buFont typeface="Arial" panose="020B0604020202020204" pitchFamily="34" charset="0"/>
              <a:buChar char="•"/>
            </a:pPr>
            <a:r>
              <a:rPr lang="en-US" b="1" i="0" u="none" strike="noStrike" dirty="0">
                <a:solidFill>
                  <a:srgbClr val="000000"/>
                </a:solidFill>
                <a:effectLst/>
                <a:latin typeface="Baskerville Old Face" panose="02020602080505020303" pitchFamily="18" charset="0"/>
              </a:rPr>
              <a:t>The reference that financial statements are not required (located in the Appendix 8,A.8.4 Mortgage Credit Document Matrix) is incorrect.</a:t>
            </a:r>
            <a:r>
              <a:rPr lang="en-US" b="1" dirty="0">
                <a:latin typeface="Baskerville Old Face" panose="02020602080505020303" pitchFamily="18" charset="0"/>
              </a:rPr>
              <a:t> </a:t>
            </a:r>
          </a:p>
        </p:txBody>
      </p:sp>
      <p:pic>
        <p:nvPicPr>
          <p:cNvPr id="5" name="Picture 4" descr="This is the standard banner for presentations. ">
            <a:extLst>
              <a:ext uri="{FF2B5EF4-FFF2-40B4-BE49-F238E27FC236}">
                <a16:creationId xmlns:a16="http://schemas.microsoft.com/office/drawing/2014/main" id="{E614716D-AE9E-5884-81C5-0644BF942892}"/>
              </a:ext>
            </a:extLst>
          </p:cNvPr>
          <p:cNvPicPr>
            <a:picLocks noChangeAspect="1"/>
          </p:cNvPicPr>
          <p:nvPr/>
        </p:nvPicPr>
        <p:blipFill>
          <a:blip r:embed="rId3"/>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46542"/>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AAQ’s</a:t>
            </a:r>
          </a:p>
        </p:txBody>
      </p:sp>
    </p:spTree>
    <p:extLst>
      <p:ext uri="{BB962C8B-B14F-4D97-AF65-F5344CB8AC3E}">
        <p14:creationId xmlns:p14="http://schemas.microsoft.com/office/powerpoint/2010/main" val="278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1312395"/>
            <a:ext cx="11215254" cy="4972752"/>
          </a:xfrm>
        </p:spPr>
        <p:txBody>
          <a:bodyPr>
            <a:noAutofit/>
          </a:bodyPr>
          <a:lstStyle/>
          <a:p>
            <a:r>
              <a:rPr lang="en-US" sz="2200" b="1" dirty="0">
                <a:effectLst/>
                <a:latin typeface="Baskerville Old Face" panose="02020602080505020303" pitchFamily="18" charset="0"/>
                <a:ea typeface="Times New Roman" panose="02020603050405020304" pitchFamily="18" charset="0"/>
                <a:cs typeface="Times New Roman" panose="02020603050405020304" pitchFamily="18" charset="0"/>
              </a:rPr>
              <a:t>Question:</a:t>
            </a:r>
          </a:p>
          <a:p>
            <a:pPr marL="285750" indent="-285750" algn="l">
              <a:buFont typeface="Arial" panose="020B0604020202020204" pitchFamily="34" charset="0"/>
              <a:buChar char="•"/>
            </a:pPr>
            <a:r>
              <a:rPr lang="en-US" sz="2200" b="0" i="0" u="none" strike="noStrike" dirty="0">
                <a:solidFill>
                  <a:srgbClr val="000000"/>
                </a:solidFill>
                <a:effectLst/>
                <a:latin typeface="Baskerville Old Face" panose="02020602080505020303" pitchFamily="18" charset="0"/>
              </a:rPr>
              <a:t>The 2020 MAP Guide now calls for the submission of Form HUD-92013-Supp, Credit Authorization, and Credit Report for a NON-IOI Management Agent. </a:t>
            </a:r>
            <a:endParaRPr lang="en-US" sz="2200" dirty="0">
              <a:solidFill>
                <a:srgbClr val="000000"/>
              </a:solidFill>
              <a:latin typeface="Baskerville Old Face" panose="02020602080505020303" pitchFamily="18" charset="0"/>
            </a:endParaRPr>
          </a:p>
          <a:p>
            <a:pPr marL="285750" indent="-285750" algn="l">
              <a:buFont typeface="Arial" panose="020B0604020202020204" pitchFamily="34" charset="0"/>
              <a:buChar char="•"/>
            </a:pPr>
            <a:r>
              <a:rPr lang="en-US" sz="2200" b="0" i="0" u="none" strike="noStrike" dirty="0">
                <a:solidFill>
                  <a:srgbClr val="000000"/>
                </a:solidFill>
                <a:effectLst/>
                <a:latin typeface="Baskerville Old Face" panose="02020602080505020303" pitchFamily="18" charset="0"/>
              </a:rPr>
              <a:t>These items were not required under the 2016 MAP Guide for Management Agents that did NOT have an identity-of-interest; is it accurate that these items are now required, per new guidance? </a:t>
            </a:r>
            <a:endParaRPr lang="en-US" sz="2200" dirty="0">
              <a:effectLst/>
              <a:latin typeface="Baskerville Old Face" panose="02020602080505020303" pitchFamily="18" charset="0"/>
              <a:ea typeface="Calibri" panose="020F0502020204030204" pitchFamily="34" charset="0"/>
              <a:cs typeface="Times New Roman" panose="02020603050405020304" pitchFamily="18" charset="0"/>
            </a:endParaRPr>
          </a:p>
          <a:p>
            <a:r>
              <a:rPr lang="en-US" sz="2200" b="1" dirty="0">
                <a:effectLst/>
                <a:latin typeface="Baskerville Old Face" panose="02020602080505020303" pitchFamily="18" charset="0"/>
                <a:ea typeface="Times New Roman" panose="02020603050405020304" pitchFamily="18" charset="0"/>
                <a:cs typeface="Times New Roman" panose="02020603050405020304" pitchFamily="18" charset="0"/>
              </a:rPr>
              <a:t>Answer:</a:t>
            </a:r>
          </a:p>
          <a:p>
            <a:pPr marL="285750" indent="-285750" algn="l">
              <a:buFont typeface="Arial" panose="020B0604020202020204" pitchFamily="34" charset="0"/>
              <a:buChar char="•"/>
            </a:pPr>
            <a:r>
              <a:rPr lang="en-US" sz="2200" b="1" i="0" u="none" strike="noStrike" dirty="0">
                <a:solidFill>
                  <a:srgbClr val="000000"/>
                </a:solidFill>
                <a:effectLst/>
                <a:latin typeface="Baskerville Old Face" panose="02020602080505020303" pitchFamily="18" charset="0"/>
              </a:rPr>
              <a:t>We apologize for the confusion. The Mortgage Credit Underwriting Documentation Matrix was posted with an error, by mistake. The error is a check that indicates a non-identity of interest Management Agent requires a HUD-92013-SUPP, credit authorization, credit report and a financial statement. This is incorrect. </a:t>
            </a:r>
          </a:p>
          <a:p>
            <a:pPr marL="285750" indent="-285750" algn="l">
              <a:buFont typeface="Arial" panose="020B0604020202020204" pitchFamily="34" charset="0"/>
              <a:buChar char="•"/>
            </a:pPr>
            <a:r>
              <a:rPr lang="en-US" sz="2200" b="1" i="0" u="none" strike="noStrike" dirty="0">
                <a:solidFill>
                  <a:srgbClr val="000000"/>
                </a:solidFill>
                <a:effectLst/>
                <a:latin typeface="Baskerville Old Face" panose="02020602080505020303" pitchFamily="18" charset="0"/>
              </a:rPr>
              <a:t>A revision of the Matrix will check that a HUD-92013-SUPP, credit authorization, credit report and a financial statement are</a:t>
            </a:r>
            <a:r>
              <a:rPr lang="en-US" sz="2200" b="1" i="0" u="sng" strike="noStrike" dirty="0">
                <a:solidFill>
                  <a:srgbClr val="000000"/>
                </a:solidFill>
                <a:effectLst/>
                <a:latin typeface="Baskerville Old Face" panose="02020602080505020303" pitchFamily="18" charset="0"/>
              </a:rPr>
              <a:t> not </a:t>
            </a:r>
            <a:r>
              <a:rPr lang="en-US" sz="2200" b="1" i="0" u="none" strike="noStrike" dirty="0">
                <a:solidFill>
                  <a:srgbClr val="000000"/>
                </a:solidFill>
                <a:effectLst/>
                <a:latin typeface="Baskerville Old Face" panose="02020602080505020303" pitchFamily="18" charset="0"/>
              </a:rPr>
              <a:t>required. Management Agent submission guidance supports this correction at Chapter 8 Section 8.8.2.A.2. </a:t>
            </a:r>
            <a:br>
              <a:rPr lang="en-US" sz="2200" b="0" i="0" u="none" strike="noStrike" dirty="0">
                <a:solidFill>
                  <a:srgbClr val="000000"/>
                </a:solidFill>
                <a:effectLst/>
                <a:latin typeface="Baskerville Old Face" panose="02020602080505020303" pitchFamily="18" charset="0"/>
              </a:rPr>
            </a:br>
            <a:br>
              <a:rPr lang="en-US" sz="2200" b="0" i="0" u="none" strike="noStrike" dirty="0">
                <a:solidFill>
                  <a:srgbClr val="000000"/>
                </a:solidFill>
                <a:effectLst/>
                <a:latin typeface="Baskerville Old Face" panose="02020602080505020303" pitchFamily="18" charset="0"/>
              </a:rPr>
            </a:br>
            <a:endParaRPr lang="en-US" sz="2200" dirty="0">
              <a:effectLst/>
              <a:latin typeface="Baskerville Old Face" panose="02020602080505020303" pitchFamily="18" charset="0"/>
              <a:ea typeface="Calibri" panose="020F0502020204030204" pitchFamily="34" charset="0"/>
              <a:cs typeface="Times New Roman" panose="02020603050405020304" pitchFamily="18" charset="0"/>
            </a:endParaRPr>
          </a:p>
        </p:txBody>
      </p:sp>
      <p:pic>
        <p:nvPicPr>
          <p:cNvPr id="5" name="Picture 4" descr="This is the standard banner for presentations. ">
            <a:extLst>
              <a:ext uri="{FF2B5EF4-FFF2-40B4-BE49-F238E27FC236}">
                <a16:creationId xmlns:a16="http://schemas.microsoft.com/office/drawing/2014/main" id="{E614716D-AE9E-5884-81C5-0644BF942892}"/>
              </a:ext>
            </a:extLst>
          </p:cNvPr>
          <p:cNvPicPr>
            <a:picLocks noChangeAspect="1"/>
          </p:cNvPicPr>
          <p:nvPr/>
        </p:nvPicPr>
        <p:blipFill>
          <a:blip r:embed="rId3"/>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46542"/>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AAQ’s</a:t>
            </a:r>
          </a:p>
        </p:txBody>
      </p:sp>
    </p:spTree>
    <p:extLst>
      <p:ext uri="{BB962C8B-B14F-4D97-AF65-F5344CB8AC3E}">
        <p14:creationId xmlns:p14="http://schemas.microsoft.com/office/powerpoint/2010/main" val="13142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1312395"/>
            <a:ext cx="11215254" cy="4972752"/>
          </a:xfrm>
        </p:spPr>
        <p:txBody>
          <a:bodyPr>
            <a:normAutofit/>
          </a:bodyPr>
          <a:lstStyle/>
          <a:p>
            <a:pPr marL="0" marR="0" fontAlgn="base">
              <a:spcBef>
                <a:spcPts val="0"/>
              </a:spcBef>
              <a:spcAft>
                <a:spcPts val="0"/>
              </a:spcAft>
            </a:pPr>
            <a:r>
              <a:rPr lang="en-US" b="1" dirty="0">
                <a:effectLst/>
                <a:latin typeface="Baskerville Old Face" panose="02020602080505020303" pitchFamily="18" charset="0"/>
                <a:ea typeface="Times New Roman" panose="02020603050405020304" pitchFamily="18" charset="0"/>
              </a:rPr>
              <a:t>Mortgage Credit Exhibits for Project Applications after Prior Approval</a:t>
            </a:r>
            <a:endParaRPr lang="en-US" dirty="0">
              <a:effectLst/>
              <a:latin typeface="Baskerville Old Face" panose="02020602080505020303" pitchFamily="18" charset="0"/>
              <a:ea typeface="Times New Roman" panose="02020603050405020304" pitchFamily="18" charset="0"/>
            </a:endParaRPr>
          </a:p>
          <a:p>
            <a:pPr marL="0" marR="0" fontAlgn="base">
              <a:spcBef>
                <a:spcPts val="0"/>
              </a:spcBef>
              <a:spcAft>
                <a:spcPts val="0"/>
              </a:spcAft>
            </a:pPr>
            <a:r>
              <a:rPr lang="en-US" dirty="0">
                <a:effectLst/>
                <a:latin typeface="Baskerville Old Face" panose="02020602080505020303" pitchFamily="18" charset="0"/>
                <a:ea typeface="Times New Roman" panose="02020603050405020304" pitchFamily="18" charset="0"/>
              </a:rPr>
              <a:t> </a:t>
            </a:r>
          </a:p>
          <a:p>
            <a:pPr marL="685800" marR="0" fontAlgn="base">
              <a:spcBef>
                <a:spcPts val="0"/>
              </a:spcBef>
              <a:spcAft>
                <a:spcPts val="0"/>
              </a:spcAft>
            </a:pPr>
            <a:r>
              <a:rPr lang="en-US" dirty="0">
                <a:effectLst/>
                <a:latin typeface="Baskerville Old Face" panose="02020602080505020303" pitchFamily="18" charset="0"/>
                <a:ea typeface="Times New Roman" panose="02020603050405020304" pitchFamily="18" charset="0"/>
              </a:rPr>
              <a:t> </a:t>
            </a:r>
          </a:p>
          <a:p>
            <a:pPr marL="685800" marR="0" fontAlgn="base">
              <a:spcBef>
                <a:spcPts val="0"/>
              </a:spcBef>
              <a:spcAft>
                <a:spcPts val="0"/>
              </a:spcAft>
            </a:pPr>
            <a:r>
              <a:rPr lang="en-US" dirty="0">
                <a:effectLst/>
                <a:latin typeface="Baskerville Old Face" panose="02020602080505020303" pitchFamily="18" charset="0"/>
                <a:ea typeface="Times New Roman" panose="02020603050405020304" pitchFamily="18" charset="0"/>
              </a:rPr>
              <a:t> </a:t>
            </a:r>
          </a:p>
          <a:p>
            <a:endParaRPr lang="en-US" dirty="0">
              <a:latin typeface="Baskerville Old Face" panose="02020602080505020303" pitchFamily="18" charset="0"/>
            </a:endParaRPr>
          </a:p>
        </p:txBody>
      </p:sp>
      <p:pic>
        <p:nvPicPr>
          <p:cNvPr id="5" name="Picture 4" descr="This is the standard banner for presentations. ">
            <a:extLst>
              <a:ext uri="{FF2B5EF4-FFF2-40B4-BE49-F238E27FC236}">
                <a16:creationId xmlns:a16="http://schemas.microsoft.com/office/drawing/2014/main" id="{E614716D-AE9E-5884-81C5-0644BF942892}"/>
              </a:ext>
            </a:extLst>
          </p:cNvPr>
          <p:cNvPicPr>
            <a:picLocks noChangeAspect="1"/>
          </p:cNvPicPr>
          <p:nvPr/>
        </p:nvPicPr>
        <p:blipFill>
          <a:blip r:embed="rId3"/>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46542"/>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Prior Credit Approval</a:t>
            </a:r>
          </a:p>
        </p:txBody>
      </p:sp>
      <p:pic>
        <p:nvPicPr>
          <p:cNvPr id="6" name="Picture 5">
            <a:extLst>
              <a:ext uri="{FF2B5EF4-FFF2-40B4-BE49-F238E27FC236}">
                <a16:creationId xmlns:a16="http://schemas.microsoft.com/office/drawing/2014/main" id="{CB6CFE8D-D715-3C19-DA28-B60ACEAF8410}"/>
              </a:ext>
            </a:extLst>
          </p:cNvPr>
          <p:cNvPicPr>
            <a:picLocks noChangeAspect="1"/>
          </p:cNvPicPr>
          <p:nvPr/>
        </p:nvPicPr>
        <p:blipFill>
          <a:blip r:embed="rId4"/>
          <a:stretch>
            <a:fillRect/>
          </a:stretch>
        </p:blipFill>
        <p:spPr>
          <a:xfrm>
            <a:off x="855453" y="3659278"/>
            <a:ext cx="5029902" cy="1648055"/>
          </a:xfrm>
          <a:prstGeom prst="rect">
            <a:avLst/>
          </a:prstGeom>
        </p:spPr>
      </p:pic>
      <p:pic>
        <p:nvPicPr>
          <p:cNvPr id="8" name="Picture 7">
            <a:extLst>
              <a:ext uri="{FF2B5EF4-FFF2-40B4-BE49-F238E27FC236}">
                <a16:creationId xmlns:a16="http://schemas.microsoft.com/office/drawing/2014/main" id="{6979053D-DB19-4600-95C8-F1A606731EAB}"/>
              </a:ext>
            </a:extLst>
          </p:cNvPr>
          <p:cNvPicPr>
            <a:picLocks noChangeAspect="1"/>
          </p:cNvPicPr>
          <p:nvPr/>
        </p:nvPicPr>
        <p:blipFill>
          <a:blip r:embed="rId5"/>
          <a:stretch>
            <a:fillRect/>
          </a:stretch>
        </p:blipFill>
        <p:spPr>
          <a:xfrm>
            <a:off x="845927" y="5258003"/>
            <a:ext cx="4915586" cy="1076475"/>
          </a:xfrm>
          <a:prstGeom prst="rect">
            <a:avLst/>
          </a:prstGeom>
        </p:spPr>
      </p:pic>
      <p:pic>
        <p:nvPicPr>
          <p:cNvPr id="10" name="Picture 9">
            <a:extLst>
              <a:ext uri="{FF2B5EF4-FFF2-40B4-BE49-F238E27FC236}">
                <a16:creationId xmlns:a16="http://schemas.microsoft.com/office/drawing/2014/main" id="{F351B3A0-4E1F-A519-3701-F659484772E5}"/>
              </a:ext>
            </a:extLst>
          </p:cNvPr>
          <p:cNvPicPr>
            <a:picLocks noChangeAspect="1"/>
          </p:cNvPicPr>
          <p:nvPr/>
        </p:nvPicPr>
        <p:blipFill>
          <a:blip r:embed="rId6"/>
          <a:stretch>
            <a:fillRect/>
          </a:stretch>
        </p:blipFill>
        <p:spPr>
          <a:xfrm>
            <a:off x="6297462" y="2014236"/>
            <a:ext cx="4348299" cy="3406577"/>
          </a:xfrm>
          <a:prstGeom prst="rect">
            <a:avLst/>
          </a:prstGeom>
        </p:spPr>
      </p:pic>
      <p:pic>
        <p:nvPicPr>
          <p:cNvPr id="12" name="Picture 11">
            <a:extLst>
              <a:ext uri="{FF2B5EF4-FFF2-40B4-BE49-F238E27FC236}">
                <a16:creationId xmlns:a16="http://schemas.microsoft.com/office/drawing/2014/main" id="{F44DE776-B5D8-A226-3960-99768C78C1DC}"/>
              </a:ext>
            </a:extLst>
          </p:cNvPr>
          <p:cNvPicPr>
            <a:picLocks noChangeAspect="1"/>
          </p:cNvPicPr>
          <p:nvPr/>
        </p:nvPicPr>
        <p:blipFill>
          <a:blip r:embed="rId7"/>
          <a:stretch>
            <a:fillRect/>
          </a:stretch>
        </p:blipFill>
        <p:spPr>
          <a:xfrm>
            <a:off x="980887" y="2936366"/>
            <a:ext cx="4810796" cy="781159"/>
          </a:xfrm>
          <a:prstGeom prst="rect">
            <a:avLst/>
          </a:prstGeom>
        </p:spPr>
      </p:pic>
      <p:pic>
        <p:nvPicPr>
          <p:cNvPr id="14" name="Picture 13">
            <a:extLst>
              <a:ext uri="{FF2B5EF4-FFF2-40B4-BE49-F238E27FC236}">
                <a16:creationId xmlns:a16="http://schemas.microsoft.com/office/drawing/2014/main" id="{578D58EA-D64B-EC4C-F324-21FFA8396139}"/>
              </a:ext>
            </a:extLst>
          </p:cNvPr>
          <p:cNvPicPr>
            <a:picLocks noChangeAspect="1"/>
          </p:cNvPicPr>
          <p:nvPr/>
        </p:nvPicPr>
        <p:blipFill>
          <a:blip r:embed="rId8"/>
          <a:stretch>
            <a:fillRect/>
          </a:stretch>
        </p:blipFill>
        <p:spPr>
          <a:xfrm>
            <a:off x="855453" y="1945063"/>
            <a:ext cx="4963218" cy="1057423"/>
          </a:xfrm>
          <a:prstGeom prst="rect">
            <a:avLst/>
          </a:prstGeom>
        </p:spPr>
      </p:pic>
      <p:pic>
        <p:nvPicPr>
          <p:cNvPr id="16" name="Picture 15">
            <a:extLst>
              <a:ext uri="{FF2B5EF4-FFF2-40B4-BE49-F238E27FC236}">
                <a16:creationId xmlns:a16="http://schemas.microsoft.com/office/drawing/2014/main" id="{273E3015-7BE5-CAAC-C1E2-65EF8EDC2C8B}"/>
              </a:ext>
            </a:extLst>
          </p:cNvPr>
          <p:cNvPicPr>
            <a:picLocks noChangeAspect="1"/>
          </p:cNvPicPr>
          <p:nvPr/>
        </p:nvPicPr>
        <p:blipFill>
          <a:blip r:embed="rId9"/>
          <a:stretch>
            <a:fillRect/>
          </a:stretch>
        </p:blipFill>
        <p:spPr>
          <a:xfrm>
            <a:off x="6430489" y="5528690"/>
            <a:ext cx="4925112" cy="733527"/>
          </a:xfrm>
          <a:prstGeom prst="rect">
            <a:avLst/>
          </a:prstGeom>
        </p:spPr>
      </p:pic>
    </p:spTree>
    <p:extLst>
      <p:ext uri="{BB962C8B-B14F-4D97-AF65-F5344CB8AC3E}">
        <p14:creationId xmlns:p14="http://schemas.microsoft.com/office/powerpoint/2010/main" val="17023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360219" y="1312395"/>
            <a:ext cx="11215254" cy="4972752"/>
          </a:xfrm>
        </p:spPr>
        <p:txBody>
          <a:bodyPr>
            <a:normAutofit/>
          </a:bodyPr>
          <a:lstStyle/>
          <a:p>
            <a:pPr algn="l"/>
            <a:r>
              <a:rPr lang="en-US" dirty="0">
                <a:latin typeface="Baskerville Old Face" panose="02020602080505020303" pitchFamily="18" charset="0"/>
              </a:rPr>
              <a:t>Per 2020 MAP Guide 3.1.4, HUD permits Lenders to close with one interest rate for the construction period and a different rate for the permanent loan period. Lenders must disclose this during underwriting. Special considerations for this scenario include:</a:t>
            </a:r>
          </a:p>
          <a:p>
            <a:pPr algn="l"/>
            <a:endParaRPr lang="en-US" dirty="0">
              <a:latin typeface="Baskerville Old Face" panose="02020602080505020303" pitchFamily="18" charset="0"/>
            </a:endParaRPr>
          </a:p>
          <a:p>
            <a:pPr algn="l"/>
            <a:r>
              <a:rPr lang="en-US" sz="2000" dirty="0">
                <a:latin typeface="Baskerville Old Face" panose="02020602080505020303" pitchFamily="18" charset="0"/>
              </a:rPr>
              <a:t>a.	Construction interest to be calculated based on the construction interest rate.</a:t>
            </a:r>
          </a:p>
          <a:p>
            <a:pPr algn="l"/>
            <a:r>
              <a:rPr lang="en-US" sz="2000" dirty="0">
                <a:latin typeface="Baskerville Old Face" panose="02020602080505020303" pitchFamily="18" charset="0"/>
              </a:rPr>
              <a:t>b.	Permanent interest to be used in the DSCR analysis.</a:t>
            </a:r>
          </a:p>
          <a:p>
            <a:pPr algn="l"/>
            <a:r>
              <a:rPr lang="en-US" sz="2000" dirty="0">
                <a:latin typeface="Baskerville Old Face" panose="02020602080505020303" pitchFamily="18" charset="0"/>
              </a:rPr>
              <a:t>c.	The Firm commitment and the HUD Note will differentiate between the two rates.</a:t>
            </a:r>
          </a:p>
        </p:txBody>
      </p:sp>
      <p:pic>
        <p:nvPicPr>
          <p:cNvPr id="5" name="Picture 4" descr="This is the standard banner for presentations. ">
            <a:extLst>
              <a:ext uri="{FF2B5EF4-FFF2-40B4-BE49-F238E27FC236}">
                <a16:creationId xmlns:a16="http://schemas.microsoft.com/office/drawing/2014/main" id="{4701D37F-BBD2-AE45-5492-A54D5B27AFDF}"/>
              </a:ext>
            </a:extLst>
          </p:cNvPr>
          <p:cNvPicPr>
            <a:picLocks noChangeAspect="1"/>
          </p:cNvPicPr>
          <p:nvPr/>
        </p:nvPicPr>
        <p:blipFill>
          <a:blip r:embed="rId3"/>
          <a:stretch>
            <a:fillRect/>
          </a:stretch>
        </p:blipFill>
        <p:spPr>
          <a:xfrm>
            <a:off x="-1"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46542"/>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Interest Rates</a:t>
            </a:r>
          </a:p>
        </p:txBody>
      </p:sp>
    </p:spTree>
    <p:extLst>
      <p:ext uri="{BB962C8B-B14F-4D97-AF65-F5344CB8AC3E}">
        <p14:creationId xmlns:p14="http://schemas.microsoft.com/office/powerpoint/2010/main" val="32755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3"/>
          <a:stretch>
            <a:fillRect/>
          </a:stretch>
        </p:blipFill>
        <p:spPr>
          <a:xfrm>
            <a:off x="0" y="-29516"/>
            <a:ext cx="12192000" cy="1059005"/>
          </a:xfrm>
          <a:prstGeom prst="rect">
            <a:avLst/>
          </a:prstGeom>
        </p:spPr>
      </p:pic>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887721"/>
            <a:ext cx="11215254" cy="4972752"/>
          </a:xfrm>
        </p:spPr>
        <p:txBody>
          <a:bodyPr/>
          <a:lstStyle/>
          <a:p>
            <a:pPr algn="l"/>
            <a:r>
              <a:rPr lang="en-US" dirty="0">
                <a:latin typeface="Baskerville Old Face" panose="02020602080505020303" pitchFamily="18" charset="0"/>
              </a:rPr>
              <a:t> </a:t>
            </a:r>
          </a:p>
        </p:txBody>
      </p:sp>
      <p:sp>
        <p:nvSpPr>
          <p:cNvPr id="7" name="Title 2">
            <a:extLst>
              <a:ext uri="{FF2B5EF4-FFF2-40B4-BE49-F238E27FC236}">
                <a16:creationId xmlns:a16="http://schemas.microsoft.com/office/drawing/2014/main" id="{312B2E4F-1C7D-9CCB-4CEB-7EEE39FB4AF8}"/>
              </a:ext>
            </a:extLst>
          </p:cNvPr>
          <p:cNvSpPr txBox="1">
            <a:spLocks/>
          </p:cNvSpPr>
          <p:nvPr/>
        </p:nvSpPr>
        <p:spPr>
          <a:xfrm>
            <a:off x="0" y="232097"/>
            <a:ext cx="12192000" cy="87276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Baskerville Old Face" panose="02020602080505020303" pitchFamily="18" charset="0"/>
              </a:rPr>
              <a:t>Best Practices from the Northeast</a:t>
            </a:r>
          </a:p>
        </p:txBody>
      </p:sp>
      <p:sp>
        <p:nvSpPr>
          <p:cNvPr id="8" name="Subtitle 3">
            <a:extLst>
              <a:ext uri="{FF2B5EF4-FFF2-40B4-BE49-F238E27FC236}">
                <a16:creationId xmlns:a16="http://schemas.microsoft.com/office/drawing/2014/main" id="{A180FF4B-74CC-D4DB-30DE-CC33353F6FB8}"/>
              </a:ext>
            </a:extLst>
          </p:cNvPr>
          <p:cNvSpPr txBox="1">
            <a:spLocks/>
          </p:cNvSpPr>
          <p:nvPr/>
        </p:nvSpPr>
        <p:spPr>
          <a:xfrm>
            <a:off x="488373" y="1216767"/>
            <a:ext cx="11215254" cy="4972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eriod"/>
            </a:pPr>
            <a:r>
              <a:rPr lang="en-US" sz="2800" b="1" dirty="0">
                <a:latin typeface="Baskerville Old Face" panose="02020602080505020303" pitchFamily="18" charset="0"/>
              </a:rPr>
              <a:t>Organizational Charts</a:t>
            </a:r>
            <a:r>
              <a:rPr lang="en-US" sz="2800" dirty="0">
                <a:latin typeface="Baskerville Old Face" panose="02020602080505020303" pitchFamily="18" charset="0"/>
              </a:rPr>
              <a:t>:</a:t>
            </a:r>
          </a:p>
          <a:p>
            <a:pPr marL="914400" lvl="1" indent="-457200" algn="l">
              <a:buFont typeface="+mj-lt"/>
              <a:buAutoNum type="alphaLcPeriod"/>
            </a:pPr>
            <a:r>
              <a:rPr lang="en-US" sz="2400" dirty="0">
                <a:latin typeface="Baskerville Old Face" panose="02020602080505020303" pitchFamily="18" charset="0"/>
              </a:rPr>
              <a:t>Break down each tier to natural persons (warm bodies)</a:t>
            </a:r>
          </a:p>
          <a:p>
            <a:pPr marL="914400" lvl="1" indent="-457200" algn="l">
              <a:buFont typeface="+mj-lt"/>
              <a:buAutoNum type="alphaLcPeriod"/>
            </a:pPr>
            <a:r>
              <a:rPr lang="en-US" sz="2400" dirty="0">
                <a:latin typeface="Baskerville Old Face" panose="02020602080505020303" pitchFamily="18" charset="0"/>
              </a:rPr>
              <a:t>Identify the ownership percentage and title of each Participant (Manager, Managing Member, General Partner, Limited Partner, etc.)</a:t>
            </a:r>
          </a:p>
          <a:p>
            <a:pPr marL="914400" lvl="1" indent="-457200" algn="l">
              <a:buFont typeface="+mj-lt"/>
              <a:buAutoNum type="alphaLcPeriod"/>
            </a:pPr>
            <a:r>
              <a:rPr lang="en-US" sz="2400" dirty="0">
                <a:latin typeface="Baskerville Old Face" panose="02020602080505020303" pitchFamily="18" charset="0"/>
              </a:rPr>
              <a:t>For mortgage credit purposes, identify both Section 50 Active Principals and the other (non-Section 50) Active Principals.</a:t>
            </a:r>
          </a:p>
          <a:p>
            <a:pPr marL="914400" lvl="1" indent="-457200" algn="l">
              <a:buFont typeface="+mj-lt"/>
              <a:buAutoNum type="alphaLcPeriod"/>
            </a:pPr>
            <a:r>
              <a:rPr lang="en-US" sz="2400" dirty="0">
                <a:latin typeface="Baskerville Old Face" panose="02020602080505020303" pitchFamily="18" charset="0"/>
              </a:rPr>
              <a:t>For 2530 purposes, identify the Controlling Participants.</a:t>
            </a:r>
          </a:p>
          <a:p>
            <a:pPr marL="914400" lvl="1" indent="-457200" algn="l">
              <a:buFont typeface="+mj-lt"/>
              <a:buAutoNum type="alphaLcPeriod"/>
            </a:pPr>
            <a:r>
              <a:rPr lang="en-US" sz="2400" dirty="0">
                <a:latin typeface="Baskerville Old Face" panose="02020602080505020303" pitchFamily="18" charset="0"/>
              </a:rPr>
              <a:t>The organizational chart submitted for the Borrower must represent the Borrower’s intended formation </a:t>
            </a:r>
            <a:r>
              <a:rPr lang="en-US" sz="2400" u="sng" dirty="0">
                <a:latin typeface="Baskerville Old Face" panose="02020602080505020303" pitchFamily="18" charset="0"/>
              </a:rPr>
              <a:t>at closing</a:t>
            </a:r>
            <a:r>
              <a:rPr lang="en-US" sz="2400" dirty="0">
                <a:latin typeface="Baskerville Old Face" panose="02020602080505020303" pitchFamily="18" charset="0"/>
              </a:rPr>
              <a:t>. For IOI acquisitions, it is also helpful to have a titled org chart showing the structure of the present owner (Seller) and the Borrower (Purchaser).</a:t>
            </a:r>
          </a:p>
        </p:txBody>
      </p:sp>
    </p:spTree>
    <p:extLst>
      <p:ext uri="{BB962C8B-B14F-4D97-AF65-F5344CB8AC3E}">
        <p14:creationId xmlns:p14="http://schemas.microsoft.com/office/powerpoint/2010/main" val="205872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887721"/>
            <a:ext cx="11215254" cy="4972752"/>
          </a:xfrm>
        </p:spPr>
        <p:txBody>
          <a:bodyPr/>
          <a:lstStyle/>
          <a:p>
            <a:pPr algn="l"/>
            <a:r>
              <a:rPr lang="en-US" dirty="0">
                <a:latin typeface="Baskerville Old Face" panose="02020602080505020303" pitchFamily="18" charset="0"/>
              </a:rPr>
              <a:t> </a:t>
            </a:r>
          </a:p>
        </p:txBody>
      </p:sp>
      <p:sp>
        <p:nvSpPr>
          <p:cNvPr id="8" name="Subtitle 3">
            <a:extLst>
              <a:ext uri="{FF2B5EF4-FFF2-40B4-BE49-F238E27FC236}">
                <a16:creationId xmlns:a16="http://schemas.microsoft.com/office/drawing/2014/main" id="{A180FF4B-74CC-D4DB-30DE-CC33353F6FB8}"/>
              </a:ext>
            </a:extLst>
          </p:cNvPr>
          <p:cNvSpPr txBox="1">
            <a:spLocks/>
          </p:cNvSpPr>
          <p:nvPr/>
        </p:nvSpPr>
        <p:spPr>
          <a:xfrm>
            <a:off x="488373" y="1216767"/>
            <a:ext cx="11215254" cy="4972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Baskerville Old Face" panose="02020602080505020303" pitchFamily="18" charset="0"/>
              </a:rPr>
              <a:t>2.   </a:t>
            </a:r>
            <a:r>
              <a:rPr lang="en-US" sz="2800" b="1" dirty="0">
                <a:latin typeface="Baskerville Old Face" panose="02020602080505020303" pitchFamily="18" charset="0"/>
              </a:rPr>
              <a:t>T-12: </a:t>
            </a:r>
            <a:endParaRPr lang="en-US" sz="2800" dirty="0">
              <a:latin typeface="Baskerville Old Face" panose="02020602080505020303" pitchFamily="18" charset="0"/>
            </a:endParaRPr>
          </a:p>
          <a:p>
            <a:pPr marL="914400" lvl="1" indent="-457200" algn="l">
              <a:buFont typeface="+mj-lt"/>
              <a:buAutoNum type="alphaLcPeriod"/>
            </a:pPr>
            <a:r>
              <a:rPr lang="en-US" sz="2400" dirty="0">
                <a:latin typeface="Baskerville Old Face" panose="02020602080505020303" pitchFamily="18" charset="0"/>
              </a:rPr>
              <a:t>Where Lender’s Narrative provides the historical spread (i.e. 3-years history + appraisal + underwritten conclusions) of the income, expenses, and NOI, include the T-12 data as well.</a:t>
            </a:r>
          </a:p>
        </p:txBody>
      </p:sp>
      <p:pic>
        <p:nvPicPr>
          <p:cNvPr id="3" name="Picture 2" descr="This is the standard banner for presentations. ">
            <a:extLst>
              <a:ext uri="{FF2B5EF4-FFF2-40B4-BE49-F238E27FC236}">
                <a16:creationId xmlns:a16="http://schemas.microsoft.com/office/drawing/2014/main" id="{BFD9934A-EB3E-F1F8-39B2-BC7F6194184D}"/>
              </a:ext>
            </a:extLst>
          </p:cNvPr>
          <p:cNvPicPr>
            <a:picLocks noChangeAspect="1"/>
          </p:cNvPicPr>
          <p:nvPr/>
        </p:nvPicPr>
        <p:blipFill>
          <a:blip r:embed="rId3"/>
          <a:stretch>
            <a:fillRect/>
          </a:stretch>
        </p:blipFill>
        <p:spPr>
          <a:xfrm>
            <a:off x="0" y="-27676"/>
            <a:ext cx="12192000" cy="1059005"/>
          </a:xfrm>
          <a:prstGeom prst="rect">
            <a:avLst/>
          </a:prstGeom>
        </p:spPr>
      </p:pic>
      <p:sp>
        <p:nvSpPr>
          <p:cNvPr id="5" name="Title 2">
            <a:extLst>
              <a:ext uri="{FF2B5EF4-FFF2-40B4-BE49-F238E27FC236}">
                <a16:creationId xmlns:a16="http://schemas.microsoft.com/office/drawing/2014/main" id="{481F61BE-15C6-3C2A-E845-1587DF29D8DA}"/>
              </a:ext>
            </a:extLst>
          </p:cNvPr>
          <p:cNvSpPr txBox="1">
            <a:spLocks/>
          </p:cNvSpPr>
          <p:nvPr/>
        </p:nvSpPr>
        <p:spPr>
          <a:xfrm>
            <a:off x="0" y="232097"/>
            <a:ext cx="12192000" cy="87276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Baskerville Old Face" panose="02020602080505020303" pitchFamily="18" charset="0"/>
              </a:rPr>
              <a:t>Best Practices from the Northeast</a:t>
            </a:r>
          </a:p>
        </p:txBody>
      </p:sp>
    </p:spTree>
    <p:extLst>
      <p:ext uri="{BB962C8B-B14F-4D97-AF65-F5344CB8AC3E}">
        <p14:creationId xmlns:p14="http://schemas.microsoft.com/office/powerpoint/2010/main" val="30430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a:extLst>
              <a:ext uri="{FF2B5EF4-FFF2-40B4-BE49-F238E27FC236}">
                <a16:creationId xmlns:a16="http://schemas.microsoft.com/office/drawing/2014/main" id="{A180FF4B-74CC-D4DB-30DE-CC33353F6FB8}"/>
              </a:ext>
            </a:extLst>
          </p:cNvPr>
          <p:cNvSpPr txBox="1">
            <a:spLocks/>
          </p:cNvSpPr>
          <p:nvPr/>
        </p:nvSpPr>
        <p:spPr>
          <a:xfrm>
            <a:off x="488373" y="1228187"/>
            <a:ext cx="11215254" cy="5397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latin typeface="Baskerville Old Face" panose="02020602080505020303" pitchFamily="18" charset="0"/>
              </a:rPr>
              <a:t>CHAPTER 8 UPDATE PANEL</a:t>
            </a:r>
          </a:p>
          <a:p>
            <a:pPr algn="l"/>
            <a:endParaRPr lang="en-US" b="1" dirty="0">
              <a:latin typeface="Baskerville Old Face" panose="02020602080505020303" pitchFamily="18" charset="0"/>
            </a:endParaRPr>
          </a:p>
          <a:p>
            <a:pPr algn="l"/>
            <a:r>
              <a:rPr lang="en-US" b="1" dirty="0">
                <a:latin typeface="Baskerville Old Face" panose="02020602080505020303" pitchFamily="18" charset="0"/>
              </a:rPr>
              <a:t>Moderator:  </a:t>
            </a:r>
          </a:p>
          <a:p>
            <a:pPr marL="342900" indent="-342900" algn="l">
              <a:buFont typeface="Arial" panose="020B0604020202020204" pitchFamily="34" charset="0"/>
              <a:buChar char="•"/>
            </a:pPr>
            <a:r>
              <a:rPr lang="en-US" sz="2400" b="1" dirty="0">
                <a:latin typeface="Baskerville Old Face" panose="02020602080505020303" pitchFamily="18" charset="0"/>
              </a:rPr>
              <a:t>Susan Monaco </a:t>
            </a:r>
            <a:r>
              <a:rPr lang="en-US" sz="2400" dirty="0">
                <a:latin typeface="Baskerville Old Face" panose="02020602080505020303" pitchFamily="18" charset="0"/>
              </a:rPr>
              <a:t>– </a:t>
            </a:r>
            <a:r>
              <a:rPr lang="en-US" sz="2400" i="1" dirty="0">
                <a:latin typeface="Baskerville Old Face" panose="02020602080505020303" pitchFamily="18" charset="0"/>
              </a:rPr>
              <a:t>Managing Director/Chief FHA Underwriter</a:t>
            </a:r>
            <a:r>
              <a:rPr lang="en-US" i="1" dirty="0">
                <a:latin typeface="Baskerville Old Face" panose="02020602080505020303" pitchFamily="18" charset="0"/>
              </a:rPr>
              <a:t> -</a:t>
            </a:r>
            <a:r>
              <a:rPr lang="en-US" sz="2400" dirty="0">
                <a:latin typeface="Baskerville Old Face" panose="02020602080505020303" pitchFamily="18" charset="0"/>
              </a:rPr>
              <a:t> Dwight Capital LLC</a:t>
            </a:r>
          </a:p>
          <a:p>
            <a:pPr algn="l"/>
            <a:endParaRPr lang="en-US" b="1" dirty="0">
              <a:latin typeface="Baskerville Old Face" panose="02020602080505020303" pitchFamily="18" charset="0"/>
            </a:endParaRPr>
          </a:p>
          <a:p>
            <a:pPr algn="l"/>
            <a:r>
              <a:rPr lang="en-US" b="1" dirty="0">
                <a:latin typeface="Baskerville Old Face" panose="02020602080505020303" pitchFamily="18" charset="0"/>
              </a:rPr>
              <a:t>Panelists:</a:t>
            </a:r>
          </a:p>
          <a:p>
            <a:pPr marL="342900" indent="-342900" algn="l">
              <a:buFont typeface="Arial" panose="020B0604020202020204" pitchFamily="34" charset="0"/>
              <a:buChar char="•"/>
            </a:pPr>
            <a:r>
              <a:rPr lang="en-US" b="1" dirty="0">
                <a:latin typeface="Baskerville Old Face" panose="02020602080505020303" pitchFamily="18" charset="0"/>
              </a:rPr>
              <a:t>Peggy Lawrence - </a:t>
            </a:r>
            <a:r>
              <a:rPr lang="en-US" i="1" dirty="0">
                <a:latin typeface="Baskerville Old Face" panose="02020602080505020303" pitchFamily="18" charset="0"/>
              </a:rPr>
              <a:t>HQ Senior Production Specialist - </a:t>
            </a:r>
            <a:r>
              <a:rPr lang="en-US" dirty="0">
                <a:latin typeface="Baskerville Old Face" panose="02020602080505020303" pitchFamily="18" charset="0"/>
              </a:rPr>
              <a:t>HUD</a:t>
            </a:r>
          </a:p>
          <a:p>
            <a:pPr marL="342900" indent="-342900" algn="l">
              <a:buFont typeface="Arial" panose="020B0604020202020204" pitchFamily="34" charset="0"/>
              <a:buChar char="•"/>
            </a:pPr>
            <a:r>
              <a:rPr lang="en-US" b="1" dirty="0">
                <a:latin typeface="Baskerville Old Face" panose="02020602080505020303" pitchFamily="18" charset="0"/>
              </a:rPr>
              <a:t>Christina Garaffa - </a:t>
            </a:r>
            <a:r>
              <a:rPr lang="en-US" sz="2400" i="1" dirty="0">
                <a:latin typeface="Baskerville Old Face" panose="02020602080505020303" pitchFamily="18" charset="0"/>
              </a:rPr>
              <a:t>Senior Underwriter, NE Region </a:t>
            </a:r>
            <a:r>
              <a:rPr lang="en-US" i="1" dirty="0">
                <a:latin typeface="Baskerville Old Face" panose="02020602080505020303" pitchFamily="18" charset="0"/>
              </a:rPr>
              <a:t>- </a:t>
            </a:r>
            <a:r>
              <a:rPr lang="en-US" dirty="0">
                <a:latin typeface="Baskerville Old Face" panose="02020602080505020303" pitchFamily="18" charset="0"/>
              </a:rPr>
              <a:t>HUD</a:t>
            </a:r>
            <a:endParaRPr lang="en-US" sz="2400" i="1" dirty="0">
              <a:latin typeface="Baskerville Old Face" panose="02020602080505020303" pitchFamily="18" charset="0"/>
            </a:endParaRPr>
          </a:p>
        </p:txBody>
      </p:sp>
      <p:pic>
        <p:nvPicPr>
          <p:cNvPr id="3" name="Picture 2" descr="This is the standard banner for presentations. ">
            <a:extLst>
              <a:ext uri="{FF2B5EF4-FFF2-40B4-BE49-F238E27FC236}">
                <a16:creationId xmlns:a16="http://schemas.microsoft.com/office/drawing/2014/main" id="{B934FD66-1908-B2FC-675A-815F3D94EF89}"/>
              </a:ext>
            </a:extLst>
          </p:cNvPr>
          <p:cNvPicPr>
            <a:picLocks noChangeAspect="1"/>
          </p:cNvPicPr>
          <p:nvPr/>
        </p:nvPicPr>
        <p:blipFill>
          <a:blip r:embed="rId3"/>
          <a:stretch>
            <a:fillRect/>
          </a:stretch>
        </p:blipFill>
        <p:spPr>
          <a:xfrm>
            <a:off x="0" y="-29516"/>
            <a:ext cx="12192000" cy="1059005"/>
          </a:xfrm>
          <a:prstGeom prst="rect">
            <a:avLst/>
          </a:prstGeom>
        </p:spPr>
      </p:pic>
      <p:sp>
        <p:nvSpPr>
          <p:cNvPr id="5" name="Title 2">
            <a:extLst>
              <a:ext uri="{FF2B5EF4-FFF2-40B4-BE49-F238E27FC236}">
                <a16:creationId xmlns:a16="http://schemas.microsoft.com/office/drawing/2014/main" id="{3D4BF426-BA6E-243F-BB57-38526BFDB5F4}"/>
              </a:ext>
            </a:extLst>
          </p:cNvPr>
          <p:cNvSpPr txBox="1">
            <a:spLocks/>
          </p:cNvSpPr>
          <p:nvPr/>
        </p:nvSpPr>
        <p:spPr>
          <a:xfrm>
            <a:off x="0" y="232097"/>
            <a:ext cx="12192000" cy="87276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Baskerville Old Face" panose="02020602080505020303" pitchFamily="18" charset="0"/>
              </a:rPr>
              <a:t>HUD</a:t>
            </a:r>
          </a:p>
        </p:txBody>
      </p:sp>
    </p:spTree>
    <p:extLst>
      <p:ext uri="{BB962C8B-B14F-4D97-AF65-F5344CB8AC3E}">
        <p14:creationId xmlns:p14="http://schemas.microsoft.com/office/powerpoint/2010/main" val="87707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887721"/>
            <a:ext cx="11215254" cy="4972752"/>
          </a:xfrm>
        </p:spPr>
        <p:txBody>
          <a:bodyPr/>
          <a:lstStyle/>
          <a:p>
            <a:pPr algn="l"/>
            <a:r>
              <a:rPr lang="en-US" dirty="0">
                <a:latin typeface="Baskerville Old Face" panose="02020602080505020303" pitchFamily="18" charset="0"/>
              </a:rPr>
              <a:t> </a:t>
            </a:r>
          </a:p>
        </p:txBody>
      </p:sp>
      <p:sp>
        <p:nvSpPr>
          <p:cNvPr id="8" name="Subtitle 3">
            <a:extLst>
              <a:ext uri="{FF2B5EF4-FFF2-40B4-BE49-F238E27FC236}">
                <a16:creationId xmlns:a16="http://schemas.microsoft.com/office/drawing/2014/main" id="{A180FF4B-74CC-D4DB-30DE-CC33353F6FB8}"/>
              </a:ext>
            </a:extLst>
          </p:cNvPr>
          <p:cNvSpPr txBox="1">
            <a:spLocks/>
          </p:cNvSpPr>
          <p:nvPr/>
        </p:nvSpPr>
        <p:spPr>
          <a:xfrm>
            <a:off x="533400" y="1291102"/>
            <a:ext cx="11215254" cy="4972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Baskerville Old Face" panose="02020602080505020303" pitchFamily="18" charset="0"/>
              </a:rPr>
              <a:t>3.   General Previous Participation points:</a:t>
            </a:r>
            <a:endParaRPr lang="en-US" dirty="0">
              <a:latin typeface="Baskerville Old Face" panose="02020602080505020303" pitchFamily="18" charset="0"/>
            </a:endParaRPr>
          </a:p>
          <a:p>
            <a:pPr marL="914400" lvl="1" indent="-457200" algn="l">
              <a:buFont typeface="+mj-lt"/>
              <a:buAutoNum type="alphaLcPeriod"/>
            </a:pPr>
            <a:r>
              <a:rPr lang="en-US" dirty="0">
                <a:latin typeface="Baskerville Old Face" panose="02020602080505020303" pitchFamily="18" charset="0"/>
              </a:rPr>
              <a:t>2530s for a Specified Capacity must be submitted as a whole, and not be fragmented over different submissions or submission methods.</a:t>
            </a:r>
          </a:p>
          <a:p>
            <a:pPr marL="914400" lvl="1" indent="-457200" algn="l">
              <a:buFont typeface="+mj-lt"/>
              <a:buAutoNum type="alphaLcPeriod"/>
            </a:pPr>
            <a:r>
              <a:rPr lang="en-US" dirty="0">
                <a:latin typeface="Baskerville Old Face" panose="02020602080505020303" pitchFamily="18" charset="0"/>
              </a:rPr>
              <a:t>Ask to see the flag printout list (if electronically submitted) or ask the Specified Capacity of open flags of which they’re aware. Have the Specified Capacity fix what it can before Application submission. Provide a write-up from the Specified Capacity describing why the flag occurred, what they have done to fix it, and what they have done to prevent the underlying condition from reoccurring.</a:t>
            </a:r>
          </a:p>
          <a:p>
            <a:pPr marL="914400" lvl="1" indent="-457200" algn="l">
              <a:buFont typeface="+mj-lt"/>
              <a:buAutoNum type="alphaLcPeriod"/>
            </a:pPr>
            <a:r>
              <a:rPr lang="en-US" dirty="0">
                <a:latin typeface="Baskerville Old Face" panose="02020602080505020303" pitchFamily="18" charset="0"/>
              </a:rPr>
              <a:t>Ensure participant signature dates (HUD 2530 forms) or certification dates (electronic 2530 submissions) are as current as possible. These dates must be </a:t>
            </a:r>
            <a:r>
              <a:rPr lang="en-US" b="1" u="sng" dirty="0">
                <a:latin typeface="Baskerville Old Face" panose="02020602080505020303" pitchFamily="18" charset="0"/>
              </a:rPr>
              <a:t>no older than 6 months </a:t>
            </a:r>
            <a:r>
              <a:rPr lang="en-US" dirty="0">
                <a:latin typeface="Baskerville Old Face" panose="02020602080505020303" pitchFamily="18" charset="0"/>
              </a:rPr>
              <a:t>by the time the HUD Underwriter processes the forms.</a:t>
            </a:r>
          </a:p>
          <a:p>
            <a:pPr marL="914400" lvl="1" indent="-457200" algn="l">
              <a:buFont typeface="+mj-lt"/>
              <a:buAutoNum type="alphaLcPeriod"/>
            </a:pPr>
            <a:r>
              <a:rPr lang="en-US" dirty="0">
                <a:latin typeface="Baskerville Old Face" panose="02020602080505020303" pitchFamily="18" charset="0"/>
              </a:rPr>
              <a:t>The 2530 org chart must be identical to the org chart supplied with the mortgage credit application, but rather than containing “Section 50 principal” / “Active Principal” / “Passive Principal” labels per the mortgage credit review, it must contain “Specified Capacity” / “Controlling Participant” / Passive Participant” labels per the 2530 regulations.</a:t>
            </a:r>
          </a:p>
          <a:p>
            <a:pPr lvl="1" algn="l"/>
            <a:endParaRPr lang="en-US" sz="2400" dirty="0">
              <a:latin typeface="Baskerville Old Face" panose="02020602080505020303" pitchFamily="18" charset="0"/>
            </a:endParaRPr>
          </a:p>
        </p:txBody>
      </p:sp>
      <p:pic>
        <p:nvPicPr>
          <p:cNvPr id="3" name="Picture 2" descr="This is the standard banner for presentations. ">
            <a:extLst>
              <a:ext uri="{FF2B5EF4-FFF2-40B4-BE49-F238E27FC236}">
                <a16:creationId xmlns:a16="http://schemas.microsoft.com/office/drawing/2014/main" id="{B22413AE-5DCA-E163-2478-DB203660C6E7}"/>
              </a:ext>
            </a:extLst>
          </p:cNvPr>
          <p:cNvPicPr>
            <a:picLocks noChangeAspect="1"/>
          </p:cNvPicPr>
          <p:nvPr/>
        </p:nvPicPr>
        <p:blipFill>
          <a:blip r:embed="rId3"/>
          <a:stretch>
            <a:fillRect/>
          </a:stretch>
        </p:blipFill>
        <p:spPr>
          <a:xfrm>
            <a:off x="0" y="-29516"/>
            <a:ext cx="12192000" cy="1059005"/>
          </a:xfrm>
          <a:prstGeom prst="rect">
            <a:avLst/>
          </a:prstGeom>
        </p:spPr>
      </p:pic>
      <p:sp>
        <p:nvSpPr>
          <p:cNvPr id="5" name="Title 2">
            <a:extLst>
              <a:ext uri="{FF2B5EF4-FFF2-40B4-BE49-F238E27FC236}">
                <a16:creationId xmlns:a16="http://schemas.microsoft.com/office/drawing/2014/main" id="{542E0FF2-DF4B-92C8-15B7-F82F3FD4B681}"/>
              </a:ext>
            </a:extLst>
          </p:cNvPr>
          <p:cNvSpPr txBox="1">
            <a:spLocks/>
          </p:cNvSpPr>
          <p:nvPr/>
        </p:nvSpPr>
        <p:spPr>
          <a:xfrm>
            <a:off x="0" y="232097"/>
            <a:ext cx="12192000" cy="87276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Baskerville Old Face" panose="02020602080505020303" pitchFamily="18" charset="0"/>
              </a:rPr>
              <a:t>Best Practices from the Northeast</a:t>
            </a:r>
          </a:p>
        </p:txBody>
      </p:sp>
    </p:spTree>
    <p:extLst>
      <p:ext uri="{BB962C8B-B14F-4D97-AF65-F5344CB8AC3E}">
        <p14:creationId xmlns:p14="http://schemas.microsoft.com/office/powerpoint/2010/main" val="28148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887721"/>
            <a:ext cx="11215254" cy="4972752"/>
          </a:xfrm>
        </p:spPr>
        <p:txBody>
          <a:bodyPr/>
          <a:lstStyle/>
          <a:p>
            <a:pPr algn="l"/>
            <a:r>
              <a:rPr lang="en-US" dirty="0">
                <a:latin typeface="Baskerville Old Face" panose="02020602080505020303" pitchFamily="18" charset="0"/>
              </a:rPr>
              <a:t> </a:t>
            </a:r>
          </a:p>
        </p:txBody>
      </p:sp>
      <p:sp>
        <p:nvSpPr>
          <p:cNvPr id="8" name="Subtitle 3">
            <a:extLst>
              <a:ext uri="{FF2B5EF4-FFF2-40B4-BE49-F238E27FC236}">
                <a16:creationId xmlns:a16="http://schemas.microsoft.com/office/drawing/2014/main" id="{A180FF4B-74CC-D4DB-30DE-CC33353F6FB8}"/>
              </a:ext>
            </a:extLst>
          </p:cNvPr>
          <p:cNvSpPr txBox="1">
            <a:spLocks/>
          </p:cNvSpPr>
          <p:nvPr/>
        </p:nvSpPr>
        <p:spPr>
          <a:xfrm>
            <a:off x="488373" y="1216767"/>
            <a:ext cx="11215254" cy="4972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Baskerville Old Face" panose="02020602080505020303" pitchFamily="18" charset="0"/>
              </a:rPr>
              <a:t>3.   </a:t>
            </a:r>
            <a:r>
              <a:rPr lang="en-US" sz="2800" b="1" dirty="0">
                <a:latin typeface="Baskerville Old Face" panose="02020602080505020303" pitchFamily="18" charset="0"/>
              </a:rPr>
              <a:t>General Previous Participation points (con’t):</a:t>
            </a:r>
            <a:endParaRPr lang="en-US" sz="2800" dirty="0">
              <a:latin typeface="Baskerville Old Face" panose="02020602080505020303" pitchFamily="18" charset="0"/>
            </a:endParaRPr>
          </a:p>
          <a:p>
            <a:pPr marL="914400" lvl="1" indent="-457200" algn="l">
              <a:buFont typeface="+mj-lt"/>
              <a:buAutoNum type="alphaLcPeriod" startAt="5"/>
            </a:pPr>
            <a:r>
              <a:rPr lang="en-US" sz="2400" dirty="0">
                <a:latin typeface="Baskerville Old Face" panose="02020602080505020303" pitchFamily="18" charset="0"/>
              </a:rPr>
              <a:t>If submitted electronically through APPS, the mortgage credit section of the Application must include:</a:t>
            </a:r>
          </a:p>
          <a:p>
            <a:pPr marL="1371600" lvl="2" indent="-457200" algn="l">
              <a:buFont typeface="Arial" panose="020B0604020202020204" pitchFamily="34" charset="0"/>
              <a:buChar char="•"/>
            </a:pPr>
            <a:r>
              <a:rPr lang="en-US" sz="2400" dirty="0">
                <a:latin typeface="Baskerville Old Face" panose="02020602080505020303" pitchFamily="18" charset="0"/>
              </a:rPr>
              <a:t>The “2530 Submission Package” signature page, electronically-signed (or with digital signatures), AND</a:t>
            </a:r>
          </a:p>
          <a:p>
            <a:pPr marL="1371600" lvl="2" indent="-457200" algn="l">
              <a:buFont typeface="Arial" panose="020B0604020202020204" pitchFamily="34" charset="0"/>
              <a:buChar char="•"/>
            </a:pPr>
            <a:r>
              <a:rPr lang="en-US" sz="2400" dirty="0">
                <a:latin typeface="Baskerville Old Face" panose="02020602080505020303" pitchFamily="18" charset="0"/>
              </a:rPr>
              <a:t>A printout of each Participant’s previous participation list from APPS.</a:t>
            </a:r>
          </a:p>
          <a:p>
            <a:pPr marL="914400" lvl="1" indent="-457200" algn="l">
              <a:buFont typeface="+mj-lt"/>
              <a:buAutoNum type="alphaLcPeriod" startAt="5"/>
            </a:pPr>
            <a:r>
              <a:rPr lang="en-US" sz="2400" dirty="0">
                <a:latin typeface="Baskerville Old Face" panose="02020602080505020303" pitchFamily="18" charset="0"/>
              </a:rPr>
              <a:t>When submitting electronically through APPS, select the correct reason for the submission. Borrowers, Managing Agents, and GCs must “mortgage insurance” when submitting for an FHA financing application; any other purpose may re-route the submission to a different HUD office.</a:t>
            </a:r>
          </a:p>
          <a:p>
            <a:pPr marL="914400" lvl="1" indent="-457200" algn="l">
              <a:buFont typeface="+mj-lt"/>
              <a:buAutoNum type="alphaLcPeriod" startAt="5"/>
            </a:pPr>
            <a:r>
              <a:rPr lang="en-US" sz="2400" dirty="0">
                <a:latin typeface="Baskerville Old Face" panose="02020602080505020303" pitchFamily="18" charset="0"/>
              </a:rPr>
              <a:t>Paper 2530’s:  Register in BPRS and Create a baseline to connect all tiers of the specified capacity.</a:t>
            </a:r>
          </a:p>
          <a:p>
            <a:pPr marL="914400" lvl="1" indent="-457200" algn="l">
              <a:buFont typeface="+mj-lt"/>
              <a:buAutoNum type="alphaLcPeriod" startAt="5"/>
            </a:pPr>
            <a:endParaRPr lang="en-US" dirty="0">
              <a:latin typeface="Baskerville Old Face" panose="02020602080505020303" pitchFamily="18" charset="0"/>
            </a:endParaRPr>
          </a:p>
          <a:p>
            <a:pPr marL="914400" lvl="1" indent="-457200" algn="l">
              <a:buFont typeface="+mj-lt"/>
              <a:buAutoNum type="alphaLcPeriod" startAt="5"/>
            </a:pPr>
            <a:endParaRPr lang="en-US" dirty="0">
              <a:latin typeface="Baskerville Old Face" panose="02020602080505020303" pitchFamily="18" charset="0"/>
            </a:endParaRPr>
          </a:p>
          <a:p>
            <a:pPr lvl="1" algn="l"/>
            <a:endParaRPr lang="en-US" sz="2400" dirty="0">
              <a:latin typeface="Baskerville Old Face" panose="02020602080505020303" pitchFamily="18" charset="0"/>
            </a:endParaRPr>
          </a:p>
          <a:p>
            <a:pPr lvl="1" algn="l"/>
            <a:endParaRPr lang="en-US" sz="2400" dirty="0">
              <a:latin typeface="Baskerville Old Face" panose="02020602080505020303" pitchFamily="18" charset="0"/>
            </a:endParaRPr>
          </a:p>
        </p:txBody>
      </p:sp>
      <p:pic>
        <p:nvPicPr>
          <p:cNvPr id="3" name="Picture 2" descr="This is the standard banner for presentations. ">
            <a:extLst>
              <a:ext uri="{FF2B5EF4-FFF2-40B4-BE49-F238E27FC236}">
                <a16:creationId xmlns:a16="http://schemas.microsoft.com/office/drawing/2014/main" id="{FFE04CA5-74D8-A788-B86B-53646FD6E0C4}"/>
              </a:ext>
            </a:extLst>
          </p:cNvPr>
          <p:cNvPicPr>
            <a:picLocks noChangeAspect="1"/>
          </p:cNvPicPr>
          <p:nvPr/>
        </p:nvPicPr>
        <p:blipFill>
          <a:blip r:embed="rId3"/>
          <a:stretch>
            <a:fillRect/>
          </a:stretch>
        </p:blipFill>
        <p:spPr>
          <a:xfrm>
            <a:off x="0" y="-29516"/>
            <a:ext cx="12192000" cy="1059005"/>
          </a:xfrm>
          <a:prstGeom prst="rect">
            <a:avLst/>
          </a:prstGeom>
        </p:spPr>
      </p:pic>
      <p:sp>
        <p:nvSpPr>
          <p:cNvPr id="5" name="Title 2">
            <a:extLst>
              <a:ext uri="{FF2B5EF4-FFF2-40B4-BE49-F238E27FC236}">
                <a16:creationId xmlns:a16="http://schemas.microsoft.com/office/drawing/2014/main" id="{06E84D45-FAD7-8B53-0C85-AC89FD8284AA}"/>
              </a:ext>
            </a:extLst>
          </p:cNvPr>
          <p:cNvSpPr txBox="1">
            <a:spLocks/>
          </p:cNvSpPr>
          <p:nvPr/>
        </p:nvSpPr>
        <p:spPr>
          <a:xfrm>
            <a:off x="0" y="232097"/>
            <a:ext cx="12192000" cy="87276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Baskerville Old Face" panose="02020602080505020303" pitchFamily="18" charset="0"/>
              </a:rPr>
              <a:t>Best Practices from the Northeast</a:t>
            </a:r>
          </a:p>
        </p:txBody>
      </p:sp>
    </p:spTree>
    <p:extLst>
      <p:ext uri="{BB962C8B-B14F-4D97-AF65-F5344CB8AC3E}">
        <p14:creationId xmlns:p14="http://schemas.microsoft.com/office/powerpoint/2010/main" val="40926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887721"/>
            <a:ext cx="11215254" cy="4972752"/>
          </a:xfrm>
        </p:spPr>
        <p:txBody>
          <a:bodyPr/>
          <a:lstStyle/>
          <a:p>
            <a:pPr algn="l"/>
            <a:r>
              <a:rPr lang="en-US" dirty="0">
                <a:latin typeface="Baskerville Old Face" panose="02020602080505020303" pitchFamily="18" charset="0"/>
              </a:rPr>
              <a:t> </a:t>
            </a:r>
          </a:p>
        </p:txBody>
      </p:sp>
      <p:sp>
        <p:nvSpPr>
          <p:cNvPr id="8" name="Subtitle 3">
            <a:extLst>
              <a:ext uri="{FF2B5EF4-FFF2-40B4-BE49-F238E27FC236}">
                <a16:creationId xmlns:a16="http://schemas.microsoft.com/office/drawing/2014/main" id="{A180FF4B-74CC-D4DB-30DE-CC33353F6FB8}"/>
              </a:ext>
            </a:extLst>
          </p:cNvPr>
          <p:cNvSpPr txBox="1">
            <a:spLocks/>
          </p:cNvSpPr>
          <p:nvPr/>
        </p:nvSpPr>
        <p:spPr>
          <a:xfrm>
            <a:off x="488373" y="1216767"/>
            <a:ext cx="11215254" cy="4972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eriod" startAt="4"/>
            </a:pPr>
            <a:r>
              <a:rPr lang="en-US" b="1" dirty="0">
                <a:latin typeface="Baskerville Old Face" panose="02020602080505020303" pitchFamily="18" charset="0"/>
              </a:rPr>
              <a:t>Post-commitment amendment requests</a:t>
            </a:r>
          </a:p>
          <a:p>
            <a:pPr algn="l"/>
            <a:endParaRPr lang="en-US" b="1" dirty="0">
              <a:latin typeface="Baskerville Old Face" panose="02020602080505020303" pitchFamily="18" charset="0"/>
            </a:endParaRPr>
          </a:p>
          <a:p>
            <a:pPr marL="457200" indent="-457200" algn="l">
              <a:buFont typeface="+mj-lt"/>
              <a:buAutoNum type="arabicPeriod" startAt="5"/>
            </a:pPr>
            <a:r>
              <a:rPr lang="en-US" b="1" dirty="0">
                <a:latin typeface="Baskerville Old Face" panose="02020602080505020303" pitchFamily="18" charset="0"/>
              </a:rPr>
              <a:t>HUD 92013-Supp</a:t>
            </a:r>
          </a:p>
          <a:p>
            <a:pPr algn="l"/>
            <a:endParaRPr lang="en-US" b="1" dirty="0">
              <a:latin typeface="Baskerville Old Face" panose="02020602080505020303" pitchFamily="18" charset="0"/>
            </a:endParaRPr>
          </a:p>
          <a:p>
            <a:pPr marL="457200" indent="-457200" algn="l">
              <a:buFont typeface="+mj-lt"/>
              <a:buAutoNum type="arabicPeriod" startAt="6"/>
            </a:pPr>
            <a:r>
              <a:rPr lang="en-US" b="1" dirty="0">
                <a:latin typeface="Baskerville Old Face" panose="02020602080505020303" pitchFamily="18" charset="0"/>
              </a:rPr>
              <a:t>REO</a:t>
            </a:r>
          </a:p>
          <a:p>
            <a:pPr algn="l"/>
            <a:endParaRPr lang="en-US" b="1" dirty="0">
              <a:latin typeface="Baskerville Old Face" panose="02020602080505020303" pitchFamily="18" charset="0"/>
            </a:endParaRPr>
          </a:p>
          <a:p>
            <a:pPr algn="l"/>
            <a:r>
              <a:rPr lang="en-US" b="1" dirty="0">
                <a:latin typeface="Baskerville Old Face" panose="02020602080505020303" pitchFamily="18" charset="0"/>
              </a:rPr>
              <a:t>7.   Lender Risk Analysis that require specific Lender analysis</a:t>
            </a:r>
          </a:p>
          <a:p>
            <a:pPr algn="l"/>
            <a:endParaRPr lang="en-US" b="1" dirty="0">
              <a:latin typeface="Baskerville Old Face" panose="02020602080505020303" pitchFamily="18" charset="0"/>
            </a:endParaRPr>
          </a:p>
          <a:p>
            <a:pPr marL="457200" indent="-457200" algn="l">
              <a:buAutoNum type="arabicPeriod" startAt="4"/>
            </a:pPr>
            <a:endParaRPr lang="en-US" b="1" dirty="0">
              <a:latin typeface="Baskerville Old Face" panose="02020602080505020303" pitchFamily="18" charset="0"/>
            </a:endParaRPr>
          </a:p>
        </p:txBody>
      </p:sp>
      <p:pic>
        <p:nvPicPr>
          <p:cNvPr id="3" name="Picture 2" descr="This is the standard banner for presentations. ">
            <a:extLst>
              <a:ext uri="{FF2B5EF4-FFF2-40B4-BE49-F238E27FC236}">
                <a16:creationId xmlns:a16="http://schemas.microsoft.com/office/drawing/2014/main" id="{5190A2F0-49AD-FCCE-5DD9-9EED4DA28DCA}"/>
              </a:ext>
            </a:extLst>
          </p:cNvPr>
          <p:cNvPicPr>
            <a:picLocks noChangeAspect="1"/>
          </p:cNvPicPr>
          <p:nvPr/>
        </p:nvPicPr>
        <p:blipFill>
          <a:blip r:embed="rId3"/>
          <a:stretch>
            <a:fillRect/>
          </a:stretch>
        </p:blipFill>
        <p:spPr>
          <a:xfrm>
            <a:off x="0" y="-29516"/>
            <a:ext cx="12192000" cy="1059005"/>
          </a:xfrm>
          <a:prstGeom prst="rect">
            <a:avLst/>
          </a:prstGeom>
        </p:spPr>
      </p:pic>
      <p:sp>
        <p:nvSpPr>
          <p:cNvPr id="5" name="Title 2">
            <a:extLst>
              <a:ext uri="{FF2B5EF4-FFF2-40B4-BE49-F238E27FC236}">
                <a16:creationId xmlns:a16="http://schemas.microsoft.com/office/drawing/2014/main" id="{EE6EE80B-D34A-7026-0536-C48F64D86BEB}"/>
              </a:ext>
            </a:extLst>
          </p:cNvPr>
          <p:cNvSpPr txBox="1">
            <a:spLocks/>
          </p:cNvSpPr>
          <p:nvPr/>
        </p:nvSpPr>
        <p:spPr>
          <a:xfrm>
            <a:off x="0" y="232097"/>
            <a:ext cx="12192000" cy="87276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Baskerville Old Face" panose="02020602080505020303" pitchFamily="18" charset="0"/>
              </a:rPr>
              <a:t>Best Practices from the Northeast</a:t>
            </a:r>
          </a:p>
        </p:txBody>
      </p:sp>
    </p:spTree>
    <p:extLst>
      <p:ext uri="{BB962C8B-B14F-4D97-AF65-F5344CB8AC3E}">
        <p14:creationId xmlns:p14="http://schemas.microsoft.com/office/powerpoint/2010/main" val="66399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a:extLst>
              <a:ext uri="{FF2B5EF4-FFF2-40B4-BE49-F238E27FC236}">
                <a16:creationId xmlns:a16="http://schemas.microsoft.com/office/drawing/2014/main" id="{A180FF4B-74CC-D4DB-30DE-CC33353F6FB8}"/>
              </a:ext>
            </a:extLst>
          </p:cNvPr>
          <p:cNvSpPr txBox="1">
            <a:spLocks/>
          </p:cNvSpPr>
          <p:nvPr/>
        </p:nvSpPr>
        <p:spPr>
          <a:xfrm>
            <a:off x="488373" y="1228187"/>
            <a:ext cx="11215254" cy="53977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Baskerville Old Face" panose="02020602080505020303" pitchFamily="18" charset="0"/>
              </a:rPr>
              <a:t>8.  Bifurcated Mortgages (2-Tranche mortgages):</a:t>
            </a:r>
          </a:p>
          <a:p>
            <a:pPr algn="l"/>
            <a:r>
              <a:rPr lang="en-US" b="1" dirty="0">
                <a:latin typeface="Baskerville Old Face" panose="02020602080505020303" pitchFamily="18" charset="0"/>
              </a:rPr>
              <a:t>Within the application, Lenders should supply an excel-version of their mortgage  calculation and their amortization worksheet showing the following:</a:t>
            </a:r>
          </a:p>
          <a:p>
            <a:pPr lvl="1" algn="l"/>
            <a:endParaRPr lang="en-US" dirty="0">
              <a:latin typeface="Baskerville Old Face" panose="02020602080505020303" pitchFamily="18" charset="0"/>
            </a:endParaRPr>
          </a:p>
          <a:p>
            <a:pPr marL="914400" lvl="1" indent="-457200" algn="l">
              <a:buFont typeface="+mj-lt"/>
              <a:buAutoNum type="alphaLcPeriod"/>
            </a:pPr>
            <a:r>
              <a:rPr lang="en-US" dirty="0">
                <a:latin typeface="Baskerville Old Face" panose="02020602080505020303" pitchFamily="18" charset="0"/>
              </a:rPr>
              <a:t>Base NOI piece mortgage and Savings Piece mortgage,</a:t>
            </a:r>
          </a:p>
          <a:p>
            <a:pPr marL="914400" lvl="1" indent="-457200" algn="l">
              <a:buFont typeface="+mj-lt"/>
              <a:buAutoNum type="alphaLcPeriod"/>
            </a:pPr>
            <a:r>
              <a:rPr lang="en-US" dirty="0">
                <a:latin typeface="Baskerville Old Face" panose="02020602080505020303" pitchFamily="18" charset="0"/>
              </a:rPr>
              <a:t>The mortgage supported by each Tranche,</a:t>
            </a:r>
          </a:p>
          <a:p>
            <a:pPr marL="914400" lvl="1" indent="-457200" algn="l">
              <a:buFont typeface="+mj-lt"/>
              <a:buAutoNum type="alphaLcPeriod"/>
            </a:pPr>
            <a:r>
              <a:rPr lang="en-US" dirty="0">
                <a:latin typeface="Baskerville Old Face" panose="02020602080505020303" pitchFamily="18" charset="0"/>
              </a:rPr>
              <a:t>Principal and Interest payments for each the Part A and the Part B notes, and</a:t>
            </a:r>
          </a:p>
          <a:p>
            <a:pPr marL="914400" lvl="1" indent="-457200" algn="l">
              <a:buFont typeface="+mj-lt"/>
              <a:buAutoNum type="alphaLcPeriod"/>
            </a:pPr>
            <a:r>
              <a:rPr lang="en-US" dirty="0">
                <a:latin typeface="Baskerville Old Face" panose="02020602080505020303" pitchFamily="18" charset="0"/>
              </a:rPr>
              <a:t>A complete amortization schedule (Principal and Interest) for all Tranches together.</a:t>
            </a:r>
          </a:p>
          <a:p>
            <a:pPr lvl="1" algn="l"/>
            <a:endParaRPr lang="en-US" sz="2400" dirty="0">
              <a:latin typeface="Baskerville Old Face" panose="02020602080505020303" pitchFamily="18" charset="0"/>
            </a:endParaRPr>
          </a:p>
        </p:txBody>
      </p:sp>
      <p:pic>
        <p:nvPicPr>
          <p:cNvPr id="3" name="Picture 2" descr="This is the standard banner for presentations. ">
            <a:extLst>
              <a:ext uri="{FF2B5EF4-FFF2-40B4-BE49-F238E27FC236}">
                <a16:creationId xmlns:a16="http://schemas.microsoft.com/office/drawing/2014/main" id="{B934FD66-1908-B2FC-675A-815F3D94EF89}"/>
              </a:ext>
            </a:extLst>
          </p:cNvPr>
          <p:cNvPicPr>
            <a:picLocks noChangeAspect="1"/>
          </p:cNvPicPr>
          <p:nvPr/>
        </p:nvPicPr>
        <p:blipFill>
          <a:blip r:embed="rId3"/>
          <a:stretch>
            <a:fillRect/>
          </a:stretch>
        </p:blipFill>
        <p:spPr>
          <a:xfrm>
            <a:off x="0" y="-29516"/>
            <a:ext cx="12192000" cy="1059005"/>
          </a:xfrm>
          <a:prstGeom prst="rect">
            <a:avLst/>
          </a:prstGeom>
        </p:spPr>
      </p:pic>
      <p:sp>
        <p:nvSpPr>
          <p:cNvPr id="5" name="Title 2">
            <a:extLst>
              <a:ext uri="{FF2B5EF4-FFF2-40B4-BE49-F238E27FC236}">
                <a16:creationId xmlns:a16="http://schemas.microsoft.com/office/drawing/2014/main" id="{3D4BF426-BA6E-243F-BB57-38526BFDB5F4}"/>
              </a:ext>
            </a:extLst>
          </p:cNvPr>
          <p:cNvSpPr txBox="1">
            <a:spLocks/>
          </p:cNvSpPr>
          <p:nvPr/>
        </p:nvSpPr>
        <p:spPr>
          <a:xfrm>
            <a:off x="0" y="232097"/>
            <a:ext cx="12192000" cy="872768"/>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Baskerville Old Face" panose="02020602080505020303" pitchFamily="18" charset="0"/>
              </a:rPr>
              <a:t>Best Practices from the Northeast</a:t>
            </a:r>
          </a:p>
        </p:txBody>
      </p:sp>
    </p:spTree>
    <p:extLst>
      <p:ext uri="{BB962C8B-B14F-4D97-AF65-F5344CB8AC3E}">
        <p14:creationId xmlns:p14="http://schemas.microsoft.com/office/powerpoint/2010/main" val="37993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FDD2-1FDA-16BA-740B-E978A62E653A}"/>
              </a:ext>
            </a:extLst>
          </p:cNvPr>
          <p:cNvSpPr>
            <a:spLocks noGrp="1"/>
          </p:cNvSpPr>
          <p:nvPr>
            <p:ph type="title"/>
          </p:nvPr>
        </p:nvSpPr>
        <p:spPr/>
        <p:txBody>
          <a:bodyPr/>
          <a:lstStyle/>
          <a:p>
            <a:r>
              <a:rPr lang="en-US" dirty="0"/>
              <a:t>Q</a:t>
            </a:r>
          </a:p>
        </p:txBody>
      </p:sp>
      <p:pic>
        <p:nvPicPr>
          <p:cNvPr id="5" name="Content Placeholder 4">
            <a:extLst>
              <a:ext uri="{FF2B5EF4-FFF2-40B4-BE49-F238E27FC236}">
                <a16:creationId xmlns:a16="http://schemas.microsoft.com/office/drawing/2014/main" id="{89065D15-6451-FF8D-B2FB-2C57B407BFF0}"/>
              </a:ext>
            </a:extLst>
          </p:cNvPr>
          <p:cNvPicPr>
            <a:picLocks noGrp="1" noChangeAspect="1"/>
          </p:cNvPicPr>
          <p:nvPr>
            <p:ph idx="1"/>
          </p:nvPr>
        </p:nvPicPr>
        <p:blipFill>
          <a:blip r:embed="rId2"/>
          <a:stretch>
            <a:fillRect/>
          </a:stretch>
        </p:blipFill>
        <p:spPr>
          <a:xfrm>
            <a:off x="0" y="1"/>
            <a:ext cx="12192000" cy="1690688"/>
          </a:xfrm>
        </p:spPr>
      </p:pic>
      <p:sp>
        <p:nvSpPr>
          <p:cNvPr id="6" name="TextBox 5">
            <a:extLst>
              <a:ext uri="{FF2B5EF4-FFF2-40B4-BE49-F238E27FC236}">
                <a16:creationId xmlns:a16="http://schemas.microsoft.com/office/drawing/2014/main" id="{40CA38C7-2848-0F3F-8643-37EB38372971}"/>
              </a:ext>
            </a:extLst>
          </p:cNvPr>
          <p:cNvSpPr txBox="1"/>
          <p:nvPr/>
        </p:nvSpPr>
        <p:spPr>
          <a:xfrm>
            <a:off x="256032" y="455276"/>
            <a:ext cx="12088368"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MAP GUIDE CHAPTER 8 UPDATE</a:t>
            </a:r>
          </a:p>
        </p:txBody>
      </p:sp>
      <p:sp>
        <p:nvSpPr>
          <p:cNvPr id="4" name="TextBox 3">
            <a:extLst>
              <a:ext uri="{FF2B5EF4-FFF2-40B4-BE49-F238E27FC236}">
                <a16:creationId xmlns:a16="http://schemas.microsoft.com/office/drawing/2014/main" id="{7EF05524-4C10-7C14-B55E-897015DC23C2}"/>
              </a:ext>
            </a:extLst>
          </p:cNvPr>
          <p:cNvSpPr txBox="1"/>
          <p:nvPr/>
        </p:nvSpPr>
        <p:spPr>
          <a:xfrm>
            <a:off x="2487038" y="2055812"/>
            <a:ext cx="6172200" cy="1015663"/>
          </a:xfrm>
          <a:prstGeom prst="rect">
            <a:avLst/>
          </a:prstGeom>
          <a:noFill/>
        </p:spPr>
        <p:txBody>
          <a:bodyPr wrap="square">
            <a:spAutoFit/>
          </a:bodyPr>
          <a:lstStyle/>
          <a:p>
            <a:pPr marL="0" marR="0">
              <a:spcBef>
                <a:spcPts val="0"/>
              </a:spcBef>
              <a:spcAft>
                <a:spcPts val="0"/>
              </a:spcAft>
            </a:pPr>
            <a:r>
              <a:rPr lang="en-US" sz="6000" dirty="0">
                <a:solidFill>
                  <a:srgbClr val="000000"/>
                </a:solidFill>
                <a:effectLst/>
                <a:latin typeface="Times New Roman" panose="02020603050405020304" pitchFamily="18" charset="0"/>
                <a:ea typeface="Calibri" panose="020F0502020204030204" pitchFamily="34" charset="0"/>
              </a:rPr>
              <a:t>      </a:t>
            </a:r>
            <a:r>
              <a:rPr lang="en-US" sz="6000" dirty="0">
                <a:solidFill>
                  <a:srgbClr val="0070C0"/>
                </a:solidFill>
                <a:effectLst/>
                <a:latin typeface="Times New Roman" panose="02020603050405020304" pitchFamily="18" charset="0"/>
                <a:ea typeface="Calibri" panose="020F0502020204030204" pitchFamily="34" charset="0"/>
              </a:rPr>
              <a:t>Questions ?</a:t>
            </a:r>
          </a:p>
        </p:txBody>
      </p:sp>
      <p:pic>
        <p:nvPicPr>
          <p:cNvPr id="9" name="Picture 8">
            <a:extLst>
              <a:ext uri="{FF2B5EF4-FFF2-40B4-BE49-F238E27FC236}">
                <a16:creationId xmlns:a16="http://schemas.microsoft.com/office/drawing/2014/main" id="{A984A31A-97AC-5055-A42A-EE18B3007C44}"/>
              </a:ext>
            </a:extLst>
          </p:cNvPr>
          <p:cNvPicPr>
            <a:picLocks noChangeAspect="1"/>
          </p:cNvPicPr>
          <p:nvPr/>
        </p:nvPicPr>
        <p:blipFill>
          <a:blip r:embed="rId3"/>
          <a:stretch>
            <a:fillRect/>
          </a:stretch>
        </p:blipFill>
        <p:spPr>
          <a:xfrm>
            <a:off x="1981200" y="3616899"/>
            <a:ext cx="7782128" cy="2714017"/>
          </a:xfrm>
          <a:prstGeom prst="rect">
            <a:avLst/>
          </a:prstGeom>
        </p:spPr>
      </p:pic>
    </p:spTree>
    <p:extLst>
      <p:ext uri="{BB962C8B-B14F-4D97-AF65-F5344CB8AC3E}">
        <p14:creationId xmlns:p14="http://schemas.microsoft.com/office/powerpoint/2010/main" val="305470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588E-2A0B-7F58-3A95-5A4B405176F7}"/>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60D29339-9DEA-09B7-5525-9DF32796D25B}"/>
              </a:ext>
            </a:extLst>
          </p:cNvPr>
          <p:cNvSpPr>
            <a:spLocks noGrp="1"/>
          </p:cNvSpPr>
          <p:nvPr>
            <p:ph idx="1"/>
          </p:nvPr>
        </p:nvSpPr>
        <p:spPr/>
        <p:txBody>
          <a:bodyPr>
            <a:normAutofit fontScale="92500" lnSpcReduction="10000"/>
          </a:bodyPr>
          <a:lstStyle/>
          <a:p>
            <a:r>
              <a:rPr lang="en-US" dirty="0">
                <a:latin typeface="Baskerville Old Face" panose="02020602080505020303" pitchFamily="18" charset="0"/>
              </a:rPr>
              <a:t>Why the Update?</a:t>
            </a:r>
          </a:p>
          <a:p>
            <a:r>
              <a:rPr lang="en-US" dirty="0">
                <a:latin typeface="Baskerville Old Face" panose="02020602080505020303" pitchFamily="18" charset="0"/>
              </a:rPr>
              <a:t>Active vs Passive Principals </a:t>
            </a:r>
          </a:p>
          <a:p>
            <a:pPr lvl="1"/>
            <a:r>
              <a:rPr lang="en-US" dirty="0">
                <a:latin typeface="Baskerville Old Face" panose="02020602080505020303" pitchFamily="18" charset="0"/>
              </a:rPr>
              <a:t>Case Study</a:t>
            </a:r>
          </a:p>
          <a:p>
            <a:r>
              <a:rPr lang="en-US" dirty="0">
                <a:latin typeface="Baskerville Old Face" panose="02020602080505020303" pitchFamily="18" charset="0"/>
              </a:rPr>
              <a:t>2530 requirements (Electronic vs paper)</a:t>
            </a:r>
          </a:p>
          <a:p>
            <a:r>
              <a:rPr lang="en-US" dirty="0">
                <a:latin typeface="Baskerville Old Face" panose="02020602080505020303" pitchFamily="18" charset="0"/>
              </a:rPr>
              <a:t>New Matrix</a:t>
            </a:r>
          </a:p>
          <a:p>
            <a:r>
              <a:rPr lang="en-US" dirty="0">
                <a:latin typeface="Baskerville Old Face" panose="02020602080505020303" pitchFamily="18" charset="0"/>
              </a:rPr>
              <a:t>Updated AAQs</a:t>
            </a:r>
          </a:p>
          <a:p>
            <a:r>
              <a:rPr lang="en-US" dirty="0">
                <a:latin typeface="Baskerville Old Face" panose="02020602080505020303" pitchFamily="18" charset="0"/>
              </a:rPr>
              <a:t>Prior Approval – MC Exhibits required</a:t>
            </a:r>
          </a:p>
          <a:p>
            <a:r>
              <a:rPr lang="en-US" dirty="0">
                <a:latin typeface="Baskerville Old Face" panose="02020602080505020303" pitchFamily="18" charset="0"/>
              </a:rPr>
              <a:t>Interest Rates </a:t>
            </a:r>
          </a:p>
          <a:p>
            <a:r>
              <a:rPr lang="en-US" dirty="0">
                <a:latin typeface="Baskerville Old Face" panose="02020602080505020303" pitchFamily="18" charset="0"/>
              </a:rPr>
              <a:t>NE Region Best Practices</a:t>
            </a:r>
          </a:p>
          <a:p>
            <a:r>
              <a:rPr lang="en-US" dirty="0">
                <a:latin typeface="Baskerville Old Face" panose="02020602080505020303" pitchFamily="18" charset="0"/>
              </a:rPr>
              <a:t>Questions?</a:t>
            </a:r>
          </a:p>
          <a:p>
            <a:endParaRPr lang="en-US" dirty="0"/>
          </a:p>
        </p:txBody>
      </p:sp>
      <p:pic>
        <p:nvPicPr>
          <p:cNvPr id="5" name="Picture 4">
            <a:extLst>
              <a:ext uri="{FF2B5EF4-FFF2-40B4-BE49-F238E27FC236}">
                <a16:creationId xmlns:a16="http://schemas.microsoft.com/office/drawing/2014/main" id="{9D5A48CC-2368-DEF1-3268-6FEEA3008F9D}"/>
              </a:ext>
            </a:extLst>
          </p:cNvPr>
          <p:cNvPicPr>
            <a:picLocks noChangeAspect="1"/>
          </p:cNvPicPr>
          <p:nvPr/>
        </p:nvPicPr>
        <p:blipFill>
          <a:blip r:embed="rId2"/>
          <a:stretch>
            <a:fillRect/>
          </a:stretch>
        </p:blipFill>
        <p:spPr>
          <a:xfrm>
            <a:off x="0" y="11652"/>
            <a:ext cx="12192000" cy="1679035"/>
          </a:xfrm>
          <a:prstGeom prst="rect">
            <a:avLst/>
          </a:prstGeom>
        </p:spPr>
      </p:pic>
      <p:sp>
        <p:nvSpPr>
          <p:cNvPr id="6" name="TextBox 5">
            <a:extLst>
              <a:ext uri="{FF2B5EF4-FFF2-40B4-BE49-F238E27FC236}">
                <a16:creationId xmlns:a16="http://schemas.microsoft.com/office/drawing/2014/main" id="{57DE81FC-1F37-762D-5544-2CC91627B37E}"/>
              </a:ext>
            </a:extLst>
          </p:cNvPr>
          <p:cNvSpPr txBox="1"/>
          <p:nvPr/>
        </p:nvSpPr>
        <p:spPr>
          <a:xfrm>
            <a:off x="2144268" y="343337"/>
            <a:ext cx="7786116"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Our Topics Today</a:t>
            </a:r>
          </a:p>
        </p:txBody>
      </p:sp>
    </p:spTree>
    <p:extLst>
      <p:ext uri="{BB962C8B-B14F-4D97-AF65-F5344CB8AC3E}">
        <p14:creationId xmlns:p14="http://schemas.microsoft.com/office/powerpoint/2010/main" val="287550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the standard banner for presentations. ">
            <a:extLst>
              <a:ext uri="{FF2B5EF4-FFF2-40B4-BE49-F238E27FC236}">
                <a16:creationId xmlns:a16="http://schemas.microsoft.com/office/drawing/2014/main" id="{B0EFD381-9976-3D48-84FE-11F9AF3536A6}"/>
              </a:ext>
            </a:extLst>
          </p:cNvPr>
          <p:cNvPicPr>
            <a:picLocks noChangeAspect="1"/>
          </p:cNvPicPr>
          <p:nvPr/>
        </p:nvPicPr>
        <p:blipFill>
          <a:blip r:embed="rId2"/>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222663" y="146541"/>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MAP Guide Chapter 8 Update</a:t>
            </a:r>
          </a:p>
        </p:txBody>
      </p:sp>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443346" y="1312393"/>
            <a:ext cx="11215254" cy="4548079"/>
          </a:xfrm>
        </p:spPr>
        <p:txBody>
          <a:bodyPr/>
          <a:lstStyle/>
          <a:p>
            <a:r>
              <a:rPr lang="en-US" sz="3200" b="1" dirty="0">
                <a:latin typeface="Baskerville Old Face" panose="02020602080505020303" pitchFamily="18" charset="0"/>
              </a:rPr>
              <a:t>What is the reasoning behind re-writing Chapter 8?</a:t>
            </a:r>
          </a:p>
          <a:p>
            <a:endParaRPr lang="en-US" dirty="0">
              <a:latin typeface="Baskerville Old Face" panose="02020602080505020303" pitchFamily="18" charset="0"/>
            </a:endParaRPr>
          </a:p>
          <a:p>
            <a:pPr marL="342900" indent="-342900" algn="l">
              <a:buFont typeface="Arial" panose="020B0604020202020204" pitchFamily="34" charset="0"/>
              <a:buChar char="•"/>
            </a:pPr>
            <a:r>
              <a:rPr lang="en-US" dirty="0">
                <a:latin typeface="Baskerville Old Face" panose="02020602080505020303" pitchFamily="18" charset="0"/>
              </a:rPr>
              <a:t>Regulatory Requirement for Agencies to review their published directives and forms every 3 years.</a:t>
            </a:r>
          </a:p>
          <a:p>
            <a:pPr algn="l"/>
            <a:endParaRPr lang="en-US" dirty="0">
              <a:latin typeface="Baskerville Old Face" panose="02020602080505020303" pitchFamily="18" charset="0"/>
            </a:endParaRPr>
          </a:p>
          <a:p>
            <a:pPr marL="342900" indent="-342900" algn="l">
              <a:buFont typeface="Arial" panose="020B0604020202020204" pitchFamily="34" charset="0"/>
              <a:buChar char="•"/>
            </a:pPr>
            <a:r>
              <a:rPr lang="en-US" dirty="0">
                <a:latin typeface="Baskerville Old Face" panose="02020602080505020303" pitchFamily="18" charset="0"/>
              </a:rPr>
              <a:t>HQ initiative to Review and Update various Chapters of the MAP Guide every year </a:t>
            </a:r>
          </a:p>
          <a:p>
            <a:pPr algn="l"/>
            <a:r>
              <a:rPr lang="en-US" dirty="0">
                <a:latin typeface="Baskerville Old Face" panose="02020602080505020303" pitchFamily="18" charset="0"/>
              </a:rPr>
              <a:t>     rather than updating the entire MAP Guide every 3 years.</a:t>
            </a:r>
          </a:p>
          <a:p>
            <a:pPr marL="342900" indent="-342900" algn="l">
              <a:buFont typeface="Arial" panose="020B0604020202020204" pitchFamily="34" charset="0"/>
              <a:buChar char="•"/>
            </a:pPr>
            <a:endParaRPr lang="en-US" dirty="0">
              <a:latin typeface="Baskerville Old Face" panose="02020602080505020303" pitchFamily="18" charset="0"/>
            </a:endParaRPr>
          </a:p>
          <a:p>
            <a:pPr marL="342900" indent="-342900" algn="l">
              <a:buFont typeface="Arial" panose="020B0604020202020204" pitchFamily="34" charset="0"/>
              <a:buChar char="•"/>
            </a:pPr>
            <a:r>
              <a:rPr lang="en-US" dirty="0">
                <a:latin typeface="Baskerville Old Face" panose="02020602080505020303" pitchFamily="18" charset="0"/>
              </a:rPr>
              <a:t>HUD Chapter 8 Update – HUD and MBA Groups </a:t>
            </a:r>
          </a:p>
          <a:p>
            <a:pPr marL="342900" indent="-342900" algn="l">
              <a:buFont typeface="Arial" panose="020B0604020202020204" pitchFamily="34" charset="0"/>
              <a:buChar char="•"/>
            </a:pPr>
            <a:endParaRPr lang="en-US" dirty="0">
              <a:latin typeface="Baskerville Old Face" panose="02020602080505020303" pitchFamily="18" charset="0"/>
            </a:endParaRPr>
          </a:p>
        </p:txBody>
      </p:sp>
    </p:spTree>
    <p:extLst>
      <p:ext uri="{BB962C8B-B14F-4D97-AF65-F5344CB8AC3E}">
        <p14:creationId xmlns:p14="http://schemas.microsoft.com/office/powerpoint/2010/main" val="3469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F870D-F29A-4530-9624-897667597E96}"/>
              </a:ext>
            </a:extLst>
          </p:cNvPr>
          <p:cNvSpPr>
            <a:spLocks noGrp="1"/>
          </p:cNvSpPr>
          <p:nvPr>
            <p:ph type="title"/>
          </p:nvPr>
        </p:nvSpPr>
        <p:spPr/>
        <p:txBody>
          <a:bodyPr vert="horz" lIns="91440" tIns="45720" rIns="91440" bIns="45720" rtlCol="0" anchor="b">
            <a:normAutofit/>
          </a:bodyPr>
          <a:lstStyle/>
          <a:p>
            <a:r>
              <a:rPr lang="en-US" dirty="0">
                <a:solidFill>
                  <a:schemeClr val="bg1"/>
                </a:solidFill>
              </a:rPr>
              <a:t>Case Study</a:t>
            </a:r>
          </a:p>
        </p:txBody>
      </p:sp>
      <p:sp>
        <p:nvSpPr>
          <p:cNvPr id="4" name="Subtitle 3">
            <a:extLst>
              <a:ext uri="{FF2B5EF4-FFF2-40B4-BE49-F238E27FC236}">
                <a16:creationId xmlns:a16="http://schemas.microsoft.com/office/drawing/2014/main" id="{372AC033-3374-5A73-75D4-3D78C11A6728}"/>
              </a:ext>
            </a:extLst>
          </p:cNvPr>
          <p:cNvSpPr>
            <a:spLocks noGrp="1"/>
          </p:cNvSpPr>
          <p:nvPr>
            <p:ph type="body" sz="half" idx="2"/>
          </p:nvPr>
        </p:nvSpPr>
        <p:spPr>
          <a:xfrm>
            <a:off x="284745" y="1328262"/>
            <a:ext cx="3033781" cy="5216077"/>
          </a:xfrm>
        </p:spPr>
        <p:txBody>
          <a:bodyPr>
            <a:normAutofit/>
          </a:bodyPr>
          <a:lstStyle/>
          <a:p>
            <a:pPr algn="l"/>
            <a:r>
              <a:rPr lang="en-US" sz="2400" dirty="0">
                <a:latin typeface="Baskerville Old Face" panose="02020602080505020303" pitchFamily="18" charset="0"/>
              </a:rPr>
              <a:t>This 223(f) cash-out case study is intended to demonstrate:  </a:t>
            </a:r>
          </a:p>
          <a:p>
            <a:pPr marL="342900" indent="-342900" algn="l">
              <a:buFont typeface="Arial" panose="020B0604020202020204" pitchFamily="34" charset="0"/>
              <a:buChar char="•"/>
            </a:pPr>
            <a:r>
              <a:rPr lang="en-US" sz="2000" dirty="0">
                <a:latin typeface="Baskerville Old Face" panose="02020602080505020303" pitchFamily="18" charset="0"/>
              </a:rPr>
              <a:t>When a Limited Partner should be treated as an Active Principal. </a:t>
            </a:r>
          </a:p>
          <a:p>
            <a:pPr marL="342900" indent="-342900" algn="l">
              <a:buFont typeface="Arial" panose="020B0604020202020204" pitchFamily="34" charset="0"/>
              <a:buChar char="•"/>
            </a:pPr>
            <a:r>
              <a:rPr lang="en-US" sz="2000" dirty="0">
                <a:latin typeface="Baskerville Old Face" panose="02020602080505020303" pitchFamily="18" charset="0"/>
              </a:rPr>
              <a:t>Difference in mortgage credit requirements among an Active Principal, a Section 50 Active Principal, and a Passive Principal.</a:t>
            </a:r>
          </a:p>
          <a:p>
            <a:pPr marL="342900" indent="-342900" algn="l">
              <a:buFont typeface="Arial" panose="020B0604020202020204" pitchFamily="34" charset="0"/>
              <a:buChar char="•"/>
            </a:pPr>
            <a:r>
              <a:rPr lang="en-US" sz="2000" dirty="0">
                <a:latin typeface="Baskerville Old Face" panose="02020602080505020303" pitchFamily="18" charset="0"/>
              </a:rPr>
              <a:t>Who should file for HUD 2530 previous participation review.</a:t>
            </a:r>
            <a:endParaRPr lang="en-US" sz="2000" dirty="0"/>
          </a:p>
        </p:txBody>
      </p:sp>
      <p:pic>
        <p:nvPicPr>
          <p:cNvPr id="10" name="Picture 9" descr="This is the standard banner for presentations. ">
            <a:extLst>
              <a:ext uri="{FF2B5EF4-FFF2-40B4-BE49-F238E27FC236}">
                <a16:creationId xmlns:a16="http://schemas.microsoft.com/office/drawing/2014/main" id="{D7C69331-C011-AC26-B9C1-D8F0AC27B97C}"/>
              </a:ext>
            </a:extLst>
          </p:cNvPr>
          <p:cNvPicPr>
            <a:picLocks noChangeAspect="1"/>
          </p:cNvPicPr>
          <p:nvPr/>
        </p:nvPicPr>
        <p:blipFill>
          <a:blip r:embed="rId3"/>
          <a:stretch>
            <a:fillRect/>
          </a:stretch>
        </p:blipFill>
        <p:spPr>
          <a:xfrm>
            <a:off x="3620100" y="1293904"/>
            <a:ext cx="8266734" cy="1114705"/>
          </a:xfrm>
          <a:prstGeom prst="rect">
            <a:avLst/>
          </a:prstGeom>
        </p:spPr>
      </p:pic>
      <p:sp>
        <p:nvSpPr>
          <p:cNvPr id="11" name="Subtitle 3">
            <a:extLst>
              <a:ext uri="{FF2B5EF4-FFF2-40B4-BE49-F238E27FC236}">
                <a16:creationId xmlns:a16="http://schemas.microsoft.com/office/drawing/2014/main" id="{1AFB6805-18DB-2A99-878B-853A3BD7A2FB}"/>
              </a:ext>
            </a:extLst>
          </p:cNvPr>
          <p:cNvSpPr txBox="1">
            <a:spLocks/>
          </p:cNvSpPr>
          <p:nvPr/>
        </p:nvSpPr>
        <p:spPr>
          <a:xfrm>
            <a:off x="3554291" y="1463412"/>
            <a:ext cx="8398352" cy="104399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b="1" dirty="0">
                <a:solidFill>
                  <a:schemeClr val="bg1"/>
                </a:solidFill>
                <a:latin typeface="Baskerville Old Face" panose="02020602080505020303" pitchFamily="18" charset="0"/>
              </a:rPr>
              <a:t>2020 MAP Guide 8.3.1: Determining Principals and Who is in Control</a:t>
            </a:r>
          </a:p>
          <a:p>
            <a:pPr algn="ctr"/>
            <a:endParaRPr lang="en-US" sz="900" b="1" dirty="0">
              <a:solidFill>
                <a:schemeClr val="bg1"/>
              </a:solidFill>
              <a:latin typeface="Baskerville Old Face" panose="02020602080505020303" pitchFamily="18" charset="0"/>
            </a:endParaRPr>
          </a:p>
          <a:p>
            <a:pPr algn="ctr"/>
            <a:r>
              <a:rPr lang="en-US" sz="3100" b="1" dirty="0">
                <a:solidFill>
                  <a:schemeClr val="bg1"/>
                </a:solidFill>
                <a:latin typeface="Baskerville Old Face" panose="02020602080505020303" pitchFamily="18" charset="0"/>
              </a:rPr>
              <a:t>Section 8.3.1.B:</a:t>
            </a:r>
          </a:p>
          <a:p>
            <a:pPr algn="ctr"/>
            <a:endParaRPr lang="en-US" dirty="0"/>
          </a:p>
        </p:txBody>
      </p:sp>
      <p:pic>
        <p:nvPicPr>
          <p:cNvPr id="18" name="Picture 17">
            <a:extLst>
              <a:ext uri="{FF2B5EF4-FFF2-40B4-BE49-F238E27FC236}">
                <a16:creationId xmlns:a16="http://schemas.microsoft.com/office/drawing/2014/main" id="{276E1D35-255D-FA3B-DEFB-C6D2FDC5BBFB}"/>
              </a:ext>
            </a:extLst>
          </p:cNvPr>
          <p:cNvPicPr>
            <a:picLocks noChangeAspect="1"/>
          </p:cNvPicPr>
          <p:nvPr/>
        </p:nvPicPr>
        <p:blipFill>
          <a:blip r:embed="rId4"/>
          <a:stretch>
            <a:fillRect/>
          </a:stretch>
        </p:blipFill>
        <p:spPr>
          <a:xfrm>
            <a:off x="3620100" y="2858615"/>
            <a:ext cx="8266734" cy="3459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This is the standard banner for presentations. ">
            <a:extLst>
              <a:ext uri="{FF2B5EF4-FFF2-40B4-BE49-F238E27FC236}">
                <a16:creationId xmlns:a16="http://schemas.microsoft.com/office/drawing/2014/main" id="{52FDD857-E818-E137-BFF0-3F7A5F306497}"/>
              </a:ext>
            </a:extLst>
          </p:cNvPr>
          <p:cNvPicPr>
            <a:picLocks noChangeAspect="1"/>
          </p:cNvPicPr>
          <p:nvPr/>
        </p:nvPicPr>
        <p:blipFill>
          <a:blip r:embed="rId3"/>
          <a:stretch>
            <a:fillRect/>
          </a:stretch>
        </p:blipFill>
        <p:spPr>
          <a:xfrm>
            <a:off x="0" y="-7111"/>
            <a:ext cx="12192000" cy="1165853"/>
          </a:xfrm>
          <a:prstGeom prst="rect">
            <a:avLst/>
          </a:prstGeom>
        </p:spPr>
      </p:pic>
      <p:sp>
        <p:nvSpPr>
          <p:cNvPr id="15" name="Title 2">
            <a:extLst>
              <a:ext uri="{FF2B5EF4-FFF2-40B4-BE49-F238E27FC236}">
                <a16:creationId xmlns:a16="http://schemas.microsoft.com/office/drawing/2014/main" id="{0222C426-ECEC-7E48-E4CE-730F9A41F07C}"/>
              </a:ext>
            </a:extLst>
          </p:cNvPr>
          <p:cNvSpPr txBox="1">
            <a:spLocks/>
          </p:cNvSpPr>
          <p:nvPr/>
        </p:nvSpPr>
        <p:spPr>
          <a:xfrm>
            <a:off x="166254" y="162409"/>
            <a:ext cx="12025746" cy="87276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5400" b="1" dirty="0">
                <a:solidFill>
                  <a:schemeClr val="bg1"/>
                </a:solidFill>
                <a:latin typeface="Baskerville Old Face" panose="02020602080505020303" pitchFamily="18" charset="0"/>
              </a:rPr>
              <a:t>Case Study</a:t>
            </a:r>
          </a:p>
        </p:txBody>
      </p:sp>
    </p:spTree>
    <p:extLst>
      <p:ext uri="{BB962C8B-B14F-4D97-AF65-F5344CB8AC3E}">
        <p14:creationId xmlns:p14="http://schemas.microsoft.com/office/powerpoint/2010/main" val="10936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524000" y="-75685"/>
            <a:ext cx="9428019" cy="872768"/>
          </a:xfrm>
        </p:spPr>
        <p:txBody>
          <a:bodyPr vert="horz" lIns="91440" tIns="45720" rIns="91440" bIns="45720" rtlCol="0" anchor="b">
            <a:normAutofit fontScale="90000"/>
          </a:bodyPr>
          <a:lstStyle/>
          <a:p>
            <a:r>
              <a:rPr lang="en-US" dirty="0">
                <a:solidFill>
                  <a:schemeClr val="bg1"/>
                </a:solidFill>
              </a:rPr>
              <a:t>Case Study</a:t>
            </a:r>
          </a:p>
        </p:txBody>
      </p:sp>
      <p:pic>
        <p:nvPicPr>
          <p:cNvPr id="10" name="Picture 9" descr="This is the standard banner for presentations. ">
            <a:extLst>
              <a:ext uri="{FF2B5EF4-FFF2-40B4-BE49-F238E27FC236}">
                <a16:creationId xmlns:a16="http://schemas.microsoft.com/office/drawing/2014/main" id="{0A9D0438-8289-DEA6-0544-AD49CFD76C56}"/>
              </a:ext>
            </a:extLst>
          </p:cNvPr>
          <p:cNvPicPr>
            <a:picLocks noChangeAspect="1"/>
          </p:cNvPicPr>
          <p:nvPr/>
        </p:nvPicPr>
        <p:blipFill>
          <a:blip r:embed="rId3"/>
          <a:stretch>
            <a:fillRect/>
          </a:stretch>
        </p:blipFill>
        <p:spPr>
          <a:xfrm>
            <a:off x="-35474" y="0"/>
            <a:ext cx="12977481" cy="6982691"/>
          </a:xfrm>
          <a:prstGeom prst="rect">
            <a:avLst/>
          </a:prstGeom>
        </p:spPr>
      </p:pic>
      <p:pic>
        <p:nvPicPr>
          <p:cNvPr id="26" name="Picture 25">
            <a:extLst>
              <a:ext uri="{FF2B5EF4-FFF2-40B4-BE49-F238E27FC236}">
                <a16:creationId xmlns:a16="http://schemas.microsoft.com/office/drawing/2014/main" id="{AE961DC8-EE86-3580-FB4A-6FFBAC3C1F58}"/>
              </a:ext>
            </a:extLst>
          </p:cNvPr>
          <p:cNvPicPr>
            <a:picLocks noChangeAspect="1"/>
          </p:cNvPicPr>
          <p:nvPr/>
        </p:nvPicPr>
        <p:blipFill>
          <a:blip r:embed="rId4"/>
          <a:stretch>
            <a:fillRect/>
          </a:stretch>
        </p:blipFill>
        <p:spPr>
          <a:xfrm>
            <a:off x="313588" y="715481"/>
            <a:ext cx="12279355" cy="54270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184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524000" y="-75685"/>
            <a:ext cx="9428019" cy="872768"/>
          </a:xfrm>
        </p:spPr>
        <p:txBody>
          <a:bodyPr vert="horz" lIns="91440" tIns="45720" rIns="91440" bIns="45720" rtlCol="0" anchor="b">
            <a:normAutofit fontScale="90000"/>
          </a:bodyPr>
          <a:lstStyle/>
          <a:p>
            <a:r>
              <a:rPr lang="en-US" dirty="0">
                <a:solidFill>
                  <a:schemeClr val="bg1"/>
                </a:solidFill>
              </a:rPr>
              <a:t>Case Study</a:t>
            </a:r>
          </a:p>
        </p:txBody>
      </p:sp>
      <p:pic>
        <p:nvPicPr>
          <p:cNvPr id="4" name="Picture 3">
            <a:extLst>
              <a:ext uri="{FF2B5EF4-FFF2-40B4-BE49-F238E27FC236}">
                <a16:creationId xmlns:a16="http://schemas.microsoft.com/office/drawing/2014/main" id="{AC38173C-6C32-F6D3-AC24-E7967ED9B0FE}"/>
              </a:ext>
            </a:extLst>
          </p:cNvPr>
          <p:cNvPicPr>
            <a:picLocks noChangeAspect="1"/>
          </p:cNvPicPr>
          <p:nvPr/>
        </p:nvPicPr>
        <p:blipFill>
          <a:blip r:embed="rId3"/>
          <a:stretch>
            <a:fillRect/>
          </a:stretch>
        </p:blipFill>
        <p:spPr>
          <a:xfrm>
            <a:off x="341203" y="281740"/>
            <a:ext cx="4039164" cy="3667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7D76359D-F26C-F651-EC3C-99BCA0FA3CB9}"/>
              </a:ext>
            </a:extLst>
          </p:cNvPr>
          <p:cNvPicPr>
            <a:picLocks noChangeAspect="1"/>
          </p:cNvPicPr>
          <p:nvPr/>
        </p:nvPicPr>
        <p:blipFill>
          <a:blip r:embed="rId4"/>
          <a:stretch>
            <a:fillRect/>
          </a:stretch>
        </p:blipFill>
        <p:spPr>
          <a:xfrm>
            <a:off x="2824569" y="534948"/>
            <a:ext cx="9160034" cy="33226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a:extLst>
              <a:ext uri="{FF2B5EF4-FFF2-40B4-BE49-F238E27FC236}">
                <a16:creationId xmlns:a16="http://schemas.microsoft.com/office/drawing/2014/main" id="{206161BC-E77B-F191-7335-ED3D54BC2728}"/>
              </a:ext>
            </a:extLst>
          </p:cNvPr>
          <p:cNvPicPr>
            <a:picLocks noChangeAspect="1"/>
          </p:cNvPicPr>
          <p:nvPr/>
        </p:nvPicPr>
        <p:blipFill rotWithShape="1">
          <a:blip r:embed="rId5"/>
          <a:srcRect r="21374"/>
          <a:stretch/>
        </p:blipFill>
        <p:spPr>
          <a:xfrm>
            <a:off x="3114936" y="3949377"/>
            <a:ext cx="6824380" cy="2798337"/>
          </a:xfrm>
          <a:prstGeom prst="round2DiagRect">
            <a:avLst>
              <a:gd name="adj1" fmla="val 16667"/>
              <a:gd name="adj2" fmla="val 6273"/>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73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2AC033-3374-5A73-75D4-3D78C11A6728}"/>
              </a:ext>
            </a:extLst>
          </p:cNvPr>
          <p:cNvSpPr>
            <a:spLocks noGrp="1"/>
          </p:cNvSpPr>
          <p:nvPr>
            <p:ph type="subTitle" idx="1"/>
          </p:nvPr>
        </p:nvSpPr>
        <p:spPr>
          <a:xfrm>
            <a:off x="651163" y="1359611"/>
            <a:ext cx="4918363" cy="4972752"/>
          </a:xfrm>
        </p:spPr>
        <p:txBody>
          <a:bodyPr>
            <a:normAutofit/>
          </a:bodyPr>
          <a:lstStyle/>
          <a:p>
            <a:pPr marR="0" lvl="1" algn="l">
              <a:lnSpc>
                <a:spcPct val="105000"/>
              </a:lnSpc>
              <a:spcBef>
                <a:spcPts val="0"/>
              </a:spcBef>
              <a:spcAft>
                <a:spcPts val="800"/>
              </a:spcAft>
            </a:pPr>
            <a:r>
              <a:rPr lang="en-US" sz="2400" u="sng" dirty="0">
                <a:effectLst/>
                <a:latin typeface="Baskerville Old Face" panose="02020602080505020303" pitchFamily="18" charset="0"/>
                <a:ea typeface="Times New Roman" panose="02020603050405020304" pitchFamily="18" charset="0"/>
                <a:cs typeface="Times New Roman" panose="02020603050405020304" pitchFamily="18" charset="0"/>
              </a:rPr>
              <a:t>Previous Participation Review:</a:t>
            </a:r>
          </a:p>
        </p:txBody>
      </p:sp>
      <p:sp>
        <p:nvSpPr>
          <p:cNvPr id="5" name="Subtitle 3">
            <a:extLst>
              <a:ext uri="{FF2B5EF4-FFF2-40B4-BE49-F238E27FC236}">
                <a16:creationId xmlns:a16="http://schemas.microsoft.com/office/drawing/2014/main" id="{E6A2B12A-C7B4-08F3-AFAF-12A6F0947DA7}"/>
              </a:ext>
            </a:extLst>
          </p:cNvPr>
          <p:cNvSpPr txBox="1">
            <a:spLocks/>
          </p:cNvSpPr>
          <p:nvPr/>
        </p:nvSpPr>
        <p:spPr>
          <a:xfrm>
            <a:off x="6355772" y="1359611"/>
            <a:ext cx="4918363" cy="4972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5000"/>
              </a:lnSpc>
              <a:spcBef>
                <a:spcPts val="0"/>
              </a:spcBef>
              <a:spcAft>
                <a:spcPts val="800"/>
              </a:spcAft>
            </a:pPr>
            <a:r>
              <a:rPr lang="en-US" sz="2400" u="sng" dirty="0">
                <a:latin typeface="Baskerville Old Face" panose="02020602080505020303" pitchFamily="18" charset="0"/>
                <a:ea typeface="Times New Roman" panose="02020603050405020304" pitchFamily="18" charset="0"/>
                <a:cs typeface="Times New Roman" panose="02020603050405020304" pitchFamily="18" charset="0"/>
              </a:rPr>
              <a:t>Mortgage Credit Review:</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Standard industry review of credit and capacity (resume, experience, organizational structure, credit, litigation, other business concerns, REO, financials, and cash-to-close).</a:t>
            </a:r>
          </a:p>
          <a:p>
            <a:pPr lvl="1" algn="l">
              <a:lnSpc>
                <a:spcPct val="105000"/>
              </a:lnSpc>
              <a:spcBef>
                <a:spcPts val="0"/>
              </a:spcBef>
              <a:spcAft>
                <a:spcPts val="800"/>
              </a:spcAft>
            </a:pPr>
            <a:endParaRPr lang="en-US" dirty="0">
              <a:latin typeface="Baskerville Old Face" panose="02020602080505020303" pitchFamily="18" charset="0"/>
              <a:ea typeface="Times New Roman" panose="02020603050405020304" pitchFamily="18" charset="0"/>
              <a:cs typeface="Times New Roman" panose="02020603050405020304" pitchFamily="18" charset="0"/>
            </a:endParaRP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Calibri" panose="020F0502020204030204" pitchFamily="34" charset="0"/>
                <a:cs typeface="Times New Roman" panose="02020603050405020304" pitchFamily="18" charset="0"/>
              </a:rPr>
              <a:t>This review is required for FHA financing activities with mortgage insurance.</a:t>
            </a:r>
          </a:p>
        </p:txBody>
      </p:sp>
      <p:pic>
        <p:nvPicPr>
          <p:cNvPr id="6" name="Picture 5" descr="This is the standard banner for presentations. ">
            <a:extLst>
              <a:ext uri="{FF2B5EF4-FFF2-40B4-BE49-F238E27FC236}">
                <a16:creationId xmlns:a16="http://schemas.microsoft.com/office/drawing/2014/main" id="{8E515275-B61C-64D1-BE45-D922D13CC553}"/>
              </a:ext>
            </a:extLst>
          </p:cNvPr>
          <p:cNvPicPr>
            <a:picLocks noChangeAspect="1"/>
          </p:cNvPicPr>
          <p:nvPr/>
        </p:nvPicPr>
        <p:blipFill>
          <a:blip r:embed="rId3"/>
          <a:stretch>
            <a:fillRect/>
          </a:stretch>
        </p:blipFill>
        <p:spPr>
          <a:xfrm>
            <a:off x="0" y="-85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84166"/>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2530s vs Mortgage Credit</a:t>
            </a:r>
          </a:p>
        </p:txBody>
      </p:sp>
      <p:sp>
        <p:nvSpPr>
          <p:cNvPr id="7" name="TextBox 6">
            <a:extLst>
              <a:ext uri="{FF2B5EF4-FFF2-40B4-BE49-F238E27FC236}">
                <a16:creationId xmlns:a16="http://schemas.microsoft.com/office/drawing/2014/main" id="{8D64F3E9-34DA-E16B-64CF-4CB474B39434}"/>
              </a:ext>
            </a:extLst>
          </p:cNvPr>
          <p:cNvSpPr txBox="1"/>
          <p:nvPr/>
        </p:nvSpPr>
        <p:spPr>
          <a:xfrm>
            <a:off x="651163" y="1876851"/>
            <a:ext cx="4578759" cy="3518335"/>
          </a:xfrm>
          <a:prstGeom prst="rect">
            <a:avLst/>
          </a:prstGeom>
          <a:noFill/>
        </p:spPr>
        <p:txBody>
          <a:bodyPr wrap="square">
            <a:spAutoFit/>
          </a:bodyPr>
          <a:lstStyle/>
          <a:p>
            <a:pPr marL="742950" marR="0" lvl="1" indent="-285750" algn="l">
              <a:lnSpc>
                <a:spcPct val="105000"/>
              </a:lnSpc>
              <a:spcBef>
                <a:spcPts val="0"/>
              </a:spcBef>
              <a:spcAft>
                <a:spcPts val="800"/>
              </a:spcAft>
              <a:buFont typeface="Arial" panose="020B0604020202020204" pitchFamily="34" charset="0"/>
              <a:buChar char="•"/>
            </a:pPr>
            <a:r>
              <a:rPr lang="en-US" sz="2000" dirty="0">
                <a:effectLst/>
                <a:latin typeface="Baskerville Old Face" panose="02020602080505020303" pitchFamily="18" charset="0"/>
                <a:ea typeface="Times New Roman" panose="02020603050405020304" pitchFamily="18" charset="0"/>
                <a:cs typeface="Times New Roman" panose="02020603050405020304" pitchFamily="18" charset="0"/>
              </a:rPr>
              <a:t>Evaluate the level of HUD program compliance demonstrated by the Controlling Participants of Specified Capacities presently and looking back 10 years.</a:t>
            </a:r>
          </a:p>
          <a:p>
            <a:pPr marL="742950" marR="0" lvl="1" indent="-285750" algn="l">
              <a:lnSpc>
                <a:spcPct val="105000"/>
              </a:lnSpc>
              <a:spcBef>
                <a:spcPts val="0"/>
              </a:spcBef>
              <a:spcAft>
                <a:spcPts val="800"/>
              </a:spcAft>
              <a:buFont typeface="Arial" panose="020B0604020202020204" pitchFamily="34" charset="0"/>
              <a:buChar char="•"/>
            </a:pPr>
            <a:endParaRPr lang="en-US" sz="2000" dirty="0">
              <a:effectLst/>
              <a:latin typeface="Baskerville Old Face" panose="02020602080505020303" pitchFamily="18" charset="0"/>
              <a:ea typeface="Times New Roman" panose="02020603050405020304" pitchFamily="18" charset="0"/>
              <a:cs typeface="Times New Roman" panose="02020603050405020304" pitchFamily="18" charset="0"/>
            </a:endParaRPr>
          </a:p>
          <a:p>
            <a:pPr marL="742950" marR="0" lvl="1" indent="-285750" algn="l">
              <a:lnSpc>
                <a:spcPct val="105000"/>
              </a:lnSpc>
              <a:spcBef>
                <a:spcPts val="0"/>
              </a:spcBef>
              <a:spcAft>
                <a:spcPts val="800"/>
              </a:spcAft>
              <a:buFont typeface="Arial" panose="020B0604020202020204" pitchFamily="34" charset="0"/>
              <a:buChar char="•"/>
            </a:pP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This review is required </a:t>
            </a:r>
            <a:r>
              <a:rPr lang="en-US" sz="2000" dirty="0">
                <a:latin typeface="Baskerville Old Face" panose="02020602080505020303" pitchFamily="18" charset="0"/>
                <a:ea typeface="Calibri" panose="020F0502020204030204" pitchFamily="34" charset="0"/>
                <a:cs typeface="Times New Roman" panose="02020603050405020304" pitchFamily="18" charset="0"/>
              </a:rPr>
              <a:t>for </a:t>
            </a:r>
            <a:r>
              <a:rPr lang="en-US" sz="2000" dirty="0">
                <a:effectLst/>
                <a:latin typeface="Baskerville Old Face" panose="02020602080505020303" pitchFamily="18" charset="0"/>
                <a:ea typeface="Calibri" panose="020F0502020204030204" pitchFamily="34" charset="0"/>
                <a:cs typeface="Times New Roman" panose="02020603050405020304" pitchFamily="18" charset="0"/>
              </a:rPr>
              <a:t>interactions with HUD that go beyond FHA financing (i.e. change of managing agent, TPA, etc.)</a:t>
            </a:r>
          </a:p>
        </p:txBody>
      </p:sp>
    </p:spTree>
    <p:extLst>
      <p:ext uri="{BB962C8B-B14F-4D97-AF65-F5344CB8AC3E}">
        <p14:creationId xmlns:p14="http://schemas.microsoft.com/office/powerpoint/2010/main" val="4783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a:extLst>
              <a:ext uri="{FF2B5EF4-FFF2-40B4-BE49-F238E27FC236}">
                <a16:creationId xmlns:a16="http://schemas.microsoft.com/office/drawing/2014/main" id="{BA613052-455A-C1E2-FE61-497B1D50B15F}"/>
              </a:ext>
            </a:extLst>
          </p:cNvPr>
          <p:cNvSpPr txBox="1">
            <a:spLocks/>
          </p:cNvSpPr>
          <p:nvPr/>
        </p:nvSpPr>
        <p:spPr>
          <a:xfrm>
            <a:off x="640774" y="1322956"/>
            <a:ext cx="4918363" cy="497275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5000"/>
              </a:lnSpc>
              <a:spcBef>
                <a:spcPts val="0"/>
              </a:spcBef>
              <a:spcAft>
                <a:spcPts val="800"/>
              </a:spcAft>
            </a:pPr>
            <a:r>
              <a:rPr lang="en-US" sz="2400" u="sng" dirty="0">
                <a:latin typeface="Baskerville Old Face" panose="02020602080505020303" pitchFamily="18" charset="0"/>
                <a:ea typeface="Times New Roman" panose="02020603050405020304" pitchFamily="18" charset="0"/>
                <a:cs typeface="Times New Roman" panose="02020603050405020304" pitchFamily="18" charset="0"/>
              </a:rPr>
              <a:t>Electronic Submission directly in APPS:</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Supports HUD’s commitment to digital loan processing.</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Increases the Underwriter’s efficiency.</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If the submission need be returned, the resubmission effort should be minimal.</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Even if a Participant doesn’t have experience to report today, submitting electronically sets them up for expeditious submissions on future deals.</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Electronic submission is highly encouraged.</a:t>
            </a:r>
          </a:p>
        </p:txBody>
      </p:sp>
      <p:sp>
        <p:nvSpPr>
          <p:cNvPr id="8" name="Subtitle 3">
            <a:extLst>
              <a:ext uri="{FF2B5EF4-FFF2-40B4-BE49-F238E27FC236}">
                <a16:creationId xmlns:a16="http://schemas.microsoft.com/office/drawing/2014/main" id="{67C64B2E-7143-50B9-DFBE-274CA42706E2}"/>
              </a:ext>
            </a:extLst>
          </p:cNvPr>
          <p:cNvSpPr txBox="1">
            <a:spLocks/>
          </p:cNvSpPr>
          <p:nvPr/>
        </p:nvSpPr>
        <p:spPr>
          <a:xfrm>
            <a:off x="6632865" y="1351180"/>
            <a:ext cx="4918363" cy="4972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5000"/>
              </a:lnSpc>
              <a:spcBef>
                <a:spcPts val="0"/>
              </a:spcBef>
              <a:spcAft>
                <a:spcPts val="800"/>
              </a:spcAft>
            </a:pPr>
            <a:r>
              <a:rPr lang="en-US" sz="2400" u="sng" dirty="0">
                <a:latin typeface="Baskerville Old Face" panose="02020602080505020303" pitchFamily="18" charset="0"/>
                <a:ea typeface="Times New Roman" panose="02020603050405020304" pitchFamily="18" charset="0"/>
                <a:cs typeface="Times New Roman" panose="02020603050405020304" pitchFamily="18" charset="0"/>
              </a:rPr>
              <a:t>HUD 2530 form “Paper” submission:</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Takes the HUD Underwriter “offline” while vetting the paper form and manually searching property histories and conducting individual flag searches.</a:t>
            </a:r>
          </a:p>
          <a:p>
            <a:pPr marL="742950" lvl="1" indent="-285750" algn="l">
              <a:lnSpc>
                <a:spcPct val="105000"/>
              </a:lnSpc>
              <a:spcBef>
                <a:spcPts val="0"/>
              </a:spcBef>
              <a:spcAft>
                <a:spcPts val="800"/>
              </a:spcAft>
              <a:buFont typeface="Arial" panose="020B0604020202020204" pitchFamily="34" charset="0"/>
              <a:buChar char="•"/>
            </a:pPr>
            <a:r>
              <a:rPr lang="en-US" dirty="0">
                <a:latin typeface="Baskerville Old Face" panose="02020602080505020303" pitchFamily="18" charset="0"/>
                <a:ea typeface="Times New Roman" panose="02020603050405020304" pitchFamily="18" charset="0"/>
                <a:cs typeface="Times New Roman" panose="02020603050405020304" pitchFamily="18" charset="0"/>
              </a:rPr>
              <a:t>Paper HUD 2530 form submissions often include hand-written errors and are discouraged.</a:t>
            </a:r>
          </a:p>
        </p:txBody>
      </p:sp>
      <p:pic>
        <p:nvPicPr>
          <p:cNvPr id="4" name="Picture 3" descr="This is the standard banner for presentations. ">
            <a:extLst>
              <a:ext uri="{FF2B5EF4-FFF2-40B4-BE49-F238E27FC236}">
                <a16:creationId xmlns:a16="http://schemas.microsoft.com/office/drawing/2014/main" id="{20C6363E-6033-295B-8F07-9F0F15855E8E}"/>
              </a:ext>
            </a:extLst>
          </p:cNvPr>
          <p:cNvPicPr>
            <a:picLocks noChangeAspect="1"/>
          </p:cNvPicPr>
          <p:nvPr/>
        </p:nvPicPr>
        <p:blipFill>
          <a:blip r:embed="rId3"/>
          <a:stretch>
            <a:fillRect/>
          </a:stretch>
        </p:blipFill>
        <p:spPr>
          <a:xfrm>
            <a:off x="0" y="0"/>
            <a:ext cx="12192000" cy="1165853"/>
          </a:xfrm>
          <a:prstGeom prst="rect">
            <a:avLst/>
          </a:prstGeom>
        </p:spPr>
      </p:pic>
      <p:sp>
        <p:nvSpPr>
          <p:cNvPr id="3" name="Title 2">
            <a:extLst>
              <a:ext uri="{FF2B5EF4-FFF2-40B4-BE49-F238E27FC236}">
                <a16:creationId xmlns:a16="http://schemas.microsoft.com/office/drawing/2014/main" id="{882F870D-F29A-4530-9624-897667597E96}"/>
              </a:ext>
            </a:extLst>
          </p:cNvPr>
          <p:cNvSpPr>
            <a:spLocks noGrp="1"/>
          </p:cNvSpPr>
          <p:nvPr>
            <p:ph type="ctrTitle"/>
          </p:nvPr>
        </p:nvSpPr>
        <p:spPr>
          <a:xfrm>
            <a:off x="1381990" y="157103"/>
            <a:ext cx="9428019" cy="872768"/>
          </a:xfrm>
        </p:spPr>
        <p:txBody>
          <a:bodyPr vert="horz" lIns="91440" tIns="45720" rIns="91440" bIns="45720" rtlCol="0" anchor="b">
            <a:normAutofit fontScale="90000"/>
          </a:bodyPr>
          <a:lstStyle/>
          <a:p>
            <a:r>
              <a:rPr lang="en-US" dirty="0">
                <a:solidFill>
                  <a:schemeClr val="bg1"/>
                </a:solidFill>
                <a:latin typeface="Baskerville Old Face" panose="02020602080505020303" pitchFamily="18" charset="0"/>
              </a:rPr>
              <a:t>Previous Participation Review</a:t>
            </a:r>
          </a:p>
        </p:txBody>
      </p:sp>
    </p:spTree>
    <p:extLst>
      <p:ext uri="{BB962C8B-B14F-4D97-AF65-F5344CB8AC3E}">
        <p14:creationId xmlns:p14="http://schemas.microsoft.com/office/powerpoint/2010/main" val="9290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12521</TotalTime>
  <Words>1802</Words>
  <Application>Microsoft Office PowerPoint</Application>
  <PresentationFormat>Widescreen</PresentationFormat>
  <Paragraphs>175</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Baskerville Old Face</vt:lpstr>
      <vt:lpstr>Calibri</vt:lpstr>
      <vt:lpstr>Calibri Light</vt:lpstr>
      <vt:lpstr>Times New Roman</vt:lpstr>
      <vt:lpstr>Office Theme</vt:lpstr>
      <vt:lpstr>Eastern Lender’s Association 2023 Conference  Mortgage Credit Panel  </vt:lpstr>
      <vt:lpstr>PowerPoint Presentation</vt:lpstr>
      <vt:lpstr>PowerPoint Presentation</vt:lpstr>
      <vt:lpstr>MAP Guide Chapter 8 Update</vt:lpstr>
      <vt:lpstr>Case Study</vt:lpstr>
      <vt:lpstr>Case Study</vt:lpstr>
      <vt:lpstr>Case Study</vt:lpstr>
      <vt:lpstr>2530s vs Mortgage Credit</vt:lpstr>
      <vt:lpstr>Previous Participation Review</vt:lpstr>
      <vt:lpstr>New Mortgage Credit “Matrix”</vt:lpstr>
      <vt:lpstr>Case Study</vt:lpstr>
      <vt:lpstr>AAQ’s</vt:lpstr>
      <vt:lpstr>AAQ’s</vt:lpstr>
      <vt:lpstr>AAQ’s</vt:lpstr>
      <vt:lpstr>AAQ’s</vt:lpstr>
      <vt:lpstr>Prior Credit Approval</vt:lpstr>
      <vt:lpstr>Interest Rates</vt:lpstr>
      <vt:lpstr>PowerPoint Presentation</vt:lpstr>
      <vt:lpstr>PowerPoint Presentation</vt:lpstr>
      <vt:lpstr>PowerPoint Presentation</vt:lpstr>
      <vt:lpstr>PowerPoint Presentation</vt:lpstr>
      <vt:lpstr>PowerPoint Presentation</vt:lpstr>
      <vt:lpstr>PowerPoint Presentation</vt:lpstr>
      <vt:lpstr>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Mise, Brandon D</dc:creator>
  <cp:lastModifiedBy>Susan Monaco</cp:lastModifiedBy>
  <cp:revision>19</cp:revision>
  <cp:lastPrinted>2023-03-07T17:52:52Z</cp:lastPrinted>
  <dcterms:created xsi:type="dcterms:W3CDTF">2020-10-21T13:47:44Z</dcterms:created>
  <dcterms:modified xsi:type="dcterms:W3CDTF">2023-03-10T15:13:41Z</dcterms:modified>
</cp:coreProperties>
</file>