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7"/>
  </p:notesMasterIdLst>
  <p:sldIdLst>
    <p:sldId id="258" r:id="rId2"/>
    <p:sldId id="261" r:id="rId3"/>
    <p:sldId id="262" r:id="rId4"/>
    <p:sldId id="263" r:id="rId5"/>
    <p:sldId id="298" r:id="rId6"/>
    <p:sldId id="299" r:id="rId7"/>
    <p:sldId id="300" r:id="rId8"/>
    <p:sldId id="264" r:id="rId9"/>
    <p:sldId id="266" r:id="rId10"/>
    <p:sldId id="265" r:id="rId11"/>
    <p:sldId id="267" r:id="rId12"/>
    <p:sldId id="275" r:id="rId13"/>
    <p:sldId id="276" r:id="rId14"/>
    <p:sldId id="278" r:id="rId15"/>
    <p:sldId id="286" r:id="rId16"/>
    <p:sldId id="279" r:id="rId17"/>
    <p:sldId id="287" r:id="rId18"/>
    <p:sldId id="277" r:id="rId19"/>
    <p:sldId id="280" r:id="rId20"/>
    <p:sldId id="269" r:id="rId21"/>
    <p:sldId id="284" r:id="rId22"/>
    <p:sldId id="285" r:id="rId23"/>
    <p:sldId id="282" r:id="rId24"/>
    <p:sldId id="289" r:id="rId25"/>
    <p:sldId id="283" r:id="rId26"/>
    <p:sldId id="290" r:id="rId27"/>
    <p:sldId id="291" r:id="rId28"/>
    <p:sldId id="292" r:id="rId29"/>
    <p:sldId id="293" r:id="rId30"/>
    <p:sldId id="294" r:id="rId31"/>
    <p:sldId id="295" r:id="rId32"/>
    <p:sldId id="296" r:id="rId33"/>
    <p:sldId id="297" r:id="rId34"/>
    <p:sldId id="274" r:id="rId35"/>
    <p:sldId id="273"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78776-7CA3-245A-EA4E-85AD6B05AAD4}" name="Matt Sato" initials="MS" userId="S::msato1@berkadia.com::dda81a86-d0c3-4eda-92f5-ee1aab7ae9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6"/>
    <p:restoredTop sz="96405"/>
  </p:normalViewPr>
  <p:slideViewPr>
    <p:cSldViewPr snapToGrid="0" snapToObjects="1">
      <p:cViewPr varScale="1">
        <p:scale>
          <a:sx n="114" d="100"/>
          <a:sy n="114"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7909A9-0578-4796-9202-E4388DB7B9D1}" type="datetimeFigureOut">
              <a:rPr lang="en-US" smtClean="0"/>
              <a:t>3/7/2023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F6E245-2089-41A4-8AD8-7A7F2A49AB7C}" type="slidenum">
              <a:rPr lang="en-US" smtClean="0"/>
              <a:t>‹#›</a:t>
            </a:fld>
            <a:endParaRPr lang="en-US" dirty="0"/>
          </a:p>
        </p:txBody>
      </p:sp>
    </p:spTree>
    <p:extLst>
      <p:ext uri="{BB962C8B-B14F-4D97-AF65-F5344CB8AC3E}">
        <p14:creationId xmlns:p14="http://schemas.microsoft.com/office/powerpoint/2010/main" val="250939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081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06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365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DACE-F68D-F348-892A-A57909BC5DDA}"/>
              </a:ext>
            </a:extLst>
          </p:cNvPr>
          <p:cNvSpPr>
            <a:spLocks noGrp="1"/>
          </p:cNvSpPr>
          <p:nvPr>
            <p:ph type="title" hasCustomPrompt="1"/>
          </p:nvPr>
        </p:nvSpPr>
        <p:spPr>
          <a:xfrm>
            <a:off x="3434964" y="3094728"/>
            <a:ext cx="8024853" cy="668545"/>
          </a:xfrm>
          <a:prstGeom prst="rect">
            <a:avLst/>
          </a:prstGeom>
        </p:spPr>
        <p:txBody>
          <a:bodyPr/>
          <a:lstStyle>
            <a:lvl1pPr algn="ctr">
              <a:defRPr b="1">
                <a:latin typeface="Montserrat" pitchFamily="2" charset="77"/>
              </a:defRPr>
            </a:lvl1pPr>
          </a:lstStyle>
          <a:p>
            <a:r>
              <a:rPr lang="en-US" dirty="0"/>
              <a:t>Click to Edit Title</a:t>
            </a:r>
          </a:p>
        </p:txBody>
      </p:sp>
      <p:sp>
        <p:nvSpPr>
          <p:cNvPr id="6" name="Subtitle 2">
            <a:extLst>
              <a:ext uri="{FF2B5EF4-FFF2-40B4-BE49-F238E27FC236}">
                <a16:creationId xmlns:a16="http://schemas.microsoft.com/office/drawing/2014/main" id="{258B177B-03FF-C44D-A895-4D1DD7E769E7}"/>
              </a:ext>
            </a:extLst>
          </p:cNvPr>
          <p:cNvSpPr>
            <a:spLocks noGrp="1"/>
          </p:cNvSpPr>
          <p:nvPr>
            <p:ph type="subTitle" idx="1" hasCustomPrompt="1"/>
          </p:nvPr>
        </p:nvSpPr>
        <p:spPr>
          <a:xfrm>
            <a:off x="3434963" y="3776875"/>
            <a:ext cx="8024853" cy="381663"/>
          </a:xfrm>
          <a:prstGeom prst="rect">
            <a:avLst/>
          </a:prstGeom>
        </p:spPr>
        <p:txBody>
          <a:bodyPr>
            <a:normAutofit/>
          </a:bodyPr>
          <a:lstStyle>
            <a:lvl1pPr marL="0" indent="0" algn="ctr">
              <a:buNone/>
              <a:defRPr sz="200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4" name="Picture 3" descr="Shape&#10;&#10;Description automatically generated with medium confidence">
            <a:extLst>
              <a:ext uri="{FF2B5EF4-FFF2-40B4-BE49-F238E27FC236}">
                <a16:creationId xmlns:a16="http://schemas.microsoft.com/office/drawing/2014/main" id="{9D92FCFB-7ABE-B9BC-D3B8-D3810E25741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53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_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6021708-1242-9648-A9A1-1079EA450EED}"/>
              </a:ext>
            </a:extLst>
          </p:cNvPr>
          <p:cNvSpPr>
            <a:spLocks noGrp="1"/>
          </p:cNvSpPr>
          <p:nvPr>
            <p:ph type="title"/>
          </p:nvPr>
        </p:nvSpPr>
        <p:spPr>
          <a:xfrm>
            <a:off x="6700723" y="233453"/>
            <a:ext cx="5257800" cy="498069"/>
          </a:xfrm>
          <a:prstGeom prst="rect">
            <a:avLst/>
          </a:prstGeom>
        </p:spPr>
        <p:txBody>
          <a:bodyPr vert="horz" lIns="91440" tIns="45720" rIns="91440" bIns="45720" rtlCol="0" anchor="ctr">
            <a:normAutofit/>
          </a:bodyPr>
          <a:lstStyle>
            <a:lvl1pPr algn="r">
              <a:defRPr sz="2400" b="1">
                <a:latin typeface="Montserrat" pitchFamily="2" charset="77"/>
              </a:defRPr>
            </a:lvl1pPr>
          </a:lstStyle>
          <a:p>
            <a:r>
              <a:rPr lang="en-US" dirty="0"/>
              <a:t>Click to Edit Title</a:t>
            </a:r>
          </a:p>
        </p:txBody>
      </p:sp>
      <p:pic>
        <p:nvPicPr>
          <p:cNvPr id="3" name="Picture 2" descr="Background pattern&#10;&#10;Description automatically generated">
            <a:extLst>
              <a:ext uri="{FF2B5EF4-FFF2-40B4-BE49-F238E27FC236}">
                <a16:creationId xmlns:a16="http://schemas.microsoft.com/office/drawing/2014/main" id="{5B9A8649-DAB5-A564-F94D-B1AF3B2631F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01260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0DA1DE-C427-8643-8509-4ABABD1A5915}"/>
              </a:ext>
            </a:extLst>
          </p:cNvPr>
          <p:cNvSpPr/>
          <p:nvPr userDrawn="1"/>
        </p:nvSpPr>
        <p:spPr>
          <a:xfrm>
            <a:off x="-68274" y="6176964"/>
            <a:ext cx="12338303" cy="709104"/>
          </a:xfrm>
          <a:prstGeom prst="rect">
            <a:avLst/>
          </a:prstGeom>
          <a:solidFill>
            <a:srgbClr val="2B7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0ED3C0CA-0211-454A-A0A5-BA2D12958DC0}"/>
              </a:ext>
            </a:extLst>
          </p:cNvPr>
          <p:cNvSpPr/>
          <p:nvPr userDrawn="1"/>
        </p:nvSpPr>
        <p:spPr>
          <a:xfrm>
            <a:off x="-68274" y="6116651"/>
            <a:ext cx="12338303" cy="120624"/>
          </a:xfrm>
          <a:prstGeom prst="rect">
            <a:avLst/>
          </a:prstGeom>
          <a:solidFill>
            <a:srgbClr val="41A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F36998AB-EB84-C44E-B500-AF16F9998064}"/>
              </a:ext>
            </a:extLst>
          </p:cNvPr>
          <p:cNvPicPr>
            <a:picLocks noChangeAspect="1"/>
          </p:cNvPicPr>
          <p:nvPr userDrawn="1"/>
        </p:nvPicPr>
        <p:blipFill>
          <a:blip r:embed="rId2"/>
          <a:stretch>
            <a:fillRect/>
          </a:stretch>
        </p:blipFill>
        <p:spPr>
          <a:xfrm>
            <a:off x="308300" y="6335888"/>
            <a:ext cx="1834101" cy="484578"/>
          </a:xfrm>
          <a:prstGeom prst="rect">
            <a:avLst/>
          </a:prstGeom>
        </p:spPr>
      </p:pic>
      <p:sp>
        <p:nvSpPr>
          <p:cNvPr id="11" name="Content Placeholder 2">
            <a:extLst>
              <a:ext uri="{FF2B5EF4-FFF2-40B4-BE49-F238E27FC236}">
                <a16:creationId xmlns:a16="http://schemas.microsoft.com/office/drawing/2014/main" id="{AB8CA9FC-8124-444E-ACB1-725DF2EDB1FB}"/>
              </a:ext>
            </a:extLst>
          </p:cNvPr>
          <p:cNvSpPr>
            <a:spLocks noGrp="1"/>
          </p:cNvSpPr>
          <p:nvPr>
            <p:ph idx="1" hasCustomPrompt="1"/>
          </p:nvPr>
        </p:nvSpPr>
        <p:spPr>
          <a:xfrm>
            <a:off x="907086" y="1163116"/>
            <a:ext cx="10377829" cy="4608576"/>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stStyle>
          <a:p>
            <a:pPr lvl="0"/>
            <a:r>
              <a:rPr lang="en-US" dirty="0"/>
              <a:t>Click to Edit Text</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1539309C-9F00-6E4E-9412-90F2B0BD1100}"/>
              </a:ext>
            </a:extLst>
          </p:cNvPr>
          <p:cNvSpPr>
            <a:spLocks noGrp="1"/>
          </p:cNvSpPr>
          <p:nvPr>
            <p:ph type="title"/>
          </p:nvPr>
        </p:nvSpPr>
        <p:spPr>
          <a:xfrm>
            <a:off x="6700723" y="233453"/>
            <a:ext cx="5257800" cy="498069"/>
          </a:xfrm>
          <a:prstGeom prst="rect">
            <a:avLst/>
          </a:prstGeom>
        </p:spPr>
        <p:txBody>
          <a:bodyPr vert="horz" lIns="91440" tIns="45720" rIns="91440" bIns="45720" rtlCol="0" anchor="ctr">
            <a:normAutofit/>
          </a:bodyPr>
          <a:lstStyle>
            <a:lvl1pPr algn="r">
              <a:defRPr sz="2400" b="1">
                <a:latin typeface="Montserrat" pitchFamily="2" charset="77"/>
              </a:defRPr>
            </a:lvl1pPr>
          </a:lstStyle>
          <a:p>
            <a:r>
              <a:rPr lang="en-US" dirty="0"/>
              <a:t>Click to Edit Title</a:t>
            </a:r>
          </a:p>
        </p:txBody>
      </p:sp>
    </p:spTree>
    <p:extLst>
      <p:ext uri="{BB962C8B-B14F-4D97-AF65-F5344CB8AC3E}">
        <p14:creationId xmlns:p14="http://schemas.microsoft.com/office/powerpoint/2010/main" val="316107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06F3A5-B1A2-EA4D-982B-657095FA6016}"/>
              </a:ext>
            </a:extLst>
          </p:cNvPr>
          <p:cNvSpPr/>
          <p:nvPr userDrawn="1"/>
        </p:nvSpPr>
        <p:spPr>
          <a:xfrm>
            <a:off x="-68274" y="6176964"/>
            <a:ext cx="12338303" cy="709104"/>
          </a:xfrm>
          <a:prstGeom prst="rect">
            <a:avLst/>
          </a:prstGeom>
          <a:solidFill>
            <a:srgbClr val="2B7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F227ADF6-21B9-9343-8FEE-FD4FB4735FA9}"/>
              </a:ext>
            </a:extLst>
          </p:cNvPr>
          <p:cNvSpPr/>
          <p:nvPr userDrawn="1"/>
        </p:nvSpPr>
        <p:spPr>
          <a:xfrm>
            <a:off x="-68274" y="6116651"/>
            <a:ext cx="12338303" cy="120624"/>
          </a:xfrm>
          <a:prstGeom prst="rect">
            <a:avLst/>
          </a:prstGeom>
          <a:solidFill>
            <a:srgbClr val="41A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13E2C870-5D0E-F542-98D3-7B7C6828B0AF}"/>
              </a:ext>
            </a:extLst>
          </p:cNvPr>
          <p:cNvPicPr>
            <a:picLocks noChangeAspect="1"/>
          </p:cNvPicPr>
          <p:nvPr userDrawn="1"/>
        </p:nvPicPr>
        <p:blipFill>
          <a:blip r:embed="rId2"/>
          <a:stretch>
            <a:fillRect/>
          </a:stretch>
        </p:blipFill>
        <p:spPr>
          <a:xfrm>
            <a:off x="308300" y="6335888"/>
            <a:ext cx="1834101" cy="484578"/>
          </a:xfrm>
          <a:prstGeom prst="rect">
            <a:avLst/>
          </a:prstGeom>
        </p:spPr>
      </p:pic>
      <p:sp>
        <p:nvSpPr>
          <p:cNvPr id="13" name="Title Placeholder 1">
            <a:extLst>
              <a:ext uri="{FF2B5EF4-FFF2-40B4-BE49-F238E27FC236}">
                <a16:creationId xmlns:a16="http://schemas.microsoft.com/office/drawing/2014/main" id="{2D0D2039-EADF-6A4D-B824-3F7124686AA5}"/>
              </a:ext>
            </a:extLst>
          </p:cNvPr>
          <p:cNvSpPr>
            <a:spLocks noGrp="1"/>
          </p:cNvSpPr>
          <p:nvPr>
            <p:ph type="title"/>
          </p:nvPr>
        </p:nvSpPr>
        <p:spPr>
          <a:xfrm>
            <a:off x="6700723" y="233453"/>
            <a:ext cx="5257800" cy="498069"/>
          </a:xfrm>
          <a:prstGeom prst="rect">
            <a:avLst/>
          </a:prstGeom>
        </p:spPr>
        <p:txBody>
          <a:bodyPr vert="horz" lIns="91440" tIns="45720" rIns="91440" bIns="45720" rtlCol="0" anchor="ctr">
            <a:normAutofit/>
          </a:bodyPr>
          <a:lstStyle>
            <a:lvl1pPr algn="r">
              <a:defRPr sz="2400" b="1">
                <a:latin typeface="Montserrat" pitchFamily="2" charset="77"/>
              </a:defRPr>
            </a:lvl1pPr>
          </a:lstStyle>
          <a:p>
            <a:r>
              <a:rPr lang="en-US" dirty="0"/>
              <a:t>Click to Edit Title</a:t>
            </a:r>
          </a:p>
        </p:txBody>
      </p:sp>
      <p:sp>
        <p:nvSpPr>
          <p:cNvPr id="14" name="Text Placeholder 2">
            <a:extLst>
              <a:ext uri="{FF2B5EF4-FFF2-40B4-BE49-F238E27FC236}">
                <a16:creationId xmlns:a16="http://schemas.microsoft.com/office/drawing/2014/main" id="{828FB4EE-1999-E542-B3FF-15383A017531}"/>
              </a:ext>
            </a:extLst>
          </p:cNvPr>
          <p:cNvSpPr>
            <a:spLocks noGrp="1"/>
          </p:cNvSpPr>
          <p:nvPr>
            <p:ph type="body" idx="1" hasCustomPrompt="1"/>
          </p:nvPr>
        </p:nvSpPr>
        <p:spPr>
          <a:xfrm>
            <a:off x="906737" y="1163116"/>
            <a:ext cx="5021243" cy="432930"/>
          </a:xfrm>
          <a:prstGeom prst="rect">
            <a:avLst/>
          </a:prstGeom>
        </p:spPr>
        <p:txBody>
          <a:bodyPr anchor="b">
            <a:normAutofit/>
          </a:bodyPr>
          <a:lstStyle>
            <a:lvl1pPr marL="0" indent="0" algn="ctr">
              <a:buNone/>
              <a:defRPr sz="22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5" name="Text Placeholder 4">
            <a:extLst>
              <a:ext uri="{FF2B5EF4-FFF2-40B4-BE49-F238E27FC236}">
                <a16:creationId xmlns:a16="http://schemas.microsoft.com/office/drawing/2014/main" id="{6D2ECCDA-B5B4-F74A-9F20-5A34744C5C09}"/>
              </a:ext>
            </a:extLst>
          </p:cNvPr>
          <p:cNvSpPr>
            <a:spLocks noGrp="1"/>
          </p:cNvSpPr>
          <p:nvPr>
            <p:ph type="body" sz="quarter" idx="3" hasCustomPrompt="1"/>
          </p:nvPr>
        </p:nvSpPr>
        <p:spPr>
          <a:xfrm>
            <a:off x="6239297" y="1163117"/>
            <a:ext cx="5045619" cy="439547"/>
          </a:xfrm>
          <a:prstGeom prst="rect">
            <a:avLst/>
          </a:prstGeom>
        </p:spPr>
        <p:txBody>
          <a:bodyPr anchor="b">
            <a:normAutofit/>
          </a:bodyPr>
          <a:lstStyle>
            <a:lvl1pPr marL="0" indent="0" algn="ctr">
              <a:buNone/>
              <a:defRPr sz="22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6" name="Content Placeholder 3">
            <a:extLst>
              <a:ext uri="{FF2B5EF4-FFF2-40B4-BE49-F238E27FC236}">
                <a16:creationId xmlns:a16="http://schemas.microsoft.com/office/drawing/2014/main" id="{2A94D94D-370C-A04C-9AE2-09A076733704}"/>
              </a:ext>
            </a:extLst>
          </p:cNvPr>
          <p:cNvSpPr>
            <a:spLocks noGrp="1"/>
          </p:cNvSpPr>
          <p:nvPr>
            <p:ph sz="half" idx="2" hasCustomPrompt="1"/>
          </p:nvPr>
        </p:nvSpPr>
        <p:spPr>
          <a:xfrm>
            <a:off x="907086" y="1697127"/>
            <a:ext cx="5020895" cy="4074566"/>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stStyle>
          <a:p>
            <a:pPr lvl="0"/>
            <a:r>
              <a:rPr lang="en-US" dirty="0"/>
              <a:t>Click to Edit Text</a:t>
            </a:r>
          </a:p>
          <a:p>
            <a:pPr lvl="1"/>
            <a:r>
              <a:rPr lang="en-US" dirty="0"/>
              <a:t>Second Level</a:t>
            </a:r>
          </a:p>
          <a:p>
            <a:pPr lvl="2"/>
            <a:r>
              <a:rPr lang="en-US" dirty="0"/>
              <a:t>Third Level</a:t>
            </a:r>
          </a:p>
        </p:txBody>
      </p:sp>
      <p:sp>
        <p:nvSpPr>
          <p:cNvPr id="17" name="Content Placeholder 5">
            <a:extLst>
              <a:ext uri="{FF2B5EF4-FFF2-40B4-BE49-F238E27FC236}">
                <a16:creationId xmlns:a16="http://schemas.microsoft.com/office/drawing/2014/main" id="{A743FAE2-818E-A948-9AFE-BDC88C33E958}"/>
              </a:ext>
            </a:extLst>
          </p:cNvPr>
          <p:cNvSpPr>
            <a:spLocks noGrp="1"/>
          </p:cNvSpPr>
          <p:nvPr>
            <p:ph sz="quarter" idx="4" hasCustomPrompt="1"/>
          </p:nvPr>
        </p:nvSpPr>
        <p:spPr>
          <a:xfrm>
            <a:off x="6239297" y="1697127"/>
            <a:ext cx="5045619" cy="4074566"/>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marL="1371600" indent="0">
              <a:buNone/>
              <a:defRPr/>
            </a:lvl4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31841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BF8198A-8E3A-B53A-F7E3-E59BA9F2E276}"/>
              </a:ext>
            </a:extLst>
          </p:cNvPr>
          <p:cNvSpPr/>
          <p:nvPr userDrawn="1"/>
        </p:nvSpPr>
        <p:spPr>
          <a:xfrm>
            <a:off x="-68274" y="6176964"/>
            <a:ext cx="12338303" cy="709104"/>
          </a:xfrm>
          <a:prstGeom prst="rect">
            <a:avLst/>
          </a:prstGeom>
          <a:solidFill>
            <a:srgbClr val="2B7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D250BC3-7E24-855E-1773-E96CEE1C9F9D}"/>
              </a:ext>
            </a:extLst>
          </p:cNvPr>
          <p:cNvSpPr/>
          <p:nvPr userDrawn="1"/>
        </p:nvSpPr>
        <p:spPr>
          <a:xfrm>
            <a:off x="-68274" y="6116651"/>
            <a:ext cx="12338303" cy="120624"/>
          </a:xfrm>
          <a:prstGeom prst="rect">
            <a:avLst/>
          </a:prstGeom>
          <a:solidFill>
            <a:srgbClr val="41A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77407991-A55D-8A12-0DB8-94E75B2CC5FA}"/>
              </a:ext>
            </a:extLst>
          </p:cNvPr>
          <p:cNvPicPr>
            <a:picLocks noChangeAspect="1"/>
          </p:cNvPicPr>
          <p:nvPr userDrawn="1"/>
        </p:nvPicPr>
        <p:blipFill>
          <a:blip r:embed="rId2"/>
          <a:stretch>
            <a:fillRect/>
          </a:stretch>
        </p:blipFill>
        <p:spPr>
          <a:xfrm>
            <a:off x="308300" y="6335888"/>
            <a:ext cx="1834101" cy="484578"/>
          </a:xfrm>
          <a:prstGeom prst="rect">
            <a:avLst/>
          </a:prstGeom>
        </p:spPr>
      </p:pic>
    </p:spTree>
    <p:extLst>
      <p:ext uri="{BB962C8B-B14F-4D97-AF65-F5344CB8AC3E}">
        <p14:creationId xmlns:p14="http://schemas.microsoft.com/office/powerpoint/2010/main" val="374230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17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365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Rectangle 9">
            <a:extLst>
              <a:ext uri="{FF2B5EF4-FFF2-40B4-BE49-F238E27FC236}">
                <a16:creationId xmlns:a16="http://schemas.microsoft.com/office/drawing/2014/main" id="{144D3ED5-BF4A-6F61-C583-9179F6B8FA68}"/>
              </a:ext>
            </a:extLst>
          </p:cNvPr>
          <p:cNvSpPr/>
          <p:nvPr userDrawn="1"/>
        </p:nvSpPr>
        <p:spPr>
          <a:xfrm>
            <a:off x="-68274" y="6176964"/>
            <a:ext cx="12338303" cy="709104"/>
          </a:xfrm>
          <a:prstGeom prst="rect">
            <a:avLst/>
          </a:prstGeom>
          <a:solidFill>
            <a:srgbClr val="2B7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79374F54-9A6E-86CE-94CE-D696D674F5F2}"/>
              </a:ext>
            </a:extLst>
          </p:cNvPr>
          <p:cNvSpPr/>
          <p:nvPr userDrawn="1"/>
        </p:nvSpPr>
        <p:spPr>
          <a:xfrm>
            <a:off x="-68274" y="6116651"/>
            <a:ext cx="12338303" cy="120624"/>
          </a:xfrm>
          <a:prstGeom prst="rect">
            <a:avLst/>
          </a:prstGeom>
          <a:solidFill>
            <a:srgbClr val="41A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FC3A531F-5EBE-9407-D3D8-6F808C6E98E2}"/>
              </a:ext>
            </a:extLst>
          </p:cNvPr>
          <p:cNvPicPr>
            <a:picLocks noChangeAspect="1"/>
          </p:cNvPicPr>
          <p:nvPr userDrawn="1"/>
        </p:nvPicPr>
        <p:blipFill>
          <a:blip r:embed="rId2"/>
          <a:stretch>
            <a:fillRect/>
          </a:stretch>
        </p:blipFill>
        <p:spPr>
          <a:xfrm>
            <a:off x="308300" y="6335888"/>
            <a:ext cx="1834101" cy="484578"/>
          </a:xfrm>
          <a:prstGeom prst="rect">
            <a:avLst/>
          </a:prstGeom>
        </p:spPr>
      </p:pic>
    </p:spTree>
    <p:extLst>
      <p:ext uri="{BB962C8B-B14F-4D97-AF65-F5344CB8AC3E}">
        <p14:creationId xmlns:p14="http://schemas.microsoft.com/office/powerpoint/2010/main" val="71594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313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710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742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346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891018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MF.NYC.TECH@hud.gov"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hyperlink" Target="mailto:MF.BAL.TECH@hud.gov" TargetMode="External"/><Relationship Id="rId4" Type="http://schemas.openxmlformats.org/officeDocument/2006/relationships/hyperlink" Target="mailto:MF.BOS.TECH@hud.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t>Construction Administration</a:t>
            </a:r>
          </a:p>
        </p:txBody>
      </p:sp>
      <p:sp>
        <p:nvSpPr>
          <p:cNvPr id="2" name="Title 5">
            <a:extLst>
              <a:ext uri="{FF2B5EF4-FFF2-40B4-BE49-F238E27FC236}">
                <a16:creationId xmlns:a16="http://schemas.microsoft.com/office/drawing/2014/main" id="{9E2E14AA-2B53-7C37-B3B4-9E4B3FB02FD3}"/>
              </a:ext>
            </a:extLst>
          </p:cNvPr>
          <p:cNvSpPr txBox="1">
            <a:spLocks/>
          </p:cNvSpPr>
          <p:nvPr/>
        </p:nvSpPr>
        <p:spPr>
          <a:xfrm>
            <a:off x="208990" y="5159035"/>
            <a:ext cx="637267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1800" u="sng" dirty="0">
                <a:solidFill>
                  <a:schemeClr val="bg1"/>
                </a:solidFill>
                <a:latin typeface="Baskerville Old Face" panose="02020602080505020303" pitchFamily="18" charset="77"/>
                <a:ea typeface="+mn-ea"/>
                <a:cs typeface="+mn-cs"/>
              </a:rPr>
              <a:t>Contact</a:t>
            </a:r>
            <a:r>
              <a:rPr lang="en-US" sz="1800" dirty="0">
                <a:solidFill>
                  <a:schemeClr val="bg1"/>
                </a:solidFill>
                <a:latin typeface="Baskerville Old Face" panose="02020602080505020303" pitchFamily="18" charset="77"/>
                <a:ea typeface="+mn-ea"/>
                <a:cs typeface="+mn-cs"/>
              </a:rPr>
              <a:t>: Sheila Galicki – Chief, Technical Specialist Branch</a:t>
            </a:r>
          </a:p>
          <a:p>
            <a:pPr>
              <a:lnSpc>
                <a:spcPct val="100000"/>
              </a:lnSpc>
              <a:spcBef>
                <a:spcPts val="0"/>
              </a:spcBef>
              <a:defRPr/>
            </a:pPr>
            <a:r>
              <a:rPr lang="en-US" sz="1800" u="sng" dirty="0">
                <a:solidFill>
                  <a:schemeClr val="bg1"/>
                </a:solidFill>
                <a:latin typeface="Baskerville Old Face" panose="02020602080505020303" pitchFamily="18" charset="77"/>
                <a:ea typeface="+mn-ea"/>
                <a:cs typeface="+mn-cs"/>
              </a:rPr>
              <a:t>CAO</a:t>
            </a:r>
            <a:r>
              <a:rPr lang="en-US" sz="1800" dirty="0">
                <a:solidFill>
                  <a:schemeClr val="bg1"/>
                </a:solidFill>
                <a:latin typeface="Baskerville Old Face" panose="02020602080505020303" pitchFamily="18" charset="77"/>
                <a:ea typeface="+mn-ea"/>
                <a:cs typeface="+mn-cs"/>
              </a:rPr>
              <a:t>: Feb 13, 2023 </a:t>
            </a:r>
          </a:p>
          <a:p>
            <a:pPr algn="ctr">
              <a:lnSpc>
                <a:spcPct val="100000"/>
              </a:lnSpc>
              <a:spcBef>
                <a:spcPts val="0"/>
              </a:spcBef>
              <a:defRPr/>
            </a:pPr>
            <a:endParaRPr lang="en-US" sz="4800" dirty="0">
              <a:solidFill>
                <a:schemeClr val="bg1"/>
              </a:solidFill>
              <a:latin typeface="Baskerville Old Face" panose="02020602080505020303" pitchFamily="18" charset="77"/>
              <a:ea typeface="+mn-ea"/>
              <a:cs typeface="+mn-cs"/>
            </a:endParaRPr>
          </a:p>
        </p:txBody>
      </p:sp>
    </p:spTree>
    <p:extLst>
      <p:ext uri="{BB962C8B-B14F-4D97-AF65-F5344CB8AC3E}">
        <p14:creationId xmlns:p14="http://schemas.microsoft.com/office/powerpoint/2010/main" val="31407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2172749" y="233453"/>
            <a:ext cx="8320143" cy="748059"/>
          </a:xfrm>
        </p:spPr>
        <p:txBody>
          <a:bodyPr>
            <a:normAutofit/>
          </a:bodyPr>
          <a:lstStyle/>
          <a:p>
            <a:pPr algn="l"/>
            <a:r>
              <a:rPr lang="en-US" sz="2400" b="1" dirty="0">
                <a:solidFill>
                  <a:srgbClr val="056839"/>
                </a:solidFill>
                <a:latin typeface="Cambria" panose="02040503050406030204" pitchFamily="18" charset="0"/>
                <a:ea typeface="Cambria" panose="02040503050406030204" pitchFamily="18" charset="0"/>
              </a:rPr>
              <a:t>Advantages of the Heavy 223(f)</a:t>
            </a:r>
            <a:endParaRPr 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9945A98-6B99-EF3C-EFCC-01F0687A1270}"/>
              </a:ext>
            </a:extLst>
          </p:cNvPr>
          <p:cNvSpPr txBox="1"/>
          <p:nvPr/>
        </p:nvSpPr>
        <p:spPr>
          <a:xfrm>
            <a:off x="1359017" y="1923313"/>
            <a:ext cx="5069215" cy="2853282"/>
          </a:xfrm>
          <a:prstGeom prst="rect">
            <a:avLst/>
          </a:prstGeom>
          <a:noFill/>
        </p:spPr>
        <p:txBody>
          <a:bodyPr wrap="square">
            <a:spAutoFit/>
          </a:bodyPr>
          <a:lstStyle/>
          <a:p>
            <a:pPr marL="0" indent="0">
              <a:lnSpc>
                <a:spcPct val="100000"/>
              </a:lnSpc>
              <a:spcBef>
                <a:spcPts val="0"/>
              </a:spcBef>
              <a:spcAft>
                <a:spcPts val="600"/>
              </a:spcAft>
              <a:buNone/>
            </a:pPr>
            <a:r>
              <a:rPr lang="en-US" sz="1800" dirty="0">
                <a:latin typeface="Cambria" panose="02040503050406030204" pitchFamily="18" charset="0"/>
                <a:ea typeface="Cambria" panose="02040503050406030204" pitchFamily="18" charset="0"/>
              </a:rPr>
              <a:t>Much improved p</a:t>
            </a:r>
            <a:r>
              <a:rPr lang="en-US" sz="1800" dirty="0">
                <a:effectLst/>
                <a:latin typeface="Cambria" panose="02040503050406030204" pitchFamily="18" charset="0"/>
                <a:ea typeface="Cambria" panose="02040503050406030204" pitchFamily="18" charset="0"/>
              </a:rPr>
              <a:t>rocessing speed over </a:t>
            </a:r>
            <a:r>
              <a:rPr lang="en-US" sz="1800" dirty="0">
                <a:latin typeface="Cambria" panose="02040503050406030204" pitchFamily="18" charset="0"/>
                <a:ea typeface="Cambria" panose="02040503050406030204" pitchFamily="18" charset="0"/>
              </a:rPr>
              <a:t>a D4 (**However, largely dependent upon owner/GC provided documentation and proper upfront due diligen</a:t>
            </a:r>
            <a:r>
              <a:rPr lang="en-US" dirty="0">
                <a:latin typeface="Cambria" panose="02040503050406030204" pitchFamily="18" charset="0"/>
                <a:ea typeface="Cambria" panose="02040503050406030204" pitchFamily="18" charset="0"/>
              </a:rPr>
              <a:t>ce by all parties involved</a:t>
            </a:r>
            <a:r>
              <a:rPr lang="en-US" sz="1800" dirty="0">
                <a:latin typeface="Cambria" panose="02040503050406030204" pitchFamily="18" charset="0"/>
                <a:ea typeface="Cambria" panose="02040503050406030204" pitchFamily="18" charset="0"/>
              </a:rPr>
              <a:t>)</a:t>
            </a:r>
          </a:p>
          <a:p>
            <a:pPr marL="0" marR="0" indent="0">
              <a:lnSpc>
                <a:spcPct val="200000"/>
              </a:lnSpc>
              <a:spcBef>
                <a:spcPts val="0"/>
              </a:spcBef>
              <a:spcAft>
                <a:spcPts val="0"/>
              </a:spcAft>
              <a:buNone/>
            </a:pPr>
            <a:r>
              <a:rPr lang="en-US" sz="1800" dirty="0">
                <a:effectLst/>
                <a:latin typeface="Cambria" panose="02040503050406030204" pitchFamily="18" charset="0"/>
                <a:ea typeface="Cambria" panose="02040503050406030204" pitchFamily="18" charset="0"/>
              </a:rPr>
              <a:t>Works great with 4% LIHTC </a:t>
            </a:r>
          </a:p>
          <a:p>
            <a:pPr marL="0" marR="0" indent="0">
              <a:lnSpc>
                <a:spcPct val="200000"/>
              </a:lnSpc>
              <a:spcBef>
                <a:spcPts val="0"/>
              </a:spcBef>
              <a:spcAft>
                <a:spcPts val="0"/>
              </a:spcAft>
              <a:buNone/>
            </a:pPr>
            <a:endParaRPr lang="en-US" sz="1800" dirty="0">
              <a:effectLst/>
              <a:latin typeface="Cambria" panose="02040503050406030204" pitchFamily="18" charset="0"/>
              <a:ea typeface="Cambria" panose="02040503050406030204" pitchFamily="18" charset="0"/>
            </a:endParaRPr>
          </a:p>
          <a:p>
            <a:pPr marL="0" marR="0" indent="0">
              <a:lnSpc>
                <a:spcPct val="200000"/>
              </a:lnSpc>
              <a:spcBef>
                <a:spcPts val="0"/>
              </a:spcBef>
              <a:spcAft>
                <a:spcPts val="0"/>
              </a:spcAft>
              <a:buNone/>
            </a:pPr>
            <a:r>
              <a:rPr lang="en-US" sz="1800" dirty="0">
                <a:effectLst/>
                <a:latin typeface="Cambria" panose="02040503050406030204" pitchFamily="18" charset="0"/>
                <a:ea typeface="Cambria" panose="02040503050406030204" pitchFamily="18" charset="0"/>
              </a:rPr>
              <a:t>Largely, no Davis-Bacon wages</a:t>
            </a:r>
          </a:p>
        </p:txBody>
      </p:sp>
      <p:sp>
        <p:nvSpPr>
          <p:cNvPr id="6" name="TextBox 5">
            <a:extLst>
              <a:ext uri="{FF2B5EF4-FFF2-40B4-BE49-F238E27FC236}">
                <a16:creationId xmlns:a16="http://schemas.microsoft.com/office/drawing/2014/main" id="{5479DE96-D028-64A1-D461-1C5A841F0D63}"/>
              </a:ext>
            </a:extLst>
          </p:cNvPr>
          <p:cNvSpPr txBox="1"/>
          <p:nvPr/>
        </p:nvSpPr>
        <p:spPr>
          <a:xfrm>
            <a:off x="7095744" y="2012924"/>
            <a:ext cx="4433350" cy="2308324"/>
          </a:xfrm>
          <a:prstGeom prst="rect">
            <a:avLst/>
          </a:prstGeom>
          <a:noFill/>
        </p:spPr>
        <p:txBody>
          <a:bodyPr wrap="square">
            <a:spAutoFit/>
          </a:bodyPr>
          <a:lstStyle/>
          <a:p>
            <a:r>
              <a:rPr lang="en-US" sz="1800" dirty="0">
                <a:latin typeface="Cambria" panose="02040503050406030204" pitchFamily="18" charset="0"/>
                <a:ea typeface="Cambria" panose="02040503050406030204" pitchFamily="18" charset="0"/>
              </a:rPr>
              <a:t>Depending on SOW, possibly no need for an architect or GC – </a:t>
            </a:r>
            <a:r>
              <a:rPr lang="en-US" i="1" dirty="0">
                <a:latin typeface="Cambria" panose="02040503050406030204" pitchFamily="18" charset="0"/>
                <a:ea typeface="Cambria" panose="02040503050406030204" pitchFamily="18" charset="0"/>
              </a:rPr>
              <a:t>Further discussed below.</a:t>
            </a: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Lesser construction administration requirements</a:t>
            </a:r>
          </a:p>
          <a:p>
            <a:endParaRPr lang="en-US"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More Favorable Interest Rates</a:t>
            </a:r>
            <a:endParaRPr lang="en-US" sz="18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CF7C8A0F-1462-13E6-D148-841AEAA20499}"/>
              </a:ext>
            </a:extLst>
          </p:cNvPr>
          <p:cNvPicPr>
            <a:picLocks noChangeAspect="1"/>
          </p:cNvPicPr>
          <p:nvPr/>
        </p:nvPicPr>
        <p:blipFill>
          <a:blip r:embed="rId2"/>
          <a:stretch>
            <a:fillRect/>
          </a:stretch>
        </p:blipFill>
        <p:spPr>
          <a:xfrm>
            <a:off x="726531" y="2012924"/>
            <a:ext cx="597460" cy="597460"/>
          </a:xfrm>
          <a:prstGeom prst="rect">
            <a:avLst/>
          </a:prstGeom>
        </p:spPr>
      </p:pic>
      <p:pic>
        <p:nvPicPr>
          <p:cNvPr id="14" name="Picture 13">
            <a:extLst>
              <a:ext uri="{FF2B5EF4-FFF2-40B4-BE49-F238E27FC236}">
                <a16:creationId xmlns:a16="http://schemas.microsoft.com/office/drawing/2014/main" id="{153495CA-3962-E229-9B3E-F2730E532F8F}"/>
              </a:ext>
            </a:extLst>
          </p:cNvPr>
          <p:cNvPicPr>
            <a:picLocks noChangeAspect="1"/>
          </p:cNvPicPr>
          <p:nvPr/>
        </p:nvPicPr>
        <p:blipFill>
          <a:blip r:embed="rId2"/>
          <a:stretch>
            <a:fillRect/>
          </a:stretch>
        </p:blipFill>
        <p:spPr>
          <a:xfrm>
            <a:off x="711694" y="3212409"/>
            <a:ext cx="597460" cy="597460"/>
          </a:xfrm>
          <a:prstGeom prst="rect">
            <a:avLst/>
          </a:prstGeom>
        </p:spPr>
      </p:pic>
      <p:pic>
        <p:nvPicPr>
          <p:cNvPr id="15" name="Picture 14">
            <a:extLst>
              <a:ext uri="{FF2B5EF4-FFF2-40B4-BE49-F238E27FC236}">
                <a16:creationId xmlns:a16="http://schemas.microsoft.com/office/drawing/2014/main" id="{97CC0E60-6104-0B6C-C50C-AED70E5512DE}"/>
              </a:ext>
            </a:extLst>
          </p:cNvPr>
          <p:cNvPicPr>
            <a:picLocks noChangeAspect="1"/>
          </p:cNvPicPr>
          <p:nvPr/>
        </p:nvPicPr>
        <p:blipFill>
          <a:blip r:embed="rId2"/>
          <a:stretch>
            <a:fillRect/>
          </a:stretch>
        </p:blipFill>
        <p:spPr>
          <a:xfrm>
            <a:off x="6530301" y="2012924"/>
            <a:ext cx="597460" cy="597460"/>
          </a:xfrm>
          <a:prstGeom prst="rect">
            <a:avLst/>
          </a:prstGeom>
        </p:spPr>
      </p:pic>
      <p:pic>
        <p:nvPicPr>
          <p:cNvPr id="16" name="Picture 15">
            <a:extLst>
              <a:ext uri="{FF2B5EF4-FFF2-40B4-BE49-F238E27FC236}">
                <a16:creationId xmlns:a16="http://schemas.microsoft.com/office/drawing/2014/main" id="{00D49AA2-3C05-3EA4-52B1-426CB48C35B6}"/>
              </a:ext>
            </a:extLst>
          </p:cNvPr>
          <p:cNvPicPr>
            <a:picLocks noChangeAspect="1"/>
          </p:cNvPicPr>
          <p:nvPr/>
        </p:nvPicPr>
        <p:blipFill>
          <a:blip r:embed="rId2"/>
          <a:stretch>
            <a:fillRect/>
          </a:stretch>
        </p:blipFill>
        <p:spPr>
          <a:xfrm>
            <a:off x="707891" y="4297588"/>
            <a:ext cx="597460" cy="597460"/>
          </a:xfrm>
          <a:prstGeom prst="rect">
            <a:avLst/>
          </a:prstGeom>
        </p:spPr>
      </p:pic>
      <p:pic>
        <p:nvPicPr>
          <p:cNvPr id="17" name="Picture 16">
            <a:extLst>
              <a:ext uri="{FF2B5EF4-FFF2-40B4-BE49-F238E27FC236}">
                <a16:creationId xmlns:a16="http://schemas.microsoft.com/office/drawing/2014/main" id="{B400FD93-4EFE-E457-114D-86FD8DB70A7B}"/>
              </a:ext>
            </a:extLst>
          </p:cNvPr>
          <p:cNvPicPr>
            <a:picLocks noChangeAspect="1"/>
          </p:cNvPicPr>
          <p:nvPr/>
        </p:nvPicPr>
        <p:blipFill>
          <a:blip r:embed="rId2"/>
          <a:stretch>
            <a:fillRect/>
          </a:stretch>
        </p:blipFill>
        <p:spPr>
          <a:xfrm>
            <a:off x="6530301" y="2833131"/>
            <a:ext cx="597460" cy="597460"/>
          </a:xfrm>
          <a:prstGeom prst="rect">
            <a:avLst/>
          </a:prstGeom>
        </p:spPr>
      </p:pic>
      <p:pic>
        <p:nvPicPr>
          <p:cNvPr id="18" name="Picture 17">
            <a:extLst>
              <a:ext uri="{FF2B5EF4-FFF2-40B4-BE49-F238E27FC236}">
                <a16:creationId xmlns:a16="http://schemas.microsoft.com/office/drawing/2014/main" id="{8E5C725C-6FF6-2AEB-9898-1DC72C1BC6A5}"/>
              </a:ext>
            </a:extLst>
          </p:cNvPr>
          <p:cNvPicPr>
            <a:picLocks noChangeAspect="1"/>
          </p:cNvPicPr>
          <p:nvPr/>
        </p:nvPicPr>
        <p:blipFill>
          <a:blip r:embed="rId3"/>
          <a:stretch>
            <a:fillRect/>
          </a:stretch>
        </p:blipFill>
        <p:spPr>
          <a:xfrm>
            <a:off x="810557" y="2128758"/>
            <a:ext cx="469433" cy="365792"/>
          </a:xfrm>
          <a:prstGeom prst="rect">
            <a:avLst/>
          </a:prstGeom>
        </p:spPr>
      </p:pic>
      <p:pic>
        <p:nvPicPr>
          <p:cNvPr id="19" name="Picture 18">
            <a:extLst>
              <a:ext uri="{FF2B5EF4-FFF2-40B4-BE49-F238E27FC236}">
                <a16:creationId xmlns:a16="http://schemas.microsoft.com/office/drawing/2014/main" id="{3594DF30-C958-05E1-6042-CFBEC7BDB662}"/>
              </a:ext>
            </a:extLst>
          </p:cNvPr>
          <p:cNvPicPr>
            <a:picLocks noChangeAspect="1"/>
          </p:cNvPicPr>
          <p:nvPr/>
        </p:nvPicPr>
        <p:blipFill>
          <a:blip r:embed="rId4"/>
          <a:stretch>
            <a:fillRect/>
          </a:stretch>
        </p:blipFill>
        <p:spPr>
          <a:xfrm>
            <a:off x="840604" y="3351299"/>
            <a:ext cx="347502" cy="329213"/>
          </a:xfrm>
          <a:prstGeom prst="rect">
            <a:avLst/>
          </a:prstGeom>
        </p:spPr>
      </p:pic>
      <p:pic>
        <p:nvPicPr>
          <p:cNvPr id="20" name="Picture 19">
            <a:extLst>
              <a:ext uri="{FF2B5EF4-FFF2-40B4-BE49-F238E27FC236}">
                <a16:creationId xmlns:a16="http://schemas.microsoft.com/office/drawing/2014/main" id="{FA857AC9-DB18-063A-90AD-7862F8F95057}"/>
              </a:ext>
            </a:extLst>
          </p:cNvPr>
          <p:cNvPicPr>
            <a:picLocks noChangeAspect="1"/>
          </p:cNvPicPr>
          <p:nvPr/>
        </p:nvPicPr>
        <p:blipFill>
          <a:blip r:embed="rId5"/>
          <a:stretch>
            <a:fillRect/>
          </a:stretch>
        </p:blipFill>
        <p:spPr>
          <a:xfrm>
            <a:off x="889694" y="4460569"/>
            <a:ext cx="268247" cy="329213"/>
          </a:xfrm>
          <a:prstGeom prst="rect">
            <a:avLst/>
          </a:prstGeom>
        </p:spPr>
      </p:pic>
      <p:pic>
        <p:nvPicPr>
          <p:cNvPr id="21" name="Picture 20">
            <a:extLst>
              <a:ext uri="{FF2B5EF4-FFF2-40B4-BE49-F238E27FC236}">
                <a16:creationId xmlns:a16="http://schemas.microsoft.com/office/drawing/2014/main" id="{ADBE96B2-3AD9-CF5A-CA19-C97860F13564}"/>
              </a:ext>
            </a:extLst>
          </p:cNvPr>
          <p:cNvPicPr>
            <a:picLocks noChangeAspect="1"/>
          </p:cNvPicPr>
          <p:nvPr/>
        </p:nvPicPr>
        <p:blipFill>
          <a:blip r:embed="rId6"/>
          <a:stretch>
            <a:fillRect/>
          </a:stretch>
        </p:blipFill>
        <p:spPr>
          <a:xfrm>
            <a:off x="6676656" y="2927627"/>
            <a:ext cx="317019" cy="408467"/>
          </a:xfrm>
          <a:prstGeom prst="rect">
            <a:avLst/>
          </a:prstGeom>
        </p:spPr>
      </p:pic>
      <p:pic>
        <p:nvPicPr>
          <p:cNvPr id="22" name="Picture 21">
            <a:extLst>
              <a:ext uri="{FF2B5EF4-FFF2-40B4-BE49-F238E27FC236}">
                <a16:creationId xmlns:a16="http://schemas.microsoft.com/office/drawing/2014/main" id="{CFA7D664-ABF9-2338-2023-49CEC3252838}"/>
              </a:ext>
            </a:extLst>
          </p:cNvPr>
          <p:cNvPicPr>
            <a:picLocks noChangeAspect="1"/>
          </p:cNvPicPr>
          <p:nvPr/>
        </p:nvPicPr>
        <p:blipFill>
          <a:blip r:embed="rId7"/>
          <a:stretch>
            <a:fillRect/>
          </a:stretch>
        </p:blipFill>
        <p:spPr>
          <a:xfrm>
            <a:off x="6697208" y="2169658"/>
            <a:ext cx="347502" cy="353599"/>
          </a:xfrm>
          <a:prstGeom prst="rect">
            <a:avLst/>
          </a:prstGeom>
        </p:spPr>
      </p:pic>
      <p:pic>
        <p:nvPicPr>
          <p:cNvPr id="2" name="Picture 1">
            <a:extLst>
              <a:ext uri="{FF2B5EF4-FFF2-40B4-BE49-F238E27FC236}">
                <a16:creationId xmlns:a16="http://schemas.microsoft.com/office/drawing/2014/main" id="{8BE7F659-7FF4-22AF-AB8F-9C07D162C61E}"/>
              </a:ext>
            </a:extLst>
          </p:cNvPr>
          <p:cNvPicPr>
            <a:picLocks noChangeAspect="1"/>
          </p:cNvPicPr>
          <p:nvPr/>
        </p:nvPicPr>
        <p:blipFill>
          <a:blip r:embed="rId8"/>
          <a:stretch>
            <a:fillRect/>
          </a:stretch>
        </p:blipFill>
        <p:spPr>
          <a:xfrm>
            <a:off x="7949717" y="81399"/>
            <a:ext cx="2543175" cy="1800225"/>
          </a:xfrm>
          <a:prstGeom prst="rect">
            <a:avLst/>
          </a:prstGeom>
        </p:spPr>
      </p:pic>
      <p:pic>
        <p:nvPicPr>
          <p:cNvPr id="5" name="Picture 4">
            <a:extLst>
              <a:ext uri="{FF2B5EF4-FFF2-40B4-BE49-F238E27FC236}">
                <a16:creationId xmlns:a16="http://schemas.microsoft.com/office/drawing/2014/main" id="{44393E51-2977-BC80-4E66-A3101AB8C12F}"/>
              </a:ext>
            </a:extLst>
          </p:cNvPr>
          <p:cNvPicPr>
            <a:picLocks noChangeAspect="1"/>
          </p:cNvPicPr>
          <p:nvPr/>
        </p:nvPicPr>
        <p:blipFill>
          <a:blip r:embed="rId2"/>
          <a:stretch>
            <a:fillRect/>
          </a:stretch>
        </p:blipFill>
        <p:spPr>
          <a:xfrm>
            <a:off x="6468851" y="3809869"/>
            <a:ext cx="597460" cy="597460"/>
          </a:xfrm>
          <a:prstGeom prst="rect">
            <a:avLst/>
          </a:prstGeom>
        </p:spPr>
      </p:pic>
      <p:pic>
        <p:nvPicPr>
          <p:cNvPr id="7" name="Picture 6">
            <a:extLst>
              <a:ext uri="{FF2B5EF4-FFF2-40B4-BE49-F238E27FC236}">
                <a16:creationId xmlns:a16="http://schemas.microsoft.com/office/drawing/2014/main" id="{040AE6F8-2024-6D81-7078-035E963DACA6}"/>
              </a:ext>
            </a:extLst>
          </p:cNvPr>
          <p:cNvPicPr>
            <a:picLocks noChangeAspect="1"/>
          </p:cNvPicPr>
          <p:nvPr/>
        </p:nvPicPr>
        <p:blipFill>
          <a:blip r:embed="rId9"/>
          <a:stretch>
            <a:fillRect/>
          </a:stretch>
        </p:blipFill>
        <p:spPr>
          <a:xfrm>
            <a:off x="6575769" y="3946441"/>
            <a:ext cx="418581" cy="324316"/>
          </a:xfrm>
          <a:prstGeom prst="rect">
            <a:avLst/>
          </a:prstGeom>
        </p:spPr>
      </p:pic>
    </p:spTree>
    <p:extLst>
      <p:ext uri="{BB962C8B-B14F-4D97-AF65-F5344CB8AC3E}">
        <p14:creationId xmlns:p14="http://schemas.microsoft.com/office/powerpoint/2010/main" val="273283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1694576" y="233453"/>
            <a:ext cx="8798316" cy="613835"/>
          </a:xfrm>
        </p:spPr>
        <p:txBody>
          <a:bodyPr>
            <a:normAutofit/>
          </a:bodyPr>
          <a:lstStyle/>
          <a:p>
            <a:pPr algn="l"/>
            <a:r>
              <a:rPr lang="en-US" sz="2400" b="1" dirty="0">
                <a:solidFill>
                  <a:srgbClr val="056839"/>
                </a:solidFill>
                <a:latin typeface="Cambria" panose="02040503050406030204" pitchFamily="18" charset="0"/>
                <a:ea typeface="Cambria" panose="02040503050406030204" pitchFamily="18" charset="0"/>
              </a:rPr>
              <a:t>Disadvantages of the Heavy 223(f)</a:t>
            </a:r>
            <a:endParaRPr 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54251A5-E01F-5173-4BC7-E68A61D7BE2E}"/>
              </a:ext>
            </a:extLst>
          </p:cNvPr>
          <p:cNvSpPr txBox="1"/>
          <p:nvPr/>
        </p:nvSpPr>
        <p:spPr>
          <a:xfrm>
            <a:off x="1694575" y="1575854"/>
            <a:ext cx="4030647" cy="3970318"/>
          </a:xfrm>
          <a:prstGeom prst="rect">
            <a:avLst/>
          </a:prstGeom>
          <a:noFill/>
        </p:spPr>
        <p:txBody>
          <a:bodyPr wrap="square">
            <a:spAutoFit/>
          </a:bodyPr>
          <a:lstStyle/>
          <a:p>
            <a:pPr marL="0" marR="0" indent="0">
              <a:lnSpc>
                <a:spcPct val="100000"/>
              </a:lnSpc>
              <a:spcBef>
                <a:spcPts val="0"/>
              </a:spcBef>
              <a:spcAft>
                <a:spcPts val="0"/>
              </a:spcAft>
              <a:buNone/>
            </a:pPr>
            <a:r>
              <a:rPr lang="en-US" sz="1800" dirty="0">
                <a:effectLst/>
                <a:latin typeface="Cambria" panose="02040503050406030204" pitchFamily="18" charset="0"/>
                <a:ea typeface="Cambria" panose="02040503050406030204" pitchFamily="18" charset="0"/>
              </a:rPr>
              <a:t>The Cost Limit glass-ceiling (a threshold in more ways than 1…)</a:t>
            </a:r>
          </a:p>
          <a:p>
            <a:pPr marL="0" indent="0">
              <a:lnSpc>
                <a:spcPct val="100000"/>
              </a:lnSpc>
              <a:spcBef>
                <a:spcPts val="0"/>
              </a:spcBef>
              <a:buNone/>
            </a:pPr>
            <a:endParaRPr lang="en-US" sz="1800" dirty="0">
              <a:effectLst/>
              <a:latin typeface="Cambria" panose="02040503050406030204" pitchFamily="18" charset="0"/>
              <a:ea typeface="Cambria" panose="02040503050406030204" pitchFamily="18" charset="0"/>
            </a:endParaRPr>
          </a:p>
          <a:p>
            <a:pPr marL="0" indent="0">
              <a:lnSpc>
                <a:spcPct val="100000"/>
              </a:lnSpc>
              <a:spcBef>
                <a:spcPts val="0"/>
              </a:spcBef>
              <a:buNone/>
            </a:pPr>
            <a:endParaRPr lang="en-US" sz="1800" dirty="0">
              <a:effectLst/>
              <a:latin typeface="Cambria" panose="02040503050406030204" pitchFamily="18" charset="0"/>
              <a:ea typeface="Cambria" panose="02040503050406030204" pitchFamily="18" charset="0"/>
            </a:endParaRPr>
          </a:p>
          <a:p>
            <a:pPr marL="0" marR="0" indent="0">
              <a:lnSpc>
                <a:spcPct val="100000"/>
              </a:lnSpc>
              <a:spcBef>
                <a:spcPts val="0"/>
              </a:spcBef>
              <a:spcAft>
                <a:spcPts val="0"/>
              </a:spcAft>
              <a:buNone/>
            </a:pPr>
            <a:r>
              <a:rPr lang="en-US" sz="1800" dirty="0">
                <a:effectLst/>
                <a:latin typeface="Cambria" panose="02040503050406030204" pitchFamily="18" charset="0"/>
                <a:ea typeface="Cambria" panose="02040503050406030204" pitchFamily="18" charset="0"/>
              </a:rPr>
              <a:t>The 12-month time frame for completion of repairs</a:t>
            </a:r>
          </a:p>
          <a:p>
            <a:pPr marL="0" indent="0">
              <a:lnSpc>
                <a:spcPct val="100000"/>
              </a:lnSpc>
              <a:spcBef>
                <a:spcPts val="0"/>
              </a:spcBef>
              <a:buNone/>
            </a:pPr>
            <a:endParaRPr lang="en-US" sz="1800" dirty="0">
              <a:effectLst/>
              <a:latin typeface="Cambria" panose="02040503050406030204" pitchFamily="18" charset="0"/>
              <a:ea typeface="Cambria" panose="02040503050406030204" pitchFamily="18" charset="0"/>
            </a:endParaRPr>
          </a:p>
          <a:p>
            <a:pPr marL="0" indent="0">
              <a:lnSpc>
                <a:spcPct val="100000"/>
              </a:lnSpc>
              <a:spcBef>
                <a:spcPts val="0"/>
              </a:spcBef>
              <a:buNone/>
            </a:pPr>
            <a:endParaRPr lang="en-US" sz="1800" dirty="0">
              <a:effectLst/>
              <a:latin typeface="Cambria" panose="02040503050406030204" pitchFamily="18" charset="0"/>
              <a:ea typeface="Cambria" panose="02040503050406030204" pitchFamily="18" charset="0"/>
            </a:endParaRPr>
          </a:p>
          <a:p>
            <a:pPr marL="0" marR="0" indent="0">
              <a:lnSpc>
                <a:spcPct val="100000"/>
              </a:lnSpc>
              <a:spcBef>
                <a:spcPts val="0"/>
              </a:spcBef>
              <a:spcAft>
                <a:spcPts val="0"/>
              </a:spcAft>
              <a:buNone/>
            </a:pPr>
            <a:r>
              <a:rPr lang="en-US" sz="1800" dirty="0">
                <a:effectLst/>
                <a:latin typeface="Cambria" panose="02040503050406030204" pitchFamily="18" charset="0"/>
                <a:ea typeface="Cambria" panose="02040503050406030204" pitchFamily="18" charset="0"/>
              </a:rPr>
              <a:t>Incomplete, morphing, or VE’ed scopes of work </a:t>
            </a:r>
          </a:p>
          <a:p>
            <a:pPr marL="0" marR="0" indent="0">
              <a:lnSpc>
                <a:spcPct val="100000"/>
              </a:lnSpc>
              <a:spcBef>
                <a:spcPts val="0"/>
              </a:spcBef>
              <a:spcAft>
                <a:spcPts val="0"/>
              </a:spcAft>
              <a:buNone/>
            </a:pPr>
            <a:endParaRPr lang="en-US" dirty="0">
              <a:latin typeface="Cambria" panose="02040503050406030204" pitchFamily="18" charset="0"/>
              <a:ea typeface="Cambria" panose="02040503050406030204" pitchFamily="18" charset="0"/>
            </a:endParaRPr>
          </a:p>
          <a:p>
            <a:pPr marL="0" marR="0" indent="0">
              <a:lnSpc>
                <a:spcPct val="100000"/>
              </a:lnSpc>
              <a:spcBef>
                <a:spcPts val="0"/>
              </a:spcBef>
              <a:spcAft>
                <a:spcPts val="0"/>
              </a:spcAft>
              <a:buNone/>
            </a:pPr>
            <a:r>
              <a:rPr lang="en-US" sz="1800" dirty="0">
                <a:effectLst/>
                <a:latin typeface="Cambria" panose="02040503050406030204" pitchFamily="18" charset="0"/>
                <a:ea typeface="Cambria" panose="02040503050406030204" pitchFamily="18" charset="0"/>
              </a:rPr>
              <a:t>Potentially longer review times </a:t>
            </a:r>
            <a:r>
              <a:rPr lang="en-US" dirty="0">
                <a:latin typeface="Cambria" panose="02040503050406030204" pitchFamily="18" charset="0"/>
                <a:ea typeface="Cambria" panose="02040503050406030204" pitchFamily="18" charset="0"/>
              </a:rPr>
              <a:t>given the additional layer of review from HUD CA</a:t>
            </a:r>
            <a:endParaRPr lang="en-US" sz="1800" dirty="0">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96C5FD9-2C42-C7E0-A440-4A3FDA9574C3}"/>
              </a:ext>
            </a:extLst>
          </p:cNvPr>
          <p:cNvSpPr txBox="1"/>
          <p:nvPr/>
        </p:nvSpPr>
        <p:spPr>
          <a:xfrm>
            <a:off x="7155809" y="1575854"/>
            <a:ext cx="4088354" cy="2862322"/>
          </a:xfrm>
          <a:prstGeom prst="rect">
            <a:avLst/>
          </a:prstGeom>
          <a:noFill/>
        </p:spPr>
        <p:txBody>
          <a:bodyPr wrap="square">
            <a:spAutoFit/>
          </a:bodyPr>
          <a:lstStyle/>
          <a:p>
            <a:r>
              <a:rPr lang="en-US" sz="1800" dirty="0">
                <a:latin typeface="Cambria" panose="02040503050406030204" pitchFamily="18" charset="0"/>
                <a:ea typeface="Cambria" panose="02040503050406030204" pitchFamily="18" charset="0"/>
              </a:rPr>
              <a:t>Determining the required level of design and GC documents</a:t>
            </a:r>
          </a:p>
          <a:p>
            <a:endParaRPr lang="en-US" sz="1800"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Coordination between architect plans and GC scope/costs</a:t>
            </a:r>
          </a:p>
          <a:p>
            <a:endParaRPr lang="en-US" sz="1800"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Tenant relocation concerns – Need for Relocation Consultant </a:t>
            </a:r>
            <a:r>
              <a:rPr lang="en-US" dirty="0">
                <a:latin typeface="Cambria" panose="02040503050406030204" pitchFamily="18" charset="0"/>
                <a:ea typeface="Cambria" panose="02040503050406030204" pitchFamily="18" charset="0"/>
              </a:rPr>
              <a:t>(Most Cases)</a:t>
            </a:r>
            <a:endParaRPr lang="en-US" sz="1800" dirty="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D11EA963-B628-FFC8-7AC7-ACFCCA341AFE}"/>
              </a:ext>
            </a:extLst>
          </p:cNvPr>
          <p:cNvSpPr/>
          <p:nvPr/>
        </p:nvSpPr>
        <p:spPr>
          <a:xfrm>
            <a:off x="6466308" y="3671972"/>
            <a:ext cx="597930" cy="5979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368EBF4-BA91-EB7D-B06A-A12D3453DB01}"/>
              </a:ext>
            </a:extLst>
          </p:cNvPr>
          <p:cNvPicPr>
            <a:picLocks noChangeAspect="1"/>
          </p:cNvPicPr>
          <p:nvPr/>
        </p:nvPicPr>
        <p:blipFill>
          <a:blip r:embed="rId2"/>
          <a:stretch>
            <a:fillRect/>
          </a:stretch>
        </p:blipFill>
        <p:spPr>
          <a:xfrm>
            <a:off x="6439441" y="2708285"/>
            <a:ext cx="597460" cy="597460"/>
          </a:xfrm>
          <a:prstGeom prst="rect">
            <a:avLst/>
          </a:prstGeom>
        </p:spPr>
      </p:pic>
      <p:pic>
        <p:nvPicPr>
          <p:cNvPr id="9" name="Picture 8">
            <a:extLst>
              <a:ext uri="{FF2B5EF4-FFF2-40B4-BE49-F238E27FC236}">
                <a16:creationId xmlns:a16="http://schemas.microsoft.com/office/drawing/2014/main" id="{EE40019A-B4E6-BE9F-2796-DF109FD04928}"/>
              </a:ext>
            </a:extLst>
          </p:cNvPr>
          <p:cNvPicPr>
            <a:picLocks noChangeAspect="1"/>
          </p:cNvPicPr>
          <p:nvPr/>
        </p:nvPicPr>
        <p:blipFill>
          <a:blip r:embed="rId2"/>
          <a:stretch>
            <a:fillRect/>
          </a:stretch>
        </p:blipFill>
        <p:spPr>
          <a:xfrm>
            <a:off x="6466778" y="1662170"/>
            <a:ext cx="597460" cy="597460"/>
          </a:xfrm>
          <a:prstGeom prst="rect">
            <a:avLst/>
          </a:prstGeom>
        </p:spPr>
      </p:pic>
      <p:pic>
        <p:nvPicPr>
          <p:cNvPr id="10" name="Picture 9">
            <a:extLst>
              <a:ext uri="{FF2B5EF4-FFF2-40B4-BE49-F238E27FC236}">
                <a16:creationId xmlns:a16="http://schemas.microsoft.com/office/drawing/2014/main" id="{0E585906-55B4-5D0B-B9F1-959099A2A582}"/>
              </a:ext>
            </a:extLst>
          </p:cNvPr>
          <p:cNvPicPr>
            <a:picLocks noChangeAspect="1"/>
          </p:cNvPicPr>
          <p:nvPr/>
        </p:nvPicPr>
        <p:blipFill>
          <a:blip r:embed="rId2"/>
          <a:stretch>
            <a:fillRect/>
          </a:stretch>
        </p:blipFill>
        <p:spPr>
          <a:xfrm>
            <a:off x="947837" y="3840716"/>
            <a:ext cx="597460" cy="597460"/>
          </a:xfrm>
          <a:prstGeom prst="rect">
            <a:avLst/>
          </a:prstGeom>
        </p:spPr>
      </p:pic>
      <p:pic>
        <p:nvPicPr>
          <p:cNvPr id="11" name="Picture 10">
            <a:extLst>
              <a:ext uri="{FF2B5EF4-FFF2-40B4-BE49-F238E27FC236}">
                <a16:creationId xmlns:a16="http://schemas.microsoft.com/office/drawing/2014/main" id="{F00B6C97-90A4-0527-0D2D-67FCC39307D2}"/>
              </a:ext>
            </a:extLst>
          </p:cNvPr>
          <p:cNvPicPr>
            <a:picLocks noChangeAspect="1"/>
          </p:cNvPicPr>
          <p:nvPr/>
        </p:nvPicPr>
        <p:blipFill>
          <a:blip r:embed="rId2"/>
          <a:stretch>
            <a:fillRect/>
          </a:stretch>
        </p:blipFill>
        <p:spPr>
          <a:xfrm>
            <a:off x="961271" y="2708285"/>
            <a:ext cx="597460" cy="597460"/>
          </a:xfrm>
          <a:prstGeom prst="rect">
            <a:avLst/>
          </a:prstGeom>
        </p:spPr>
      </p:pic>
      <p:pic>
        <p:nvPicPr>
          <p:cNvPr id="12" name="Picture 11">
            <a:extLst>
              <a:ext uri="{FF2B5EF4-FFF2-40B4-BE49-F238E27FC236}">
                <a16:creationId xmlns:a16="http://schemas.microsoft.com/office/drawing/2014/main" id="{63EA3E3E-39FC-7192-EFBC-42ED42516F93}"/>
              </a:ext>
            </a:extLst>
          </p:cNvPr>
          <p:cNvPicPr>
            <a:picLocks noChangeAspect="1"/>
          </p:cNvPicPr>
          <p:nvPr/>
        </p:nvPicPr>
        <p:blipFill>
          <a:blip r:embed="rId2"/>
          <a:stretch>
            <a:fillRect/>
          </a:stretch>
        </p:blipFill>
        <p:spPr>
          <a:xfrm>
            <a:off x="981406" y="1612430"/>
            <a:ext cx="597460" cy="597460"/>
          </a:xfrm>
          <a:prstGeom prst="rect">
            <a:avLst/>
          </a:prstGeom>
        </p:spPr>
      </p:pic>
      <p:pic>
        <p:nvPicPr>
          <p:cNvPr id="14" name="Picture 13">
            <a:extLst>
              <a:ext uri="{FF2B5EF4-FFF2-40B4-BE49-F238E27FC236}">
                <a16:creationId xmlns:a16="http://schemas.microsoft.com/office/drawing/2014/main" id="{7876111C-3E5B-CD8F-CB9D-9C8C5B25EECE}"/>
              </a:ext>
            </a:extLst>
          </p:cNvPr>
          <p:cNvPicPr>
            <a:picLocks noChangeAspect="1"/>
          </p:cNvPicPr>
          <p:nvPr/>
        </p:nvPicPr>
        <p:blipFill>
          <a:blip r:embed="rId3"/>
          <a:stretch>
            <a:fillRect/>
          </a:stretch>
        </p:blipFill>
        <p:spPr>
          <a:xfrm>
            <a:off x="1091462" y="1764209"/>
            <a:ext cx="391867" cy="293901"/>
          </a:xfrm>
          <a:prstGeom prst="rect">
            <a:avLst/>
          </a:prstGeom>
        </p:spPr>
      </p:pic>
      <p:pic>
        <p:nvPicPr>
          <p:cNvPr id="15" name="Picture 14">
            <a:extLst>
              <a:ext uri="{FF2B5EF4-FFF2-40B4-BE49-F238E27FC236}">
                <a16:creationId xmlns:a16="http://schemas.microsoft.com/office/drawing/2014/main" id="{D774DAB6-E5BE-A56B-0BBB-1C9614C1E434}"/>
              </a:ext>
            </a:extLst>
          </p:cNvPr>
          <p:cNvPicPr>
            <a:picLocks noChangeAspect="1"/>
          </p:cNvPicPr>
          <p:nvPr/>
        </p:nvPicPr>
        <p:blipFill>
          <a:blip r:embed="rId4"/>
          <a:stretch>
            <a:fillRect/>
          </a:stretch>
        </p:blipFill>
        <p:spPr>
          <a:xfrm>
            <a:off x="1095394" y="2842408"/>
            <a:ext cx="329213" cy="329213"/>
          </a:xfrm>
          <a:prstGeom prst="rect">
            <a:avLst/>
          </a:prstGeom>
        </p:spPr>
      </p:pic>
      <p:pic>
        <p:nvPicPr>
          <p:cNvPr id="16" name="Picture 15">
            <a:extLst>
              <a:ext uri="{FF2B5EF4-FFF2-40B4-BE49-F238E27FC236}">
                <a16:creationId xmlns:a16="http://schemas.microsoft.com/office/drawing/2014/main" id="{C349298D-A904-60E4-F97B-246DB461BA65}"/>
              </a:ext>
            </a:extLst>
          </p:cNvPr>
          <p:cNvPicPr>
            <a:picLocks noChangeAspect="1"/>
          </p:cNvPicPr>
          <p:nvPr/>
        </p:nvPicPr>
        <p:blipFill>
          <a:blip r:embed="rId5"/>
          <a:stretch>
            <a:fillRect/>
          </a:stretch>
        </p:blipFill>
        <p:spPr>
          <a:xfrm>
            <a:off x="1059676" y="3946784"/>
            <a:ext cx="377985" cy="341406"/>
          </a:xfrm>
          <a:prstGeom prst="rect">
            <a:avLst/>
          </a:prstGeom>
        </p:spPr>
      </p:pic>
      <p:pic>
        <p:nvPicPr>
          <p:cNvPr id="17" name="Picture 16">
            <a:extLst>
              <a:ext uri="{FF2B5EF4-FFF2-40B4-BE49-F238E27FC236}">
                <a16:creationId xmlns:a16="http://schemas.microsoft.com/office/drawing/2014/main" id="{836E5721-EB19-1437-7D98-669BBE6EAD06}"/>
              </a:ext>
            </a:extLst>
          </p:cNvPr>
          <p:cNvPicPr>
            <a:picLocks noChangeAspect="1"/>
          </p:cNvPicPr>
          <p:nvPr/>
        </p:nvPicPr>
        <p:blipFill>
          <a:blip r:embed="rId6"/>
          <a:stretch>
            <a:fillRect/>
          </a:stretch>
        </p:blipFill>
        <p:spPr>
          <a:xfrm>
            <a:off x="6585425" y="1820680"/>
            <a:ext cx="359695" cy="292633"/>
          </a:xfrm>
          <a:prstGeom prst="rect">
            <a:avLst/>
          </a:prstGeom>
        </p:spPr>
      </p:pic>
      <p:pic>
        <p:nvPicPr>
          <p:cNvPr id="18" name="Picture 17">
            <a:extLst>
              <a:ext uri="{FF2B5EF4-FFF2-40B4-BE49-F238E27FC236}">
                <a16:creationId xmlns:a16="http://schemas.microsoft.com/office/drawing/2014/main" id="{4E9A1E08-16B3-6590-3F3D-4CE8A6644F88}"/>
              </a:ext>
            </a:extLst>
          </p:cNvPr>
          <p:cNvPicPr>
            <a:picLocks noChangeAspect="1"/>
          </p:cNvPicPr>
          <p:nvPr/>
        </p:nvPicPr>
        <p:blipFill>
          <a:blip r:embed="rId7"/>
          <a:stretch>
            <a:fillRect/>
          </a:stretch>
        </p:blipFill>
        <p:spPr>
          <a:xfrm>
            <a:off x="6509551" y="2766420"/>
            <a:ext cx="457240" cy="481626"/>
          </a:xfrm>
          <a:prstGeom prst="rect">
            <a:avLst/>
          </a:prstGeom>
        </p:spPr>
      </p:pic>
      <p:pic>
        <p:nvPicPr>
          <p:cNvPr id="19" name="Picture 18">
            <a:extLst>
              <a:ext uri="{FF2B5EF4-FFF2-40B4-BE49-F238E27FC236}">
                <a16:creationId xmlns:a16="http://schemas.microsoft.com/office/drawing/2014/main" id="{0923E98F-E67C-317A-FF4F-E03508197925}"/>
              </a:ext>
            </a:extLst>
          </p:cNvPr>
          <p:cNvPicPr>
            <a:picLocks noChangeAspect="1"/>
          </p:cNvPicPr>
          <p:nvPr/>
        </p:nvPicPr>
        <p:blipFill>
          <a:blip r:embed="rId8"/>
          <a:stretch>
            <a:fillRect/>
          </a:stretch>
        </p:blipFill>
        <p:spPr>
          <a:xfrm>
            <a:off x="6546131" y="3764903"/>
            <a:ext cx="420660" cy="396274"/>
          </a:xfrm>
          <a:prstGeom prst="rect">
            <a:avLst/>
          </a:prstGeom>
        </p:spPr>
      </p:pic>
      <p:pic>
        <p:nvPicPr>
          <p:cNvPr id="2" name="Picture 1">
            <a:extLst>
              <a:ext uri="{FF2B5EF4-FFF2-40B4-BE49-F238E27FC236}">
                <a16:creationId xmlns:a16="http://schemas.microsoft.com/office/drawing/2014/main" id="{738F82E9-BB74-AC51-4609-E32A0155286D}"/>
              </a:ext>
            </a:extLst>
          </p:cNvPr>
          <p:cNvPicPr>
            <a:picLocks noChangeAspect="1"/>
          </p:cNvPicPr>
          <p:nvPr/>
        </p:nvPicPr>
        <p:blipFill>
          <a:blip r:embed="rId9"/>
          <a:stretch>
            <a:fillRect/>
          </a:stretch>
        </p:blipFill>
        <p:spPr>
          <a:xfrm>
            <a:off x="7679422" y="318782"/>
            <a:ext cx="2286000" cy="1015068"/>
          </a:xfrm>
          <a:prstGeom prst="rect">
            <a:avLst/>
          </a:prstGeom>
        </p:spPr>
      </p:pic>
      <p:pic>
        <p:nvPicPr>
          <p:cNvPr id="5" name="Picture 4">
            <a:extLst>
              <a:ext uri="{FF2B5EF4-FFF2-40B4-BE49-F238E27FC236}">
                <a16:creationId xmlns:a16="http://schemas.microsoft.com/office/drawing/2014/main" id="{82D7601E-5AF0-7222-34D8-1743A66A1170}"/>
              </a:ext>
            </a:extLst>
          </p:cNvPr>
          <p:cNvPicPr>
            <a:picLocks noChangeAspect="1"/>
          </p:cNvPicPr>
          <p:nvPr/>
        </p:nvPicPr>
        <p:blipFill>
          <a:blip r:embed="rId2"/>
          <a:stretch>
            <a:fillRect/>
          </a:stretch>
        </p:blipFill>
        <p:spPr>
          <a:xfrm>
            <a:off x="981406" y="4799679"/>
            <a:ext cx="597460" cy="597460"/>
          </a:xfrm>
          <a:prstGeom prst="rect">
            <a:avLst/>
          </a:prstGeom>
        </p:spPr>
      </p:pic>
      <p:pic>
        <p:nvPicPr>
          <p:cNvPr id="20" name="Graphic 19" descr="Magnifying glass with solid fill">
            <a:extLst>
              <a:ext uri="{FF2B5EF4-FFF2-40B4-BE49-F238E27FC236}">
                <a16:creationId xmlns:a16="http://schemas.microsoft.com/office/drawing/2014/main" id="{5D6394FF-1D93-146C-1463-E9A1DDE887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8057" y="4869789"/>
            <a:ext cx="457240" cy="457240"/>
          </a:xfrm>
          <a:prstGeom prst="rect">
            <a:avLst/>
          </a:prstGeom>
        </p:spPr>
      </p:pic>
    </p:spTree>
    <p:extLst>
      <p:ext uri="{BB962C8B-B14F-4D97-AF65-F5344CB8AC3E}">
        <p14:creationId xmlns:p14="http://schemas.microsoft.com/office/powerpoint/2010/main" val="256611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B102-AAAD-1626-D075-C45A7C5A7ED7}"/>
              </a:ext>
            </a:extLst>
          </p:cNvPr>
          <p:cNvSpPr>
            <a:spLocks noGrp="1"/>
          </p:cNvSpPr>
          <p:nvPr>
            <p:ph type="title"/>
          </p:nvPr>
        </p:nvSpPr>
        <p:spPr>
          <a:xfrm>
            <a:off x="721453" y="233453"/>
            <a:ext cx="8992998" cy="680947"/>
          </a:xfrm>
        </p:spPr>
        <p:txBody>
          <a:bodyPr>
            <a:normAutofit fontScale="90000"/>
          </a:bodyPr>
          <a:lstStyle/>
          <a:p>
            <a:pPr algn="l">
              <a:lnSpc>
                <a:spcPct val="200000"/>
              </a:lnSpc>
            </a:pPr>
            <a:br>
              <a:rPr lang="en-US" sz="1600" dirty="0"/>
            </a:br>
            <a:br>
              <a:rPr lang="en-US" sz="1600" dirty="0"/>
            </a:br>
            <a:endParaRPr lang="en-US" dirty="0"/>
          </a:p>
        </p:txBody>
      </p:sp>
      <p:sp>
        <p:nvSpPr>
          <p:cNvPr id="4" name="TextBox 3">
            <a:extLst>
              <a:ext uri="{FF2B5EF4-FFF2-40B4-BE49-F238E27FC236}">
                <a16:creationId xmlns:a16="http://schemas.microsoft.com/office/drawing/2014/main" id="{F1D28EAD-352C-7759-0953-A32792CB5D11}"/>
              </a:ext>
            </a:extLst>
          </p:cNvPr>
          <p:cNvSpPr txBox="1"/>
          <p:nvPr/>
        </p:nvSpPr>
        <p:spPr>
          <a:xfrm>
            <a:off x="543188" y="1047078"/>
            <a:ext cx="8339555" cy="4909036"/>
          </a:xfrm>
          <a:prstGeom prst="rect">
            <a:avLst/>
          </a:prstGeom>
          <a:noFill/>
        </p:spPr>
        <p:txBody>
          <a:bodyPr wrap="square">
            <a:spAutoFit/>
          </a:bodyPr>
          <a:lstStyle/>
          <a:p>
            <a:pPr marL="342900" indent="-342900">
              <a:lnSpc>
                <a:spcPct val="200000"/>
              </a:lnSpc>
              <a:buFont typeface="Arial" panose="020B0604020202020204" pitchFamily="34" charset="0"/>
              <a:buChar char="•"/>
            </a:pPr>
            <a:r>
              <a:rPr lang="en-US" sz="1600" dirty="0">
                <a:latin typeface="Cambria" panose="02040503050406030204" pitchFamily="18" charset="0"/>
                <a:ea typeface="Cambria" panose="02040503050406030204" pitchFamily="18" charset="0"/>
              </a:rPr>
              <a:t>“Heavy F” deals can include all repair types</a:t>
            </a:r>
          </a:p>
          <a:p>
            <a:pPr marL="342900" indent="-342900">
              <a:lnSpc>
                <a:spcPct val="200000"/>
              </a:lnSpc>
              <a:buFont typeface="Arial" panose="020B0604020202020204" pitchFamily="34" charset="0"/>
              <a:buChar char="•"/>
            </a:pPr>
            <a:r>
              <a:rPr lang="en-US" sz="1600" dirty="0">
                <a:latin typeface="Cambria" panose="02040503050406030204" pitchFamily="18" charset="0"/>
                <a:ea typeface="Cambria" panose="02040503050406030204" pitchFamily="18" charset="0"/>
              </a:rPr>
              <a:t>Routine Maintenance, Level 1, 2, and 3 Repairs</a:t>
            </a:r>
          </a:p>
          <a:p>
            <a:pPr marL="342900" indent="-342900">
              <a:lnSpc>
                <a:spcPct val="200000"/>
              </a:lnSpc>
              <a:buFont typeface="Arial" panose="020B0604020202020204" pitchFamily="34" charset="0"/>
              <a:buChar char="•"/>
            </a:pPr>
            <a:r>
              <a:rPr lang="en-US" sz="1600" dirty="0">
                <a:latin typeface="Cambria" panose="02040503050406030204" pitchFamily="18" charset="0"/>
                <a:ea typeface="Cambria" panose="02040503050406030204" pitchFamily="18" charset="0"/>
              </a:rPr>
              <a:t>Determine the Cost Range for Repairs per Unit</a:t>
            </a:r>
          </a:p>
          <a:p>
            <a:pPr marL="800100" lvl="1" indent="-342900">
              <a:lnSpc>
                <a:spcPct val="200000"/>
              </a:lnSpc>
              <a:buFont typeface="Arial" panose="020B0604020202020204" pitchFamily="34" charset="0"/>
              <a:buChar char="•"/>
            </a:pPr>
            <a:r>
              <a:rPr lang="en-US" sz="1600" dirty="0">
                <a:latin typeface="Cambria" panose="02040503050406030204" pitchFamily="18" charset="0"/>
                <a:ea typeface="Cambria" panose="02040503050406030204" pitchFamily="18" charset="0"/>
              </a:rPr>
              <a:t>$15,000 &gt; Heavy F &gt; $45,854</a:t>
            </a:r>
            <a:r>
              <a:rPr lang="en-US" sz="1600" b="1" dirty="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 project would become 221D4 (excludes Anchorage, AK; Guam; Honolulu, HI; US Virgin Islands which is $68,781)</a:t>
            </a:r>
          </a:p>
          <a:p>
            <a:pPr marL="342900" indent="-342900">
              <a:lnSpc>
                <a:spcPct val="200000"/>
              </a:lnSpc>
              <a:spcAft>
                <a:spcPts val="600"/>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Architect/GC is typically required if:</a:t>
            </a:r>
          </a:p>
          <a:p>
            <a:pPr marL="742950" lvl="1" indent="-285750">
              <a:lnSpc>
                <a:spcPct val="100000"/>
              </a:lnSpc>
              <a:spcAft>
                <a:spcPts val="600"/>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Level 2 or 3 Reconfiguration of space</a:t>
            </a:r>
          </a:p>
          <a:p>
            <a:pPr marL="742950" lvl="1" indent="-285750">
              <a:lnSpc>
                <a:spcPct val="100000"/>
              </a:lnSpc>
              <a:spcAft>
                <a:spcPts val="600"/>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Greater than 3 trade contractors have significant involvement </a:t>
            </a:r>
          </a:p>
          <a:p>
            <a:pPr lvl="1">
              <a:lnSpc>
                <a:spcPct val="100000"/>
              </a:lnSpc>
              <a:spcAft>
                <a:spcPts val="600"/>
              </a:spcAft>
            </a:pPr>
            <a:endParaRPr lang="en-US" sz="1600" b="1" dirty="0">
              <a:latin typeface="Cambria" panose="02040503050406030204" pitchFamily="18" charset="0"/>
              <a:ea typeface="Cambria" panose="02040503050406030204" pitchFamily="18" charset="0"/>
            </a:endParaRPr>
          </a:p>
          <a:p>
            <a:pPr lvl="1">
              <a:lnSpc>
                <a:spcPct val="100000"/>
              </a:lnSpc>
              <a:spcAft>
                <a:spcPts val="600"/>
              </a:spcAft>
            </a:pPr>
            <a:r>
              <a:rPr lang="en-US" sz="1600" b="1" dirty="0">
                <a:latin typeface="Cambria" panose="02040503050406030204" pitchFamily="18" charset="0"/>
                <a:ea typeface="Cambria" panose="02040503050406030204" pitchFamily="18" charset="0"/>
              </a:rPr>
              <a:t>** Currently based on ML 2022-05 per unit limit of $16,983 x HCP.  Base Limit subject to change any day now</a:t>
            </a:r>
          </a:p>
          <a:p>
            <a:pPr marL="742950" lvl="1" indent="-285750">
              <a:lnSpc>
                <a:spcPct val="100000"/>
              </a:lnSpc>
              <a:spcAft>
                <a:spcPts val="600"/>
              </a:spcAft>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DBC90C9A-5F1E-1B2D-9A35-1A0F06A64FBC}"/>
              </a:ext>
            </a:extLst>
          </p:cNvPr>
          <p:cNvSpPr txBox="1"/>
          <p:nvPr/>
        </p:nvSpPr>
        <p:spPr>
          <a:xfrm>
            <a:off x="453007" y="277791"/>
            <a:ext cx="7447326" cy="646331"/>
          </a:xfrm>
          <a:prstGeom prst="rect">
            <a:avLst/>
          </a:prstGeom>
          <a:noFill/>
        </p:spPr>
        <p:txBody>
          <a:bodyPr wrap="square">
            <a:spAutoFit/>
          </a:bodyPr>
          <a:lstStyle/>
          <a:p>
            <a:r>
              <a:rPr lang="en-US" sz="3600" b="1" dirty="0">
                <a:solidFill>
                  <a:srgbClr val="056839"/>
                </a:solidFill>
                <a:latin typeface="Cambria" panose="02040503050406030204" pitchFamily="18" charset="0"/>
                <a:ea typeface="Cambria" panose="02040503050406030204" pitchFamily="18" charset="0"/>
              </a:rPr>
              <a:t>Repair Levels for Refinance</a:t>
            </a:r>
            <a:endParaRPr lang="en-US" sz="3600" dirty="0">
              <a:latin typeface="Cambria" panose="02040503050406030204" pitchFamily="18" charset="0"/>
              <a:ea typeface="Cambria" panose="02040503050406030204" pitchFamily="18" charset="0"/>
            </a:endParaRPr>
          </a:p>
        </p:txBody>
      </p:sp>
      <p:pic>
        <p:nvPicPr>
          <p:cNvPr id="5" name="Graphic 4" descr="Laptop with phone and calculator">
            <a:extLst>
              <a:ext uri="{FF2B5EF4-FFF2-40B4-BE49-F238E27FC236}">
                <a16:creationId xmlns:a16="http://schemas.microsoft.com/office/drawing/2014/main" id="{3F8E9FEA-005E-399D-F250-C7AB03253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2823" y="914401"/>
            <a:ext cx="3589177" cy="3013788"/>
          </a:xfrm>
          <a:prstGeom prst="rect">
            <a:avLst/>
          </a:prstGeom>
        </p:spPr>
      </p:pic>
    </p:spTree>
    <p:extLst>
      <p:ext uri="{BB962C8B-B14F-4D97-AF65-F5344CB8AC3E}">
        <p14:creationId xmlns:p14="http://schemas.microsoft.com/office/powerpoint/2010/main" val="60442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EAEFFA-F297-D193-1716-0467C360686B}"/>
              </a:ext>
            </a:extLst>
          </p:cNvPr>
          <p:cNvGraphicFramePr>
            <a:graphicFrameLocks noGrp="1"/>
          </p:cNvGraphicFramePr>
          <p:nvPr>
            <p:extLst>
              <p:ext uri="{D42A27DB-BD31-4B8C-83A1-F6EECF244321}">
                <p14:modId xmlns:p14="http://schemas.microsoft.com/office/powerpoint/2010/main" val="3433372233"/>
              </p:ext>
            </p:extLst>
          </p:nvPr>
        </p:nvGraphicFramePr>
        <p:xfrm>
          <a:off x="838200" y="1023457"/>
          <a:ext cx="10600945" cy="4840675"/>
        </p:xfrm>
        <a:graphic>
          <a:graphicData uri="http://schemas.openxmlformats.org/drawingml/2006/table">
            <a:tbl>
              <a:tblPr firstRow="1" bandRow="1">
                <a:tableStyleId>{7E9639D4-E3E2-4D34-9284-5A2195B3D0D7}</a:tableStyleId>
              </a:tblPr>
              <a:tblGrid>
                <a:gridCol w="1627480">
                  <a:extLst>
                    <a:ext uri="{9D8B030D-6E8A-4147-A177-3AD203B41FA5}">
                      <a16:colId xmlns:a16="http://schemas.microsoft.com/office/drawing/2014/main" val="2373520992"/>
                    </a:ext>
                  </a:extLst>
                </a:gridCol>
                <a:gridCol w="2758317">
                  <a:extLst>
                    <a:ext uri="{9D8B030D-6E8A-4147-A177-3AD203B41FA5}">
                      <a16:colId xmlns:a16="http://schemas.microsoft.com/office/drawing/2014/main" val="1276078722"/>
                    </a:ext>
                  </a:extLst>
                </a:gridCol>
                <a:gridCol w="1189792">
                  <a:extLst>
                    <a:ext uri="{9D8B030D-6E8A-4147-A177-3AD203B41FA5}">
                      <a16:colId xmlns:a16="http://schemas.microsoft.com/office/drawing/2014/main" val="3888409519"/>
                    </a:ext>
                  </a:extLst>
                </a:gridCol>
                <a:gridCol w="1179075">
                  <a:extLst>
                    <a:ext uri="{9D8B030D-6E8A-4147-A177-3AD203B41FA5}">
                      <a16:colId xmlns:a16="http://schemas.microsoft.com/office/drawing/2014/main" val="3513566361"/>
                    </a:ext>
                  </a:extLst>
                </a:gridCol>
                <a:gridCol w="3846281">
                  <a:extLst>
                    <a:ext uri="{9D8B030D-6E8A-4147-A177-3AD203B41FA5}">
                      <a16:colId xmlns:a16="http://schemas.microsoft.com/office/drawing/2014/main" val="2861069631"/>
                    </a:ext>
                  </a:extLst>
                </a:gridCol>
              </a:tblGrid>
              <a:tr h="384104">
                <a:tc rowSpan="2">
                  <a:txBody>
                    <a:bodyPr/>
                    <a:lstStyle/>
                    <a:p>
                      <a:pPr algn="ctr"/>
                      <a:r>
                        <a:rPr lang="en-US" dirty="0">
                          <a:solidFill>
                            <a:schemeClr val="tx1"/>
                          </a:solidFill>
                          <a:latin typeface="Cambria" panose="02040503050406030204" pitchFamily="18" charset="0"/>
                          <a:ea typeface="Cambria" panose="02040503050406030204" pitchFamily="18" charset="0"/>
                        </a:rPr>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solidFill>
                            <a:schemeClr val="tx1"/>
                          </a:solidFill>
                          <a:latin typeface="Cambria" panose="02040503050406030204" pitchFamily="18" charset="0"/>
                          <a:ea typeface="Cambria" panose="02040503050406030204" pitchFamily="18" charset="0"/>
                        </a:rPr>
                        <a:t>CLASS OF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869375"/>
                  </a:ext>
                </a:extLst>
              </a:tr>
              <a:tr h="35209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latin typeface="Cambria" panose="02040503050406030204" pitchFamily="18" charset="0"/>
                          <a:ea typeface="Cambria" panose="02040503050406030204" pitchFamily="18" charset="0"/>
                        </a:rPr>
                        <a:t>CNA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Cambria" panose="02040503050406030204" pitchFamily="18" charset="0"/>
                          <a:ea typeface="Cambria" panose="02040503050406030204" pitchFamily="18" charset="0"/>
                        </a:rPr>
                        <a:t>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Cambria" panose="02040503050406030204" pitchFamily="18" charset="0"/>
                          <a:ea typeface="Cambria" panose="02040503050406030204" pitchFamily="18" charset="0"/>
                        </a:rPr>
                        <a:t>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9876370"/>
                  </a:ext>
                </a:extLst>
              </a:tr>
              <a:tr h="992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223(a)(7) 	</a:t>
                      </a:r>
                    </a:p>
                    <a:p>
                      <a:endParaRPr lang="en-US" sz="16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Repairs &amp; Level 1 Alterations not exceeding routine maintenance and &lt;=$1,500 per unit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Cambria" panose="02040503050406030204" pitchFamily="18" charset="0"/>
                          <a:ea typeface="Cambria" panose="02040503050406030204"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List of Immediate Repairs/Costs, bids for trade or component items &gt;$25k, dimensioned sketches of accessibility remedies, and work by qualified tradesmen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534120"/>
                  </a:ext>
                </a:extLst>
              </a:tr>
              <a:tr h="544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223(f)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Repairs &amp; Level 1 Alterations &lt;$15,000/unit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Required</a:t>
                      </a:r>
                      <a:endParaRPr lang="en-US" sz="1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Cambria" panose="02040503050406030204" pitchFamily="18" charset="0"/>
                          <a:ea typeface="Cambria" panose="02040503050406030204"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Same as above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281474"/>
                  </a:ext>
                </a:extLst>
              </a:tr>
              <a:tr h="768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223(f)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Level 2 Alterations or any repairs and alterations =&gt;$15,000/unit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Required</a:t>
                      </a:r>
                      <a:endParaRPr lang="en-US" sz="1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dirty="0">
                          <a:solidFill>
                            <a:schemeClr val="tx1"/>
                          </a:solidFill>
                          <a:latin typeface="Cambria" panose="02040503050406030204" pitchFamily="18" charset="0"/>
                          <a:ea typeface="Cambria" panose="02040503050406030204" pitchFamily="18" charset="0"/>
                        </a:rPr>
                        <a:t>Project Architect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Itemized Repairs/Costs, Dimensioned drawings of reconfigured spaces, GC &amp; </a:t>
                      </a:r>
                      <a:r>
                        <a:rPr lang="en-US" sz="1400" b="0" i="0" u="sng" strike="noStrike" kern="1200" baseline="0" dirty="0">
                          <a:solidFill>
                            <a:schemeClr val="tx1"/>
                          </a:solidFill>
                          <a:latin typeface="Cambria" panose="02040503050406030204" pitchFamily="18" charset="0"/>
                          <a:ea typeface="Cambria" panose="02040503050406030204" pitchFamily="18" charset="0"/>
                          <a:cs typeface="+mn-cs"/>
                        </a:rPr>
                        <a:t>HUD 2328** </a:t>
                      </a: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needed as determined by Project Architect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0" dirty="0">
                          <a:solidFill>
                            <a:schemeClr val="tx1"/>
                          </a:solidFill>
                          <a:latin typeface="Cambria" panose="02040503050406030204" pitchFamily="18" charset="0"/>
                          <a:ea typeface="Cambria" panose="02040503050406030204" pitchFamily="18" charset="0"/>
                          <a:cs typeface="+mn-cs"/>
                        </a:rPr>
                        <a:t>** HUD 2328 required for LIHTC Heavy F’s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29803295"/>
                  </a:ext>
                </a:extLst>
              </a:tr>
              <a:tr h="768208">
                <a:tc>
                  <a:txBody>
                    <a:bodyPr/>
                    <a:lstStyle/>
                    <a:p>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223(f)</a:t>
                      </a:r>
                      <a:endParaRPr lang="en-US" sz="1600" b="1" dirty="0">
                        <a:solidFill>
                          <a:srgbClr val="056839"/>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Level 3 Alterations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Required</a:t>
                      </a:r>
                      <a:endParaRPr lang="en-US" sz="1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Project Architect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Itemized Repairs/Costs, Dimensioned drawings of reconfigured spaces, GC and HUD 2328** required for Level 3 Alterations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0" dirty="0">
                          <a:solidFill>
                            <a:schemeClr val="tx1"/>
                          </a:solidFill>
                          <a:latin typeface="Cambria" panose="02040503050406030204" pitchFamily="18" charset="0"/>
                          <a:ea typeface="Cambria" panose="02040503050406030204" pitchFamily="18" charset="0"/>
                          <a:cs typeface="+mn-cs"/>
                        </a:rPr>
                        <a:t>** HUD 2328 required for LIHTC Heavy F’s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38624197"/>
                  </a:ext>
                </a:extLst>
              </a:tr>
              <a:tr h="80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220,221,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56839"/>
                          </a:solidFill>
                          <a:latin typeface="Cambria" panose="02040503050406030204" pitchFamily="18" charset="0"/>
                          <a:ea typeface="Cambria" panose="02040503050406030204" pitchFamily="18" charset="0"/>
                          <a:cs typeface="+mn-cs"/>
                        </a:rPr>
                        <a:t>231,241(a</a:t>
                      </a:r>
                      <a:r>
                        <a:rPr lang="en-US" sz="1600" b="1" i="0" u="none" strike="noStrike" kern="1200" baseline="0" dirty="0">
                          <a:solidFill>
                            <a:schemeClr val="tx1"/>
                          </a:solidFill>
                          <a:latin typeface="Cambria" panose="02040503050406030204" pitchFamily="18" charset="0"/>
                          <a:ea typeface="Cambria" panose="02040503050406030204" pitchFamily="18" charset="0"/>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All classes of work </a:t>
                      </a:r>
                      <a:endParaRPr lang="en-US" sz="1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Required</a:t>
                      </a:r>
                      <a:endParaRPr lang="en-US" sz="1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ea typeface="Cambria" panose="02040503050406030204" pitchFamily="18" charset="0"/>
                        </a:rPr>
                        <a:t>Project Architect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Cambria" panose="02040503050406030204" pitchFamily="18" charset="0"/>
                          <a:ea typeface="Cambria" panose="02040503050406030204" pitchFamily="18" charset="0"/>
                          <a:cs typeface="+mn-cs"/>
                        </a:rPr>
                        <a:t>Full drawings and specifications, Architect administration of work, GC &amp; HUD 2328, Davis-Bacon wage standard </a:t>
                      </a:r>
                      <a:r>
                        <a:rPr lang="en-US" sz="1600" b="0" i="0" u="none" strike="noStrike" kern="1200" baseline="0" dirty="0">
                          <a:solidFill>
                            <a:schemeClr val="tx1"/>
                          </a:solidFill>
                          <a:latin typeface="Cambria" panose="02040503050406030204" pitchFamily="18" charset="0"/>
                          <a:ea typeface="Cambria" panose="02040503050406030204" pitchFamily="18" charset="0"/>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049983"/>
                  </a:ext>
                </a:extLst>
              </a:tr>
            </a:tbl>
          </a:graphicData>
        </a:graphic>
      </p:graphicFrame>
      <p:sp>
        <p:nvSpPr>
          <p:cNvPr id="2" name="TextBox 1">
            <a:extLst>
              <a:ext uri="{FF2B5EF4-FFF2-40B4-BE49-F238E27FC236}">
                <a16:creationId xmlns:a16="http://schemas.microsoft.com/office/drawing/2014/main" id="{D4199FB5-C00E-4E6F-B761-F5C3AC9A9633}"/>
              </a:ext>
            </a:extLst>
          </p:cNvPr>
          <p:cNvSpPr txBox="1"/>
          <p:nvPr/>
        </p:nvSpPr>
        <p:spPr>
          <a:xfrm>
            <a:off x="746621" y="223496"/>
            <a:ext cx="8825217" cy="646331"/>
          </a:xfrm>
          <a:prstGeom prst="rect">
            <a:avLst/>
          </a:prstGeom>
          <a:noFill/>
        </p:spPr>
        <p:txBody>
          <a:bodyPr wrap="square">
            <a:spAutoFit/>
          </a:bodyPr>
          <a:lstStyle/>
          <a:p>
            <a:r>
              <a:rPr lang="en-US" sz="3600" b="1" dirty="0">
                <a:solidFill>
                  <a:srgbClr val="056839"/>
                </a:solidFill>
                <a:latin typeface="Cambria" panose="02040503050406030204" pitchFamily="18" charset="0"/>
                <a:ea typeface="Cambria" panose="02040503050406030204" pitchFamily="18" charset="0"/>
              </a:rPr>
              <a:t>Repair Levels for Refinance - Continued</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365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BA30-8FD3-EB3E-8D8A-7E9A58DAA507}"/>
              </a:ext>
            </a:extLst>
          </p:cNvPr>
          <p:cNvSpPr>
            <a:spLocks noGrp="1"/>
          </p:cNvSpPr>
          <p:nvPr>
            <p:ph type="title"/>
          </p:nvPr>
        </p:nvSpPr>
        <p:spPr>
          <a:xfrm>
            <a:off x="654341" y="1359016"/>
            <a:ext cx="11304182" cy="4139967"/>
          </a:xfrm>
        </p:spPr>
        <p:txBody>
          <a:bodyPr>
            <a:normAutofit fontScale="90000"/>
          </a:bodyPr>
          <a:lstStyle/>
          <a:p>
            <a:pPr marL="24765" marR="0" algn="l" eaLnBrk="0" hangingPunct="0">
              <a:lnSpc>
                <a:spcPts val="1430"/>
              </a:lnSpc>
              <a:spcBef>
                <a:spcPts val="0"/>
              </a:spcBef>
              <a:spcAft>
                <a:spcPts val="0"/>
              </a:spcAft>
            </a:pPr>
            <a:br>
              <a:rPr lang="en-US" sz="2400" dirty="0"/>
            </a:br>
            <a:br>
              <a:rPr lang="en-US" sz="2400" dirty="0"/>
            </a:br>
            <a:r>
              <a:rPr lang="en-US" sz="2400" dirty="0">
                <a:latin typeface="Cambria" panose="02040503050406030204" pitchFamily="18" charset="0"/>
                <a:ea typeface="Cambria" panose="02040503050406030204" pitchFamily="18" charset="0"/>
              </a:rPr>
              <a:t>Architect formally required if:</a:t>
            </a:r>
            <a:br>
              <a:rPr lang="en-US" sz="2400" dirty="0">
                <a:latin typeface="Cambria" panose="02040503050406030204" pitchFamily="18" charset="0"/>
                <a:ea typeface="Cambria" panose="02040503050406030204" pitchFamily="18" charset="0"/>
              </a:rPr>
            </a:br>
            <a:br>
              <a:rPr lang="en-US" sz="2400" dirty="0">
                <a:latin typeface="Cambria" panose="02040503050406030204" pitchFamily="18" charset="0"/>
                <a:ea typeface="Cambria" panose="02040503050406030204" pitchFamily="18" charset="0"/>
              </a:rPr>
            </a:br>
            <a:r>
              <a:rPr lang="en-US" sz="2000" b="1" dirty="0">
                <a:effectLst/>
                <a:latin typeface="Cambria" panose="02040503050406030204" pitchFamily="18" charset="0"/>
                <a:ea typeface="Cambria" panose="02040503050406030204" pitchFamily="18" charset="0"/>
                <a:cs typeface="Calibri" panose="020F0502020204030204" pitchFamily="34" charset="0"/>
              </a:rPr>
              <a:t>5.3.3    Section 223(f) with Repairs and Alterations</a:t>
            </a: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b="1" dirty="0">
                <a:effectLst/>
                <a:latin typeface="Cambria" panose="02040503050406030204" pitchFamily="18" charset="0"/>
                <a:ea typeface="Cambria" panose="02040503050406030204" pitchFamily="18" charset="0"/>
                <a:cs typeface="Calibri" panose="020F0502020204030204" pitchFamily="34" charset="0"/>
              </a:rPr>
              <a:t> </a:t>
            </a: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600" b="1" u="sng" dirty="0">
                <a:effectLst/>
                <a:latin typeface="Cambria" panose="02040503050406030204" pitchFamily="18" charset="0"/>
                <a:ea typeface="Cambria" panose="02040503050406030204" pitchFamily="18" charset="0"/>
                <a:cs typeface="Calibri" panose="020F0502020204030204" pitchFamily="34" charset="0"/>
              </a:rPr>
              <a:t>5.3.3.1   When Project Architects are Required</a:t>
            </a: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A. </a:t>
            </a:r>
            <a:r>
              <a:rPr lang="en-US" sz="1300" dirty="0">
                <a:effectLst/>
                <a:latin typeface="Cambria" panose="02040503050406030204" pitchFamily="18" charset="0"/>
                <a:ea typeface="Cambria" panose="02040503050406030204" pitchFamily="18" charset="0"/>
                <a:cs typeface="Calibri" panose="020F0502020204030204" pitchFamily="34" charset="0"/>
              </a:rPr>
              <a:t>The Borrower must hire a Project Architect to define work at the property when one of the following conditions is true of the property:</a:t>
            </a:r>
            <a:br>
              <a:rPr lang="en-US" sz="1300" dirty="0">
                <a:effectLst/>
                <a:latin typeface="Cambria" panose="02040503050406030204" pitchFamily="18" charset="0"/>
                <a:ea typeface="Cambria" panose="02040503050406030204" pitchFamily="18" charset="0"/>
                <a:cs typeface="Times New Roman" panose="02020603050405020304" pitchFamily="18"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1.  </a:t>
            </a:r>
            <a:r>
              <a:rPr lang="en-US" sz="1300" dirty="0">
                <a:effectLst/>
                <a:latin typeface="Cambria" panose="02040503050406030204" pitchFamily="18" charset="0"/>
                <a:ea typeface="Cambria" panose="02040503050406030204" pitchFamily="18" charset="0"/>
                <a:cs typeface="Calibri" panose="020F0502020204030204" pitchFamily="34" charset="0"/>
              </a:rPr>
              <a:t>The Aggregate Cost (before General Contractor fees or allowances) of all the identified repairs and alterations equals or exceeds $15,000 per unit.</a:t>
            </a:r>
            <a:br>
              <a:rPr lang="en-US" sz="1300" dirty="0">
                <a:effectLst/>
                <a:latin typeface="Cambria" panose="02040503050406030204" pitchFamily="18" charset="0"/>
                <a:ea typeface="Cambria" panose="02040503050406030204" pitchFamily="18" charset="0"/>
                <a:cs typeface="Calibri" panose="020F0502020204030204" pitchFamily="34"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	a. </a:t>
            </a:r>
            <a:r>
              <a:rPr lang="en-US" sz="1300" b="0" dirty="0">
                <a:effectLst/>
                <a:latin typeface="Cambria" panose="02040503050406030204" pitchFamily="18" charset="0"/>
                <a:ea typeface="Cambria" panose="02040503050406030204" pitchFamily="18" charset="0"/>
                <a:cs typeface="Cambria" panose="02040503050406030204" pitchFamily="18" charset="0"/>
              </a:rPr>
              <a:t>This</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amount</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of</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$15,000</a:t>
            </a:r>
            <a:r>
              <a:rPr lang="en-US" sz="1300" b="0" spc="6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Aggregate</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Costs</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per</a:t>
            </a:r>
            <a:r>
              <a:rPr lang="en-US" sz="1300" b="0" spc="5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unit</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used</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here</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as</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threshold</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is</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different</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from</a:t>
            </a:r>
            <a:r>
              <a:rPr lang="en-US" sz="1300" b="0" spc="5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 dollar</a:t>
            </a:r>
            <a:r>
              <a:rPr lang="en-US" sz="1300" b="0" spc="-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per</a:t>
            </a:r>
            <a:r>
              <a:rPr lang="en-US" sz="1300" b="0" spc="-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unit</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maximum</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cost</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that</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defines</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boundary</a:t>
            </a:r>
            <a:r>
              <a:rPr lang="en-US" sz="1300" b="0" spc="-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between</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Section</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223(f)</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transactions</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and Section</a:t>
            </a:r>
            <a:r>
              <a:rPr lang="en-US" sz="1300" b="0" spc="1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221(d)(4)</a:t>
            </a:r>
            <a:r>
              <a:rPr lang="en-US" sz="1300" b="0" spc="14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Substantial</a:t>
            </a:r>
            <a:r>
              <a:rPr lang="en-US" sz="1300" b="0" spc="1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Rehabilitation.</a:t>
            </a:r>
            <a:r>
              <a:rPr lang="en-US" sz="1300" b="0" spc="400"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This</a:t>
            </a:r>
            <a:r>
              <a:rPr lang="en-US" sz="1300" u="sng" spc="135"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threshold</a:t>
            </a:r>
            <a:r>
              <a:rPr lang="en-US" sz="1300" u="sng" spc="150"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is</a:t>
            </a:r>
            <a:r>
              <a:rPr lang="en-US" sz="1300" u="sng" spc="135"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not</a:t>
            </a:r>
            <a:r>
              <a:rPr lang="en-US" sz="1300" u="sng" spc="150"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adjusted</a:t>
            </a:r>
            <a:r>
              <a:rPr lang="en-US" sz="1300" u="sng" spc="150"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by</a:t>
            </a:r>
            <a:r>
              <a:rPr lang="en-US" sz="1300" u="sng" spc="140"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the</a:t>
            </a:r>
            <a:r>
              <a:rPr lang="en-US" sz="1300" u="sng" spc="135"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High</a:t>
            </a:r>
            <a:r>
              <a:rPr lang="en-US" sz="1300" u="sng" spc="140" dirty="0">
                <a:latin typeface="Cambria" panose="02040503050406030204" pitchFamily="18" charset="0"/>
                <a:ea typeface="Cambria" panose="02040503050406030204" pitchFamily="18" charset="0"/>
                <a:cs typeface="Cambria" panose="02040503050406030204" pitchFamily="18" charset="0"/>
              </a:rPr>
              <a:t>-</a:t>
            </a:r>
            <a:r>
              <a:rPr lang="en-US" sz="1300" spc="140" dirty="0">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Cost Factor</a:t>
            </a:r>
            <a:r>
              <a:rPr lang="en-US" sz="1300" u="sng" spc="-5"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or</a:t>
            </a:r>
            <a:r>
              <a:rPr lang="en-US" sz="1300" u="sng" spc="-5" dirty="0">
                <a:effectLst/>
                <a:latin typeface="Cambria" panose="02040503050406030204" pitchFamily="18" charset="0"/>
                <a:ea typeface="Cambria" panose="02040503050406030204" pitchFamily="18" charset="0"/>
                <a:cs typeface="Cambria" panose="02040503050406030204" pitchFamily="18" charset="0"/>
              </a:rPr>
              <a:t> </a:t>
            </a:r>
            <a:r>
              <a:rPr lang="en-US" sz="1300" u="sng" dirty="0">
                <a:effectLst/>
                <a:latin typeface="Cambria" panose="02040503050406030204" pitchFamily="18" charset="0"/>
                <a:ea typeface="Cambria" panose="02040503050406030204" pitchFamily="18" charset="0"/>
                <a:cs typeface="Cambria" panose="02040503050406030204" pitchFamily="18" charset="0"/>
              </a:rPr>
              <a:t>the annual inflation adjustment.</a:t>
            </a:r>
            <a:br>
              <a:rPr lang="en-US" sz="1300" u="sng" dirty="0">
                <a:effectLst/>
                <a:latin typeface="Cambria" panose="02040503050406030204" pitchFamily="18" charset="0"/>
                <a:ea typeface="Cambria" panose="02040503050406030204" pitchFamily="18" charset="0"/>
                <a:cs typeface="Cambria" panose="02040503050406030204" pitchFamily="18"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a:latin typeface="Cambria" panose="02040503050406030204" pitchFamily="18" charset="0"/>
                <a:ea typeface="Cambria" panose="02040503050406030204" pitchFamily="18" charset="0"/>
                <a:cs typeface="Times New Roman" panose="02020603050405020304" pitchFamily="18" charset="0"/>
              </a:rPr>
              <a:t>b. </a:t>
            </a:r>
            <a:r>
              <a:rPr lang="en-US" sz="1300" b="0" dirty="0">
                <a:effectLst/>
                <a:latin typeface="Cambria" panose="02040503050406030204" pitchFamily="18" charset="0"/>
                <a:ea typeface="Cambria" panose="02040503050406030204" pitchFamily="18" charset="0"/>
                <a:cs typeface="Cambria" panose="02040503050406030204" pitchFamily="18" charset="0"/>
              </a:rPr>
              <a:t>Costs</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exceeding</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this</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threshold</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are</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evidence</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that</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proposed</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repairs</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and</a:t>
            </a:r>
            <a:r>
              <a:rPr lang="en-US" sz="1300" b="0" spc="27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b="0" spc="2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are sufficiently</a:t>
            </a:r>
            <a:r>
              <a:rPr lang="en-US" sz="1300" b="0" spc="-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complex that the services of a Project 	Architect are required to ensure</a:t>
            </a:r>
            <a:r>
              <a:rPr lang="en-US" sz="1300" b="0" spc="-1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 clarity and accuracy of design and specification documents necessary</a:t>
            </a:r>
            <a:r>
              <a:rPr lang="en-US" sz="1300" b="0" spc="-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to</a:t>
            </a:r>
            <a:r>
              <a:rPr lang="en-US" sz="1300" b="0" spc="-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guide and evaluate</a:t>
            </a:r>
            <a:r>
              <a:rPr lang="en-US" sz="1300" b="0" spc="-1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all construction.</a:t>
            </a:r>
            <a:br>
              <a:rPr lang="en-US" sz="1300" b="0" dirty="0">
                <a:effectLst/>
                <a:latin typeface="Cambria" panose="02040503050406030204" pitchFamily="18" charset="0"/>
                <a:ea typeface="Cambria" panose="02040503050406030204" pitchFamily="18" charset="0"/>
                <a:cs typeface="Cambria" panose="02040503050406030204" pitchFamily="18" charset="0"/>
              </a:rPr>
            </a:br>
            <a:br>
              <a:rPr lang="en-US" sz="1300" b="0" dirty="0">
                <a:latin typeface="Cambria" panose="02040503050406030204" pitchFamily="18" charset="0"/>
                <a:ea typeface="Cambria" panose="02040503050406030204" pitchFamily="18" charset="0"/>
                <a:cs typeface="Times New Roman" panose="02020603050405020304" pitchFamily="18" charset="0"/>
              </a:rPr>
            </a:br>
            <a:r>
              <a:rPr lang="en-US" sz="1300" b="0" dirty="0">
                <a:latin typeface="Cambria" panose="02040503050406030204" pitchFamily="18" charset="0"/>
                <a:ea typeface="Cambria" panose="02040503050406030204" pitchFamily="18" charset="0"/>
                <a:cs typeface="Times New Roman" panose="02020603050405020304" pitchFamily="18" charset="0"/>
              </a:rPr>
              <a:t>	</a:t>
            </a:r>
            <a:r>
              <a:rPr lang="en-US" sz="1300" dirty="0">
                <a:latin typeface="Cambria" panose="02040503050406030204" pitchFamily="18" charset="0"/>
                <a:ea typeface="Cambria" panose="02040503050406030204" pitchFamily="18" charset="0"/>
                <a:cs typeface="Times New Roman" panose="02020603050405020304" pitchFamily="18" charset="0"/>
              </a:rPr>
              <a:t>c. </a:t>
            </a:r>
            <a:r>
              <a:rPr lang="en-US" sz="1300" b="0" dirty="0">
                <a:effectLst/>
                <a:latin typeface="Cambria" panose="02040503050406030204" pitchFamily="18" charset="0"/>
                <a:ea typeface="Cambria" panose="02040503050406030204" pitchFamily="18" charset="0"/>
                <a:cs typeface="Cambria" panose="02040503050406030204" pitchFamily="18" charset="0"/>
              </a:rPr>
              <a:t>Remedies</a:t>
            </a:r>
            <a:r>
              <a:rPr lang="en-US" sz="1300" b="0" spc="11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for</a:t>
            </a:r>
            <a:r>
              <a:rPr lang="en-US" sz="1300" b="0" spc="1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accessibility</a:t>
            </a:r>
            <a:r>
              <a:rPr lang="en-US" sz="1300" b="0" spc="10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deficiencies,</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if</a:t>
            </a:r>
            <a:r>
              <a:rPr lang="en-US" sz="1300" b="0" spc="1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any,</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must</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be</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included</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in</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both</a:t>
            </a:r>
            <a:r>
              <a:rPr lang="en-US" sz="1300" b="0" spc="1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cost</a:t>
            </a:r>
            <a:r>
              <a:rPr lang="en-US" sz="1300" b="0" spc="15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of</a:t>
            </a:r>
            <a:r>
              <a:rPr lang="en-US" sz="1300" b="0" spc="1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repairs</a:t>
            </a:r>
            <a:r>
              <a:rPr lang="en-US" sz="1300" b="0" spc="1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and alterations and the design documents.</a:t>
            </a:r>
            <a:br>
              <a:rPr lang="en-US" sz="1300" b="0" dirty="0">
                <a:effectLst/>
                <a:latin typeface="Cambria" panose="02040503050406030204" pitchFamily="18" charset="0"/>
                <a:ea typeface="Cambria" panose="02040503050406030204" pitchFamily="18" charset="0"/>
                <a:cs typeface="Times New Roman" panose="02020603050405020304" pitchFamily="18" charset="0"/>
              </a:rPr>
            </a:br>
            <a:r>
              <a:rPr lang="en-US" sz="1300" b="0" dirty="0">
                <a:effectLst/>
                <a:latin typeface="Cambria" panose="02040503050406030204" pitchFamily="18" charset="0"/>
                <a:ea typeface="Cambria" panose="02040503050406030204" pitchFamily="18" charset="0"/>
                <a:cs typeface="Times New Roman" panose="020206030504050203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HUD</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may</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waive</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requirement</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to</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hire</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Project</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Architect</a:t>
            </a:r>
            <a:r>
              <a:rPr lang="en-US" sz="1300" b="0" spc="-1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when</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Aggregate</a:t>
            </a:r>
            <a:r>
              <a:rPr lang="en-US" sz="1300" b="0" spc="-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Cost of</a:t>
            </a:r>
            <a:r>
              <a:rPr lang="en-US" sz="1300" b="0" spc="-1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all</a:t>
            </a:r>
            <a:r>
              <a:rPr lang="en-US" sz="1300" b="0" spc="-1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repairs and alterations exceeds $15,000 per unit but 	work is limited to repairs and Level 1 Alterations.</a:t>
            </a:r>
            <a:br>
              <a:rPr lang="en-US" sz="1300" b="0" dirty="0">
                <a:effectLst/>
                <a:latin typeface="Cambria" panose="02040503050406030204" pitchFamily="18" charset="0"/>
                <a:ea typeface="Cambria" panose="02040503050406030204" pitchFamily="18" charset="0"/>
                <a:cs typeface="Cambria" panose="02040503050406030204" pitchFamily="18"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Cambria" panose="02040503050406030204" pitchFamily="18" charset="0"/>
              </a:rPr>
              <a:t>2.</a:t>
            </a:r>
            <a:r>
              <a:rPr lang="en-US" sz="1300" spc="28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When</a:t>
            </a:r>
            <a:r>
              <a:rPr lang="en-US" sz="1300" spc="8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the</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Aggregate</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Cost</a:t>
            </a:r>
            <a:r>
              <a:rPr lang="en-US" sz="1300" spc="9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of</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repairs</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and</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is</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less</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than</a:t>
            </a:r>
            <a:r>
              <a:rPr lang="en-US" sz="1300" spc="8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$15,000</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per</a:t>
            </a:r>
            <a:r>
              <a:rPr lang="en-US" sz="1300" spc="8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unit</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but</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the</a:t>
            </a:r>
            <a:r>
              <a:rPr lang="en-US" sz="1300" spc="9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proposed work</a:t>
            </a:r>
            <a:r>
              <a:rPr lang="en-US" sz="1300" spc="-4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includes</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Level</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2</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or</a:t>
            </a:r>
            <a:r>
              <a:rPr lang="en-US" sz="1300" spc="-4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Level</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3</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spc="-4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Project</a:t>
            </a:r>
            <a:r>
              <a:rPr lang="en-US" sz="1300" spc="-4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Architect</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must</a:t>
            </a:r>
            <a:r>
              <a:rPr lang="en-US" sz="1300" spc="-3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be</a:t>
            </a:r>
            <a:r>
              <a:rPr lang="en-US" sz="1300" spc="-4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retained</a:t>
            </a:r>
            <a:r>
              <a:rPr lang="en-US" sz="1300" spc="-4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to</a:t>
            </a:r>
            <a:r>
              <a:rPr lang="en-US" sz="1300" spc="-30"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prepare</a:t>
            </a:r>
            <a:r>
              <a:rPr lang="en-US" sz="1300" spc="-3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drawings and specifications for</a:t>
            </a:r>
            <a:r>
              <a:rPr lang="en-US" sz="1300" spc="-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the Level 2 or</a:t>
            </a:r>
            <a:r>
              <a:rPr lang="en-US" sz="1300" spc="-5" dirty="0">
                <a:effectLst/>
                <a:latin typeface="Cambria" panose="02040503050406030204" pitchFamily="18" charset="0"/>
                <a:ea typeface="Cambria" panose="02040503050406030204" pitchFamily="18" charset="0"/>
                <a:cs typeface="Cambria" panose="02040503050406030204" pitchFamily="18" charset="0"/>
              </a:rPr>
              <a:t> </a:t>
            </a:r>
            <a:r>
              <a:rPr lang="en-US" sz="1300" dirty="0">
                <a:effectLst/>
                <a:latin typeface="Cambria" panose="02040503050406030204" pitchFamily="18" charset="0"/>
                <a:ea typeface="Cambria" panose="02040503050406030204" pitchFamily="18" charset="0"/>
                <a:cs typeface="Cambria" panose="02040503050406030204" pitchFamily="18" charset="0"/>
              </a:rPr>
              <a:t>Level 3 Alterations provided as follows:</a:t>
            </a:r>
            <a:br>
              <a:rPr lang="en-US" sz="1300" dirty="0">
                <a:effectLst/>
                <a:latin typeface="Cambria" panose="02040503050406030204" pitchFamily="18" charset="0"/>
                <a:ea typeface="Cambria" panose="02040503050406030204" pitchFamily="18" charset="0"/>
                <a:cs typeface="Cambria" panose="02040503050406030204" pitchFamily="18"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	a. </a:t>
            </a:r>
            <a:r>
              <a:rPr lang="en-US" sz="1300" b="0" dirty="0">
                <a:effectLst/>
                <a:latin typeface="Cambria" panose="02040503050406030204" pitchFamily="18" charset="0"/>
                <a:ea typeface="Cambria" panose="02040503050406030204" pitchFamily="18" charset="0"/>
                <a:cs typeface="Cambria" panose="02040503050406030204" pitchFamily="18" charset="0"/>
              </a:rPr>
              <a:t>Work</a:t>
            </a:r>
            <a:r>
              <a:rPr lang="en-US" sz="1300" b="0" spc="13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proposed</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outside</a:t>
            </a:r>
            <a:r>
              <a:rPr lang="en-US" sz="1300" b="0" spc="1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work</a:t>
            </a:r>
            <a:r>
              <a:rPr lang="en-US" sz="1300" b="0" spc="1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area</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where</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1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or</a:t>
            </a:r>
            <a:r>
              <a:rPr lang="en-US" sz="1300" b="0" spc="13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13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3</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will</a:t>
            </a:r>
            <a:r>
              <a:rPr lang="en-US" sz="1300" b="0" spc="1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occur</a:t>
            </a:r>
            <a:r>
              <a:rPr lang="en-US" sz="1300" b="0" spc="12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may</a:t>
            </a:r>
            <a:r>
              <a:rPr lang="en-US" sz="1300" b="0" spc="13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be</a:t>
            </a:r>
            <a:r>
              <a:rPr lang="en-US" sz="1300" b="0" dirty="0">
                <a:latin typeface="Cambria" panose="02040503050406030204" pitchFamily="18" charset="0"/>
                <a:ea typeface="Cambria" panose="02040503050406030204" pitchFamily="18" charset="0"/>
                <a:cs typeface="Times New Roman" panose="020206030504050203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excluded from the Project Architect’s scope of  work.; and</a:t>
            </a:r>
            <a:br>
              <a:rPr lang="en-US" sz="1300" b="0" dirty="0">
                <a:effectLst/>
                <a:latin typeface="Cambria" panose="02040503050406030204" pitchFamily="18" charset="0"/>
                <a:ea typeface="Cambria" panose="02040503050406030204" pitchFamily="18" charset="0"/>
                <a:cs typeface="Cambria" panose="02040503050406030204" pitchFamily="18" charset="0"/>
              </a:rPr>
            </a:br>
            <a:br>
              <a:rPr lang="en-US" sz="1300" dirty="0">
                <a:effectLst/>
                <a:latin typeface="Cambria" panose="02040503050406030204" pitchFamily="18" charset="0"/>
                <a:ea typeface="Cambria" panose="02040503050406030204" pitchFamily="18" charset="0"/>
                <a:cs typeface="Times New Roman" panose="02020603050405020304" pitchFamily="18" charset="0"/>
              </a:rPr>
            </a:br>
            <a:r>
              <a:rPr lang="en-US" sz="1300" dirty="0">
                <a:effectLst/>
                <a:latin typeface="Cambria" panose="02040503050406030204" pitchFamily="18" charset="0"/>
                <a:ea typeface="Cambria" panose="02040503050406030204" pitchFamily="18" charset="0"/>
                <a:cs typeface="Times New Roman" panose="02020603050405020304" pitchFamily="18" charset="0"/>
              </a:rPr>
              <a:t>	b. </a:t>
            </a:r>
            <a:r>
              <a:rPr lang="en-US" sz="1300" b="0" dirty="0">
                <a:effectLst/>
                <a:latin typeface="Cambria" panose="02040503050406030204" pitchFamily="18" charset="0"/>
                <a:ea typeface="Cambria" panose="02040503050406030204" pitchFamily="18" charset="0"/>
                <a:cs typeface="Cambria" panose="02040503050406030204" pitchFamily="18" charset="0"/>
              </a:rPr>
              <a:t>When</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there</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are</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only</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proposed</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(no</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3</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and</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2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 alterations</a:t>
            </a:r>
            <a:r>
              <a:rPr lang="en-US" sz="1300" b="0" spc="-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are nominal (e.g., enlarging a closet  in a few 	units with no accessibility ramifications), the services of a Project Architect are not required.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br>
            <a:endParaRPr lang="en-US" dirty="0"/>
          </a:p>
        </p:txBody>
      </p:sp>
      <p:sp>
        <p:nvSpPr>
          <p:cNvPr id="3" name="TextBox 2">
            <a:extLst>
              <a:ext uri="{FF2B5EF4-FFF2-40B4-BE49-F238E27FC236}">
                <a16:creationId xmlns:a16="http://schemas.microsoft.com/office/drawing/2014/main" id="{22ACCEC6-8284-C5CD-0C72-DCA6DCC06994}"/>
              </a:ext>
            </a:extLst>
          </p:cNvPr>
          <p:cNvSpPr txBox="1"/>
          <p:nvPr/>
        </p:nvSpPr>
        <p:spPr>
          <a:xfrm>
            <a:off x="654341" y="184178"/>
            <a:ext cx="9211111" cy="646331"/>
          </a:xfrm>
          <a:prstGeom prst="rect">
            <a:avLst/>
          </a:prstGeom>
          <a:noFill/>
        </p:spPr>
        <p:txBody>
          <a:bodyPr wrap="square" rtlCol="0">
            <a:spAutoFit/>
          </a:bodyPr>
          <a:lstStyle/>
          <a:p>
            <a:r>
              <a:rPr lang="en-US" sz="3600" b="1" dirty="0">
                <a:solidFill>
                  <a:srgbClr val="056839"/>
                </a:solidFill>
                <a:latin typeface="Cambria" panose="02040503050406030204" pitchFamily="18" charset="0"/>
                <a:ea typeface="Cambria" panose="02040503050406030204" pitchFamily="18" charset="0"/>
              </a:rPr>
              <a:t>Repair Levels for Refinance - Continued</a:t>
            </a:r>
            <a:endParaRPr lang="en-US" sz="3600" dirty="0">
              <a:latin typeface="Cambria" panose="02040503050406030204" pitchFamily="18" charset="0"/>
              <a:ea typeface="Cambria" panose="02040503050406030204" pitchFamily="18" charset="0"/>
            </a:endParaRPr>
          </a:p>
        </p:txBody>
      </p:sp>
      <p:pic>
        <p:nvPicPr>
          <p:cNvPr id="5" name="Graphic 4" descr="Graph paper with calculator, ruler, highlighter, and pencils">
            <a:extLst>
              <a:ext uri="{FF2B5EF4-FFF2-40B4-BE49-F238E27FC236}">
                <a16:creationId xmlns:a16="http://schemas.microsoft.com/office/drawing/2014/main" id="{E1A64A91-8E6A-B36F-414F-83F182DD4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6554" y="0"/>
            <a:ext cx="2821498" cy="2181137"/>
          </a:xfrm>
          <a:prstGeom prst="rect">
            <a:avLst/>
          </a:prstGeom>
        </p:spPr>
      </p:pic>
    </p:spTree>
    <p:extLst>
      <p:ext uri="{BB962C8B-B14F-4D97-AF65-F5344CB8AC3E}">
        <p14:creationId xmlns:p14="http://schemas.microsoft.com/office/powerpoint/2010/main" val="13606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55960-393F-65A6-185A-7305E0E64814}"/>
              </a:ext>
            </a:extLst>
          </p:cNvPr>
          <p:cNvSpPr txBox="1"/>
          <p:nvPr/>
        </p:nvSpPr>
        <p:spPr>
          <a:xfrm>
            <a:off x="268448" y="209725"/>
            <a:ext cx="11551640" cy="7725192"/>
          </a:xfrm>
          <a:prstGeom prst="rect">
            <a:avLst/>
          </a:prstGeom>
          <a:noFill/>
        </p:spPr>
        <p:txBody>
          <a:bodyPr wrap="square" rtlCol="0">
            <a:spAutoFit/>
          </a:bodyPr>
          <a:lstStyle/>
          <a:p>
            <a:endParaRPr lang="en-US" sz="1800" b="1" u="sng" dirty="0">
              <a:latin typeface="Cambria" panose="02040503050406030204" pitchFamily="18" charset="0"/>
              <a:ea typeface="Cambria" panose="02040503050406030204" pitchFamily="18" charset="0"/>
            </a:endParaRPr>
          </a:p>
          <a:p>
            <a:r>
              <a:rPr lang="en-US" sz="2800" b="1" u="sng" dirty="0">
                <a:solidFill>
                  <a:schemeClr val="accent6">
                    <a:lumMod val="50000"/>
                  </a:schemeClr>
                </a:solidFill>
                <a:latin typeface="Cambria" panose="02040503050406030204" pitchFamily="18" charset="0"/>
                <a:ea typeface="Cambria" panose="02040503050406030204" pitchFamily="18" charset="0"/>
              </a:rPr>
              <a:t>Architect formally required – Closing requirements</a:t>
            </a:r>
          </a:p>
          <a:p>
            <a:endParaRPr lang="en-US" dirty="0">
              <a:solidFill>
                <a:srgbClr val="FF0000"/>
              </a:solidFill>
              <a:highlight>
                <a:srgbClr val="FFFF00"/>
              </a:highlight>
            </a:endParaRPr>
          </a:p>
          <a:p>
            <a:endParaRPr lang="en-US" b="1" u="sng" dirty="0">
              <a:latin typeface="Cambria" panose="02040503050406030204" pitchFamily="18" charset="0"/>
              <a:ea typeface="Cambria" panose="02040503050406030204" pitchFamily="18" charset="0"/>
            </a:endParaRPr>
          </a:p>
          <a:p>
            <a:r>
              <a:rPr lang="en-US" b="1" u="sng" dirty="0">
                <a:latin typeface="Cambria" panose="02040503050406030204" pitchFamily="18" charset="0"/>
                <a:ea typeface="Cambria" panose="02040503050406030204" pitchFamily="18" charset="0"/>
              </a:rPr>
              <a:t>19.6.1.9 Projects with Expanded Work</a:t>
            </a:r>
          </a:p>
          <a:p>
            <a:endParaRPr lang="en-US" dirty="0">
              <a:solidFill>
                <a:srgbClr val="FF0000"/>
              </a:solidFill>
              <a:highlight>
                <a:srgbClr val="FFFF00"/>
              </a:highlight>
              <a:latin typeface="Cambria" panose="02040503050406030204" pitchFamily="18" charset="0"/>
              <a:ea typeface="Cambria" panose="02040503050406030204" pitchFamily="18" charset="0"/>
            </a:endParaRPr>
          </a:p>
          <a:p>
            <a:endParaRPr lang="en-US" dirty="0">
              <a:solidFill>
                <a:srgbClr val="FF0000"/>
              </a:solidFill>
              <a:highlight>
                <a:srgbClr val="FFFF00"/>
              </a:highlight>
              <a:latin typeface="Cambria" panose="02040503050406030204" pitchFamily="18" charset="0"/>
              <a:ea typeface="Cambria" panose="02040503050406030204" pitchFamily="18" charset="0"/>
            </a:endParaRPr>
          </a:p>
          <a:p>
            <a:pPr marL="342900" indent="-342900" algn="just">
              <a:buAutoNum type="arabicPeriod" startAt="2"/>
            </a:pPr>
            <a:r>
              <a:rPr lang="en-US" b="1" u="sng" dirty="0">
                <a:latin typeface="Cambria" panose="02040503050406030204" pitchFamily="18" charset="0"/>
                <a:ea typeface="Cambria" panose="02040503050406030204" pitchFamily="18" charset="0"/>
              </a:rPr>
              <a:t>Owner/Architect Agreement</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If a Project Architect is required by Chapter 5, Section 5.3,  Lender’s Counsel  must  submit  AIA  Document  B104-2017  Owner-Architect  Agreement,  with  the additions/deletions report attached. The HUD Closing Attorney will review for completeness (dates, parties, signatures, description of work), and for material additions and deletions to the contract that should be reviewed by the RC Director. The AIA B104 form may not be altered in general, except for the deletion of binding arbitration and mediation provisions. Deletions that absolve one party from primary responsibility are not permitted. If there is an identity of interest between the owner and design Architect, there must be an unaffiliated Supervisory Architect with a separate AIA Document B104- 2017 agreement between the Borrower/Owner and the non-IOI Supervisory Architect. </a:t>
            </a:r>
            <a:r>
              <a:rPr lang="en-US" b="1" i="1" dirty="0">
                <a:latin typeface="Cambria" panose="02040503050406030204" pitchFamily="18" charset="0"/>
                <a:ea typeface="Cambria" panose="02040503050406030204" pitchFamily="18" charset="0"/>
              </a:rPr>
              <a:t>See Chapter 5, Section 5.2.</a:t>
            </a:r>
          </a:p>
          <a:p>
            <a:pPr marL="342900" indent="-342900" algn="just">
              <a:buAutoNum type="arabicPeriod" startAt="2"/>
            </a:pPr>
            <a:endParaRPr lang="en-US" b="1" i="1"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It is imperative that the Architect visits the site throughout the repair process in conjunction with the HUD Inspector.  No-show architects are a no-go and have been problematic in historical deals.  FYI – Lender is responsible for requesting and scheduling monthly inspections with the HUD Inspector.</a:t>
            </a:r>
          </a:p>
          <a:p>
            <a:endParaRPr lang="en-US" dirty="0">
              <a:solidFill>
                <a:srgbClr val="FF0000"/>
              </a:solidFill>
              <a:highlight>
                <a:srgbClr val="FFFF00"/>
              </a:highlight>
            </a:endParaRPr>
          </a:p>
          <a:p>
            <a:endParaRPr lang="en-US" dirty="0">
              <a:solidFill>
                <a:srgbClr val="FF0000"/>
              </a:solidFill>
              <a:highlight>
                <a:srgbClr val="FFFF00"/>
              </a:highlight>
            </a:endParaRPr>
          </a:p>
          <a:p>
            <a:endParaRPr lang="en-US" dirty="0">
              <a:solidFill>
                <a:srgbClr val="FF0000"/>
              </a:solidFill>
              <a:highlight>
                <a:srgbClr val="FFFF00"/>
              </a:highlight>
            </a:endParaRPr>
          </a:p>
          <a:p>
            <a:endParaRPr lang="en-US" dirty="0">
              <a:solidFill>
                <a:srgbClr val="FF0000"/>
              </a:solidFill>
              <a:highlight>
                <a:srgbClr val="FFFF00"/>
              </a:highlight>
            </a:endParaRPr>
          </a:p>
          <a:p>
            <a:endParaRPr lang="en-US" dirty="0">
              <a:solidFill>
                <a:srgbClr val="FF0000"/>
              </a:solidFill>
              <a:highlight>
                <a:srgbClr val="FFFF00"/>
              </a:highlight>
            </a:endParaRPr>
          </a:p>
          <a:p>
            <a:endParaRPr lang="en-US" dirty="0">
              <a:solidFill>
                <a:srgbClr val="FF0000"/>
              </a:solidFill>
              <a:highlight>
                <a:srgbClr val="FFFF00"/>
              </a:highlight>
            </a:endParaRPr>
          </a:p>
          <a:p>
            <a:endParaRPr lang="en-US" dirty="0">
              <a:solidFill>
                <a:srgbClr val="FF0000"/>
              </a:solidFill>
              <a:highlight>
                <a:srgbClr val="FFFF00"/>
              </a:highlight>
            </a:endParaRPr>
          </a:p>
        </p:txBody>
      </p:sp>
      <p:pic>
        <p:nvPicPr>
          <p:cNvPr id="4" name="Picture 3">
            <a:extLst>
              <a:ext uri="{FF2B5EF4-FFF2-40B4-BE49-F238E27FC236}">
                <a16:creationId xmlns:a16="http://schemas.microsoft.com/office/drawing/2014/main" id="{3EFE6DE4-F7F0-B5BE-7EB7-4E18D13D475D}"/>
              </a:ext>
            </a:extLst>
          </p:cNvPr>
          <p:cNvPicPr>
            <a:picLocks noChangeAspect="1"/>
          </p:cNvPicPr>
          <p:nvPr/>
        </p:nvPicPr>
        <p:blipFill>
          <a:blip r:embed="rId2"/>
          <a:stretch>
            <a:fillRect/>
          </a:stretch>
        </p:blipFill>
        <p:spPr>
          <a:xfrm>
            <a:off x="9783671" y="115345"/>
            <a:ext cx="2139881" cy="2030144"/>
          </a:xfrm>
          <a:prstGeom prst="rect">
            <a:avLst/>
          </a:prstGeom>
        </p:spPr>
      </p:pic>
    </p:spTree>
    <p:extLst>
      <p:ext uri="{BB962C8B-B14F-4D97-AF65-F5344CB8AC3E}">
        <p14:creationId xmlns:p14="http://schemas.microsoft.com/office/powerpoint/2010/main" val="250040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6F55-93E5-8EF3-BF52-B8B16AB744ED}"/>
              </a:ext>
            </a:extLst>
          </p:cNvPr>
          <p:cNvSpPr>
            <a:spLocks noGrp="1"/>
          </p:cNvSpPr>
          <p:nvPr>
            <p:ph type="title"/>
          </p:nvPr>
        </p:nvSpPr>
        <p:spPr>
          <a:xfrm>
            <a:off x="604007" y="973170"/>
            <a:ext cx="11354516" cy="5016569"/>
          </a:xfrm>
        </p:spPr>
        <p:txBody>
          <a:bodyPr>
            <a:normAutofit/>
          </a:bodyPr>
          <a:lstStyle/>
          <a:p>
            <a:pPr algn="l"/>
            <a:r>
              <a:rPr lang="en-US" sz="1800" dirty="0">
                <a:latin typeface="Cambria" panose="02040503050406030204" pitchFamily="18" charset="0"/>
                <a:ea typeface="Cambria" panose="02040503050406030204" pitchFamily="18" charset="0"/>
              </a:rPr>
              <a:t>GC formally required if:</a:t>
            </a: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r>
              <a:rPr lang="en-US" sz="2000" b="1" dirty="0">
                <a:effectLst/>
                <a:latin typeface="Cambria" panose="02040503050406030204" pitchFamily="18" charset="0"/>
                <a:ea typeface="Cambria" panose="02040503050406030204" pitchFamily="18" charset="0"/>
                <a:cs typeface="Calibri" panose="020F0502020204030204" pitchFamily="34" charset="0"/>
              </a:rPr>
              <a:t>5.3.3    Section 223(f) with Repairs and Alterations</a:t>
            </a:r>
            <a:br>
              <a:rPr lang="en-US" sz="1800" dirty="0">
                <a:effectLst/>
                <a:latin typeface="Cambria" panose="02040503050406030204" pitchFamily="18" charset="0"/>
                <a:ea typeface="Cambria" panose="02040503050406030204" pitchFamily="18" charset="0"/>
                <a:cs typeface="Times New Roman" panose="02020603050405020304" pitchFamily="18" charset="0"/>
              </a:rPr>
            </a:br>
            <a:br>
              <a:rPr lang="en-US" sz="1800" dirty="0">
                <a:latin typeface="Cambria" panose="02040503050406030204" pitchFamily="18" charset="0"/>
                <a:ea typeface="Cambria" panose="02040503050406030204" pitchFamily="18" charset="0"/>
              </a:rPr>
            </a:br>
            <a:r>
              <a:rPr lang="en-US" sz="1400" u="sng" dirty="0">
                <a:latin typeface="Cambria" panose="02040503050406030204" pitchFamily="18" charset="0"/>
                <a:ea typeface="Cambria" panose="02040503050406030204" pitchFamily="18" charset="0"/>
              </a:rPr>
              <a:t>5.3.3.2   When General Contractors are Required</a:t>
            </a:r>
            <a:br>
              <a:rPr lang="en-US" sz="18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A. The Borrower must hire a General Contractor to conduct all the work defined by the Project Architect and provide coordination as a single point of control for costs, scheduling, and conformance of the work to plans and specifications when one or more of the following conditions are true:</a:t>
            </a:r>
            <a:br>
              <a:rPr lang="en-US" sz="1300" dirty="0">
                <a:latin typeface="Cambria" panose="02040503050406030204" pitchFamily="18" charset="0"/>
                <a:ea typeface="Cambria" panose="02040503050406030204" pitchFamily="18" charset="0"/>
              </a:rPr>
            </a:br>
            <a:br>
              <a:rPr lang="en-US" sz="1300" dirty="0">
                <a:latin typeface="Cambria" panose="02040503050406030204" pitchFamily="18" charset="0"/>
                <a:ea typeface="Cambria" panose="02040503050406030204" pitchFamily="18" charset="0"/>
              </a:rPr>
            </a:br>
            <a:r>
              <a:rPr lang="en-US" sz="1300" dirty="0">
                <a:latin typeface="Cambria" panose="02040503050406030204" pitchFamily="18" charset="0"/>
                <a:ea typeface="Cambria" panose="02040503050406030204" pitchFamily="18" charset="0"/>
              </a:rPr>
              <a:t>	</a:t>
            </a:r>
            <a:r>
              <a:rPr lang="en-US" sz="1200" b="0" dirty="0">
                <a:latin typeface="Cambria" panose="02040503050406030204" pitchFamily="18" charset="0"/>
                <a:ea typeface="Cambria" panose="02040503050406030204" pitchFamily="18" charset="0"/>
              </a:rPr>
              <a:t>1. The Aggregate Cost** of repairs and alterations exceed $15,000 per unit, excluding General Contractor fees;</a:t>
            </a:r>
            <a:br>
              <a:rPr lang="en-US" sz="1200" b="0" dirty="0">
                <a:latin typeface="Cambria" panose="02040503050406030204" pitchFamily="18" charset="0"/>
                <a:ea typeface="Cambria" panose="02040503050406030204" pitchFamily="18" charset="0"/>
              </a:rPr>
            </a:br>
            <a:r>
              <a:rPr lang="en-US" sz="1200" b="0" dirty="0">
                <a:latin typeface="Cambria" panose="02040503050406030204" pitchFamily="18" charset="0"/>
                <a:ea typeface="Cambria" panose="02040503050406030204" pitchFamily="18" charset="0"/>
              </a:rPr>
              <a:t>	2. The proposed work includes Level 3 Alterations; or</a:t>
            </a:r>
            <a:br>
              <a:rPr lang="en-US" sz="1200" b="0" dirty="0">
                <a:latin typeface="Cambria" panose="02040503050406030204" pitchFamily="18" charset="0"/>
                <a:ea typeface="Cambria" panose="02040503050406030204" pitchFamily="18" charset="0"/>
              </a:rPr>
            </a:br>
            <a:r>
              <a:rPr lang="en-US" sz="1200" b="0" dirty="0">
                <a:latin typeface="Cambria" panose="02040503050406030204" pitchFamily="18" charset="0"/>
                <a:ea typeface="Cambria" panose="02040503050406030204" pitchFamily="18" charset="0"/>
              </a:rPr>
              <a:t>	3. More than three licensed trade contractors are to be employed for the work.</a:t>
            </a:r>
            <a:br>
              <a:rPr lang="en-US" sz="1300" dirty="0">
                <a:latin typeface="Cambria" panose="02040503050406030204" pitchFamily="18" charset="0"/>
                <a:ea typeface="Cambria" panose="02040503050406030204" pitchFamily="18" charset="0"/>
              </a:rPr>
            </a:br>
            <a:br>
              <a:rPr lang="en-US" sz="13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B. HUD may waive the requirement to hire a General Contractor when:</a:t>
            </a:r>
            <a:br>
              <a:rPr lang="en-US" sz="1300" dirty="0">
                <a:latin typeface="Cambria" panose="02040503050406030204" pitchFamily="18" charset="0"/>
                <a:ea typeface="Cambria" panose="02040503050406030204" pitchFamily="18" charset="0"/>
              </a:rPr>
            </a:b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	</a:t>
            </a:r>
            <a:r>
              <a:rPr lang="en-US" sz="1200" b="0" dirty="0">
                <a:latin typeface="Cambria" panose="02040503050406030204" pitchFamily="18" charset="0"/>
                <a:ea typeface="Cambria" panose="02040503050406030204" pitchFamily="18" charset="0"/>
              </a:rPr>
              <a:t>1. The Aggregate Cost</a:t>
            </a:r>
            <a:r>
              <a:rPr lang="en-US" sz="1200" dirty="0">
                <a:latin typeface="Cambria" panose="02040503050406030204" pitchFamily="18" charset="0"/>
                <a:ea typeface="Cambria" panose="02040503050406030204" pitchFamily="18" charset="0"/>
              </a:rPr>
              <a:t>**</a:t>
            </a:r>
            <a:r>
              <a:rPr lang="en-US" sz="1200" b="0" dirty="0">
                <a:latin typeface="Cambria" panose="02040503050406030204" pitchFamily="18" charset="0"/>
                <a:ea typeface="Cambria" panose="02040503050406030204" pitchFamily="18" charset="0"/>
              </a:rPr>
              <a:t> of all repairs and alterations exceeds $15,000 per unit but work is limited primarily to Repairs and Level 1 Alterations; or,</a:t>
            </a:r>
            <a:br>
              <a:rPr lang="en-US" sz="1200" b="0" dirty="0">
                <a:latin typeface="Cambria" panose="02040503050406030204" pitchFamily="18" charset="0"/>
                <a:ea typeface="Cambria" panose="02040503050406030204" pitchFamily="18" charset="0"/>
              </a:rPr>
            </a:br>
            <a:r>
              <a:rPr lang="en-US" sz="1200" b="0" dirty="0">
                <a:latin typeface="Cambria" panose="02040503050406030204" pitchFamily="18" charset="0"/>
                <a:ea typeface="Cambria" panose="02040503050406030204" pitchFamily="18" charset="0"/>
              </a:rPr>
              <a:t>	2. The owner has substantial experience and proven ability – </a:t>
            </a:r>
            <a:r>
              <a:rPr lang="en-US" sz="1200" i="1" dirty="0">
                <a:latin typeface="Cambria" panose="02040503050406030204" pitchFamily="18" charset="0"/>
                <a:ea typeface="Cambria" panose="02040503050406030204" pitchFamily="18" charset="0"/>
              </a:rPr>
              <a:t>this needs to be fully vetted by the Lender and 3</a:t>
            </a:r>
            <a:r>
              <a:rPr lang="en-US" sz="1200" i="1" baseline="30000" dirty="0">
                <a:latin typeface="Cambria" panose="02040503050406030204" pitchFamily="18" charset="0"/>
                <a:ea typeface="Cambria" panose="02040503050406030204" pitchFamily="18" charset="0"/>
              </a:rPr>
              <a:t>rd</a:t>
            </a:r>
            <a:r>
              <a:rPr lang="en-US" sz="1200" i="1" dirty="0">
                <a:latin typeface="Cambria" panose="02040503050406030204" pitchFamily="18" charset="0"/>
                <a:ea typeface="Cambria" panose="02040503050406030204" pitchFamily="18" charset="0"/>
              </a:rPr>
              <a:t> party to avoid potential processing delays 	once submitted for HUD review.</a:t>
            </a:r>
            <a:br>
              <a:rPr lang="en-US" sz="1300" i="1" dirty="0">
                <a:latin typeface="Cambria" panose="02040503050406030204" pitchFamily="18" charset="0"/>
                <a:ea typeface="Cambria" panose="02040503050406030204" pitchFamily="18" charset="0"/>
              </a:rPr>
            </a:br>
            <a:br>
              <a:rPr lang="en-US" sz="1300" i="1" dirty="0">
                <a:latin typeface="Cambria" panose="02040503050406030204" pitchFamily="18" charset="0"/>
                <a:ea typeface="Cambria" panose="02040503050406030204" pitchFamily="18" charset="0"/>
              </a:rPr>
            </a:br>
            <a:r>
              <a:rPr lang="en-US" sz="1400" u="sng" dirty="0">
                <a:latin typeface="Cambria" panose="02040503050406030204" pitchFamily="18" charset="0"/>
                <a:ea typeface="Cambria" panose="02040503050406030204" pitchFamily="18" charset="0"/>
              </a:rPr>
              <a:t>5.3.3.3   Licensed Trades</a:t>
            </a:r>
            <a:br>
              <a:rPr lang="en-US" sz="2400" dirty="0">
                <a:latin typeface="Cambria" panose="02040503050406030204" pitchFamily="18" charset="0"/>
                <a:ea typeface="Cambria" panose="02040503050406030204" pitchFamily="18" charset="0"/>
              </a:rPr>
            </a:br>
            <a:r>
              <a:rPr lang="en-US" sz="1300" dirty="0">
                <a:latin typeface="Cambria" panose="02040503050406030204" pitchFamily="18" charset="0"/>
                <a:ea typeface="Cambria" panose="02040503050406030204" pitchFamily="18" charset="0"/>
              </a:rPr>
              <a:t>A. </a:t>
            </a:r>
            <a:r>
              <a:rPr lang="en-US" sz="1300" b="0" dirty="0">
                <a:effectLst/>
                <a:latin typeface="Cambria" panose="02040503050406030204" pitchFamily="18" charset="0"/>
                <a:ea typeface="Cambria" panose="02040503050406030204" pitchFamily="18" charset="0"/>
                <a:cs typeface="Cambria" panose="02040503050406030204" pitchFamily="18" charset="0"/>
              </a:rPr>
              <a:t>When</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General</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Contractor</a:t>
            </a:r>
            <a:r>
              <a:rPr lang="en-US" sz="1300" b="0" spc="-5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is</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not</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retained,</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work</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items</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documented</a:t>
            </a:r>
            <a:r>
              <a:rPr lang="en-US" sz="1300" b="0" spc="-4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by</a:t>
            </a:r>
            <a:r>
              <a:rPr lang="en-US" sz="1300" b="0" spc="-5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6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Architect</a:t>
            </a:r>
            <a:r>
              <a:rPr lang="en-US" sz="1300" b="0" spc="-2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(e.g.,</a:t>
            </a:r>
            <a:r>
              <a:rPr lang="en-US" sz="1300" b="0" spc="-5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remedies for</a:t>
            </a:r>
            <a:r>
              <a:rPr lang="en-US" sz="1300" b="0" spc="7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accessibility</a:t>
            </a:r>
            <a:r>
              <a:rPr lang="en-US" sz="1300" b="0" spc="7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deficiencies,</a:t>
            </a:r>
            <a:r>
              <a:rPr lang="en-US" sz="1300" b="0" spc="7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limited</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Level</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2</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Alterations)</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must</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be</a:t>
            </a:r>
            <a:r>
              <a:rPr lang="en-US" sz="1300" b="0" spc="7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executed</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by</a:t>
            </a:r>
            <a:r>
              <a:rPr lang="en-US" sz="1300" b="0" spc="7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qualified</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licensed</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trades (e.g.,</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plumber,</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electrician,</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framer,</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tile-setter</a:t>
            </a:r>
            <a:r>
              <a:rPr lang="en-US" sz="1300" b="0" spc="8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licensed</a:t>
            </a:r>
            <a:r>
              <a:rPr lang="en-US" sz="1300" b="0" spc="9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in</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the</a:t>
            </a:r>
            <a:r>
              <a:rPr lang="en-US" sz="1300" b="0" spc="9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local</a:t>
            </a:r>
            <a:r>
              <a:rPr lang="en-US" sz="1300" b="0" spc="9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jurisdiction).</a:t>
            </a:r>
            <a:r>
              <a:rPr lang="en-US" sz="1300" b="0" spc="40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Similarly,</a:t>
            </a:r>
            <a:r>
              <a:rPr lang="en-US" sz="1300" b="0" spc="85"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repairs</a:t>
            </a:r>
            <a:r>
              <a:rPr lang="en-US" sz="1300" b="0" spc="90" dirty="0">
                <a:effectLst/>
                <a:latin typeface="Cambria" panose="02040503050406030204" pitchFamily="18" charset="0"/>
                <a:ea typeface="Cambria" panose="02040503050406030204" pitchFamily="18" charset="0"/>
                <a:cs typeface="Cambria" panose="02040503050406030204" pitchFamily="18" charset="0"/>
              </a:rPr>
              <a:t> </a:t>
            </a:r>
            <a:r>
              <a:rPr lang="en-US" sz="1300" b="0" dirty="0">
                <a:effectLst/>
                <a:latin typeface="Cambria" panose="02040503050406030204" pitchFamily="18" charset="0"/>
                <a:ea typeface="Cambria" panose="02040503050406030204" pitchFamily="18" charset="0"/>
                <a:cs typeface="Cambria" panose="02040503050406030204" pitchFamily="18" charset="0"/>
              </a:rPr>
              <a:t>and Level 1 Alterations described as individual work items (or a group of closely related items) with an estimated cost of $35,000 or greater must be performed by qualified licensed trades contractor(s).</a:t>
            </a:r>
            <a:br>
              <a:rPr lang="en-US" sz="1300" b="0" dirty="0">
                <a:effectLst/>
                <a:latin typeface="Cambria" panose="02040503050406030204" pitchFamily="18" charset="0"/>
                <a:ea typeface="Cambria" panose="02040503050406030204" pitchFamily="18" charset="0"/>
                <a:cs typeface="Cambria" panose="02040503050406030204" pitchFamily="18" charset="0"/>
              </a:rPr>
            </a:br>
            <a:br>
              <a:rPr lang="en-US" sz="1300" b="0" dirty="0">
                <a:effectLst/>
                <a:latin typeface="Cambria" panose="02040503050406030204" pitchFamily="18" charset="0"/>
                <a:ea typeface="Cambria" panose="02040503050406030204" pitchFamily="18" charset="0"/>
                <a:cs typeface="Cambria" panose="02040503050406030204" pitchFamily="18" charset="0"/>
              </a:rPr>
            </a:br>
            <a:r>
              <a:rPr lang="en-US" sz="1300" dirty="0">
                <a:effectLst/>
                <a:latin typeface="Cambria" panose="02040503050406030204" pitchFamily="18" charset="0"/>
                <a:ea typeface="Cambria" panose="02040503050406030204" pitchFamily="18" charset="0"/>
                <a:cs typeface="Cambria" panose="02040503050406030204" pitchFamily="18" charset="0"/>
              </a:rPr>
              <a:t>**Aggregate Cost Limit </a:t>
            </a:r>
            <a:r>
              <a:rPr lang="en-US" sz="1300" b="0" dirty="0">
                <a:effectLst/>
                <a:latin typeface="Cambria" panose="02040503050406030204" pitchFamily="18" charset="0"/>
                <a:ea typeface="Cambria" panose="02040503050406030204" pitchFamily="18" charset="0"/>
                <a:cs typeface="Cambria" panose="02040503050406030204" pitchFamily="18" charset="0"/>
              </a:rPr>
              <a:t>= [Base per Dwelling Unit Limit] X [High-Cost Percentage multiplier] X [Number of Dwelling Units]</a:t>
            </a:r>
            <a:endParaRPr lang="en-US" sz="1300" b="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6D48BA9-5275-D4F7-ED39-74E1FBC61592}"/>
              </a:ext>
            </a:extLst>
          </p:cNvPr>
          <p:cNvSpPr txBox="1"/>
          <p:nvPr/>
        </p:nvSpPr>
        <p:spPr>
          <a:xfrm>
            <a:off x="604007" y="301340"/>
            <a:ext cx="8690995" cy="646331"/>
          </a:xfrm>
          <a:prstGeom prst="rect">
            <a:avLst/>
          </a:prstGeom>
          <a:noFill/>
        </p:spPr>
        <p:txBody>
          <a:bodyPr wrap="square" rtlCol="0">
            <a:spAutoFit/>
          </a:bodyPr>
          <a:lstStyle/>
          <a:p>
            <a:r>
              <a:rPr lang="en-US" sz="3600" b="1" dirty="0">
                <a:solidFill>
                  <a:srgbClr val="056839"/>
                </a:solidFill>
                <a:latin typeface="Cambria" panose="02040503050406030204" pitchFamily="18" charset="0"/>
                <a:ea typeface="Cambria" panose="02040503050406030204" pitchFamily="18" charset="0"/>
              </a:rPr>
              <a:t>Repair Levels for Refinance - Continued</a:t>
            </a:r>
            <a:endParaRPr lang="en-US" sz="36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90F4ECA-6296-53D9-04EB-A640995A7370}"/>
              </a:ext>
            </a:extLst>
          </p:cNvPr>
          <p:cNvPicPr>
            <a:picLocks noChangeAspect="1"/>
          </p:cNvPicPr>
          <p:nvPr/>
        </p:nvPicPr>
        <p:blipFill>
          <a:blip r:embed="rId2"/>
          <a:stretch>
            <a:fillRect/>
          </a:stretch>
        </p:blipFill>
        <p:spPr>
          <a:xfrm>
            <a:off x="8937872" y="326839"/>
            <a:ext cx="2822693" cy="2182557"/>
          </a:xfrm>
          <a:prstGeom prst="rect">
            <a:avLst/>
          </a:prstGeom>
        </p:spPr>
      </p:pic>
    </p:spTree>
    <p:extLst>
      <p:ext uri="{BB962C8B-B14F-4D97-AF65-F5344CB8AC3E}">
        <p14:creationId xmlns:p14="http://schemas.microsoft.com/office/powerpoint/2010/main" val="353725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C32263-3846-860D-B214-A5FF0BDA59C4}"/>
              </a:ext>
            </a:extLst>
          </p:cNvPr>
          <p:cNvSpPr txBox="1"/>
          <p:nvPr/>
        </p:nvSpPr>
        <p:spPr>
          <a:xfrm>
            <a:off x="419449" y="891941"/>
            <a:ext cx="9085277" cy="357020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GC formally required – Closing requirements</a:t>
            </a:r>
          </a:p>
          <a:p>
            <a:endParaRPr lang="en-US" b="1" u="sng" dirty="0">
              <a:latin typeface="Cambria" panose="02040503050406030204" pitchFamily="18" charset="0"/>
              <a:ea typeface="Cambria" panose="02040503050406030204" pitchFamily="18" charset="0"/>
            </a:endParaRPr>
          </a:p>
          <a:p>
            <a:endParaRPr lang="en-US" b="1" u="sng" dirty="0">
              <a:latin typeface="Cambria" panose="02040503050406030204" pitchFamily="18" charset="0"/>
              <a:ea typeface="Cambria" panose="02040503050406030204" pitchFamily="18" charset="0"/>
            </a:endParaRPr>
          </a:p>
          <a:p>
            <a:r>
              <a:rPr lang="en-US" b="1" u="sng" dirty="0">
                <a:latin typeface="Cambria" panose="02040503050406030204" pitchFamily="18" charset="0"/>
                <a:ea typeface="Cambria" panose="02040503050406030204" pitchFamily="18" charset="0"/>
              </a:rPr>
              <a:t>19.6.1.9 Projects with Expanded Work</a:t>
            </a:r>
          </a:p>
          <a:p>
            <a:endParaRPr lang="en-US" dirty="0">
              <a:solidFill>
                <a:srgbClr val="FF0000"/>
              </a:solidFill>
              <a:highlight>
                <a:srgbClr val="FFFF00"/>
              </a:highlight>
              <a:latin typeface="Cambria" panose="02040503050406030204" pitchFamily="18" charset="0"/>
              <a:ea typeface="Cambria" panose="02040503050406030204" pitchFamily="18" charset="0"/>
            </a:endParaRPr>
          </a:p>
          <a:p>
            <a:pPr algn="just"/>
            <a:r>
              <a:rPr lang="en-US" b="1" dirty="0">
                <a:latin typeface="Cambria" panose="02040503050406030204" pitchFamily="18" charset="0"/>
                <a:ea typeface="Cambria" panose="02040503050406030204" pitchFamily="18" charset="0"/>
              </a:rPr>
              <a:t>1.  </a:t>
            </a:r>
            <a:r>
              <a:rPr lang="en-US" b="1" u="sng" dirty="0">
                <a:latin typeface="Cambria" panose="02040503050406030204" pitchFamily="18" charset="0"/>
                <a:ea typeface="Cambria" panose="02040503050406030204" pitchFamily="18" charset="0"/>
              </a:rPr>
              <a:t>Construction Contract</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If a General Contractor is required by Chapter 5, Section 5.3.3, Lender’s Counsel must submit the AIA Document A104-2017 Owner-Contractor Agreement, with the additions and deletions report attached. The HUD Closing Attorney will review for completeness (dates, parties, signatures, description of work) and for material additions and deletions to the contract that should be reviewed by the RC Director for programmatic acceptability. Deletions that absolve one party from primary responsibility are not permitted.</a:t>
            </a:r>
          </a:p>
        </p:txBody>
      </p:sp>
      <p:pic>
        <p:nvPicPr>
          <p:cNvPr id="4" name="Picture 3">
            <a:extLst>
              <a:ext uri="{FF2B5EF4-FFF2-40B4-BE49-F238E27FC236}">
                <a16:creationId xmlns:a16="http://schemas.microsoft.com/office/drawing/2014/main" id="{24E6BB6B-5B45-5B75-C266-4F5DB983639F}"/>
              </a:ext>
            </a:extLst>
          </p:cNvPr>
          <p:cNvPicPr>
            <a:picLocks noChangeAspect="1"/>
          </p:cNvPicPr>
          <p:nvPr/>
        </p:nvPicPr>
        <p:blipFill>
          <a:blip r:embed="rId2">
            <a:duotone>
              <a:prstClr val="black"/>
              <a:schemeClr val="accent6">
                <a:tint val="45000"/>
                <a:satMod val="400000"/>
              </a:schemeClr>
            </a:duotone>
          </a:blip>
          <a:stretch>
            <a:fillRect/>
          </a:stretch>
        </p:blipFill>
        <p:spPr>
          <a:xfrm>
            <a:off x="9633838" y="551800"/>
            <a:ext cx="2138713" cy="2030697"/>
          </a:xfrm>
          <a:prstGeom prst="rect">
            <a:avLst/>
          </a:prstGeom>
        </p:spPr>
      </p:pic>
    </p:spTree>
    <p:extLst>
      <p:ext uri="{BB962C8B-B14F-4D97-AF65-F5344CB8AC3E}">
        <p14:creationId xmlns:p14="http://schemas.microsoft.com/office/powerpoint/2010/main" val="11675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4AC744-A478-A9A7-180A-AFBFECCC43D3}"/>
              </a:ext>
            </a:extLst>
          </p:cNvPr>
          <p:cNvSpPr txBox="1"/>
          <p:nvPr/>
        </p:nvSpPr>
        <p:spPr>
          <a:xfrm>
            <a:off x="622883" y="532512"/>
            <a:ext cx="6222534" cy="1077218"/>
          </a:xfrm>
          <a:prstGeom prst="rect">
            <a:avLst/>
          </a:prstGeom>
          <a:noFill/>
        </p:spPr>
        <p:txBody>
          <a:bodyPr wrap="square">
            <a:spAutoFit/>
          </a:bodyPr>
          <a:lstStyle/>
          <a:p>
            <a:r>
              <a:rPr lang="en-US" sz="3200" b="1" dirty="0">
                <a:solidFill>
                  <a:srgbClr val="056839"/>
                </a:solidFill>
                <a:latin typeface="Cambria" panose="02040503050406030204" pitchFamily="18" charset="0"/>
                <a:ea typeface="Cambria" panose="02040503050406030204" pitchFamily="18" charset="0"/>
              </a:rPr>
              <a:t>Development of Scope of Work </a:t>
            </a:r>
          </a:p>
          <a:p>
            <a:r>
              <a:rPr lang="en-US" sz="3200" b="1" dirty="0">
                <a:solidFill>
                  <a:srgbClr val="056839"/>
                </a:solidFill>
                <a:latin typeface="Cambria" panose="02040503050406030204" pitchFamily="18" charset="0"/>
                <a:ea typeface="Cambria" panose="02040503050406030204" pitchFamily="18" charset="0"/>
              </a:rPr>
              <a:t>(Critical &amp; Non-Critical Repairs)</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C438C46-1460-1D02-C774-396650F9B668}"/>
              </a:ext>
            </a:extLst>
          </p:cNvPr>
          <p:cNvSpPr txBox="1"/>
          <p:nvPr/>
        </p:nvSpPr>
        <p:spPr>
          <a:xfrm>
            <a:off x="430775" y="1704342"/>
            <a:ext cx="7707385" cy="2906950"/>
          </a:xfrm>
          <a:prstGeom prst="rect">
            <a:avLst/>
          </a:prstGeom>
          <a:noFill/>
        </p:spPr>
        <p:txBody>
          <a:bodyPr wrap="square" rtlCol="0">
            <a:spAutoFit/>
          </a:bodyPr>
          <a:lstStyle/>
          <a:p>
            <a:pPr marL="285750" indent="-285750">
              <a:lnSpc>
                <a:spcPct val="170000"/>
              </a:lnSpc>
              <a:spcBef>
                <a:spcPts val="0"/>
              </a:spcBef>
              <a:buFont typeface="Arial" panose="020B0604020202020204" pitchFamily="34" charset="0"/>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Initial assessment by CNA provider or AEC Reviewer, Architect, and GC</a:t>
            </a:r>
          </a:p>
          <a:p>
            <a:pPr marL="285750" indent="-285750">
              <a:lnSpc>
                <a:spcPct val="170000"/>
              </a:lnSpc>
              <a:spcBef>
                <a:spcPts val="0"/>
              </a:spcBef>
              <a:buFont typeface="Arial" panose="020B0604020202020204" pitchFamily="34" charset="0"/>
              <a:buChar char="•"/>
            </a:pPr>
            <a:r>
              <a:rPr lang="en-US" sz="1800" dirty="0">
                <a:solidFill>
                  <a:prstClr val="black"/>
                </a:solidFill>
                <a:latin typeface="Cambria" panose="02040503050406030204" pitchFamily="18" charset="0"/>
                <a:ea typeface="Cambria" panose="02040503050406030204" pitchFamily="18" charset="0"/>
              </a:rPr>
              <a:t>Scope must include ALL proposed improvements/repairs</a:t>
            </a:r>
          </a:p>
          <a:p>
            <a:pPr marL="285750" lvl="0" indent="-285750">
              <a:lnSpc>
                <a:spcPct val="170000"/>
              </a:lnSpc>
              <a:spcBef>
                <a:spcPts val="0"/>
              </a:spcBef>
              <a:buFont typeface="Arial" panose="020B0604020202020204" pitchFamily="34" charset="0"/>
              <a:buChar char="•"/>
            </a:pPr>
            <a:r>
              <a:rPr lang="en-US" sz="1800" dirty="0">
                <a:solidFill>
                  <a:prstClr val="black"/>
                </a:solidFill>
                <a:latin typeface="Cambria" panose="02040503050406030204" pitchFamily="18" charset="0"/>
                <a:ea typeface="Cambria" panose="02040503050406030204" pitchFamily="18" charset="0"/>
              </a:rPr>
              <a:t>Consideration to other funding sources (e.g. LIHTC, soft funds etc.) </a:t>
            </a:r>
          </a:p>
          <a:p>
            <a:pPr marL="285750" lvl="0" indent="-285750">
              <a:lnSpc>
                <a:spcPct val="170000"/>
              </a:lnSpc>
              <a:spcBef>
                <a:spcPts val="0"/>
              </a:spcBef>
              <a:buFont typeface="Arial" panose="020B0604020202020204" pitchFamily="34" charset="0"/>
              <a:buChar char="•"/>
            </a:pPr>
            <a:r>
              <a:rPr lang="en-US" sz="1800" dirty="0">
                <a:solidFill>
                  <a:prstClr val="black"/>
                </a:solidFill>
                <a:latin typeface="Cambria" panose="02040503050406030204" pitchFamily="18" charset="0"/>
                <a:ea typeface="Cambria" panose="02040503050406030204" pitchFamily="18" charset="0"/>
              </a:rPr>
              <a:t>Coordination of scope (owner, CNA, GC scope &amp; construction costs)</a:t>
            </a:r>
          </a:p>
          <a:p>
            <a:pPr marL="0" lvl="0" indent="0" algn="ctr">
              <a:lnSpc>
                <a:spcPct val="170000"/>
              </a:lnSpc>
              <a:spcBef>
                <a:spcPts val="0"/>
              </a:spcBef>
              <a:buNone/>
            </a:pPr>
            <a:endParaRPr lang="en-US" sz="1800" b="1" i="1" dirty="0">
              <a:solidFill>
                <a:srgbClr val="056839"/>
              </a:solidFill>
              <a:latin typeface="Cambria" panose="02040503050406030204" pitchFamily="18" charset="0"/>
              <a:ea typeface="Cambria" panose="02040503050406030204" pitchFamily="18" charset="0"/>
            </a:endParaRPr>
          </a:p>
          <a:p>
            <a:pPr marL="0" lvl="0" indent="0" algn="ctr">
              <a:lnSpc>
                <a:spcPct val="170000"/>
              </a:lnSpc>
              <a:spcBef>
                <a:spcPts val="0"/>
              </a:spcBef>
              <a:buNone/>
            </a:pPr>
            <a:r>
              <a:rPr lang="en-US" sz="2000" b="1" i="1" dirty="0">
                <a:solidFill>
                  <a:srgbClr val="056839"/>
                </a:solidFill>
                <a:latin typeface="Cambria" panose="02040503050406030204" pitchFamily="18" charset="0"/>
                <a:ea typeface="Cambria" panose="02040503050406030204" pitchFamily="18" charset="0"/>
              </a:rPr>
              <a:t>What is needed for the AEC 3</a:t>
            </a:r>
            <a:r>
              <a:rPr lang="en-US" sz="2000" b="1" i="1" baseline="30000" dirty="0">
                <a:solidFill>
                  <a:srgbClr val="056839"/>
                </a:solidFill>
                <a:latin typeface="Cambria" panose="02040503050406030204" pitchFamily="18" charset="0"/>
                <a:ea typeface="Cambria" panose="02040503050406030204" pitchFamily="18" charset="0"/>
              </a:rPr>
              <a:t>rd</a:t>
            </a:r>
            <a:r>
              <a:rPr lang="en-US" sz="2000" b="1" i="1" dirty="0">
                <a:solidFill>
                  <a:srgbClr val="056839"/>
                </a:solidFill>
                <a:latin typeface="Cambria" panose="02040503050406030204" pitchFamily="18" charset="0"/>
                <a:ea typeface="Cambria" panose="02040503050406030204" pitchFamily="18" charset="0"/>
              </a:rPr>
              <a:t> party review of a Heavy F project?</a:t>
            </a:r>
          </a:p>
        </p:txBody>
      </p:sp>
      <p:pic>
        <p:nvPicPr>
          <p:cNvPr id="2" name="Picture 1">
            <a:extLst>
              <a:ext uri="{FF2B5EF4-FFF2-40B4-BE49-F238E27FC236}">
                <a16:creationId xmlns:a16="http://schemas.microsoft.com/office/drawing/2014/main" id="{B6C7B9C3-1497-A5C6-CA62-42A7F140FFAE}"/>
              </a:ext>
            </a:extLst>
          </p:cNvPr>
          <p:cNvPicPr>
            <a:picLocks noChangeAspect="1"/>
          </p:cNvPicPr>
          <p:nvPr/>
        </p:nvPicPr>
        <p:blipFill>
          <a:blip r:embed="rId2"/>
          <a:stretch>
            <a:fillRect/>
          </a:stretch>
        </p:blipFill>
        <p:spPr>
          <a:xfrm>
            <a:off x="8153569" y="1071120"/>
            <a:ext cx="3145802" cy="2357879"/>
          </a:xfrm>
          <a:prstGeom prst="rect">
            <a:avLst/>
          </a:prstGeom>
        </p:spPr>
      </p:pic>
    </p:spTree>
    <p:extLst>
      <p:ext uri="{BB962C8B-B14F-4D97-AF65-F5344CB8AC3E}">
        <p14:creationId xmlns:p14="http://schemas.microsoft.com/office/powerpoint/2010/main" val="421770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09F50C-D692-5755-B913-CEE9909E3ACF}"/>
              </a:ext>
            </a:extLst>
          </p:cNvPr>
          <p:cNvSpPr txBox="1"/>
          <p:nvPr/>
        </p:nvSpPr>
        <p:spPr>
          <a:xfrm>
            <a:off x="897622" y="1434517"/>
            <a:ext cx="8498048" cy="4272645"/>
          </a:xfrm>
          <a:prstGeom prst="rect">
            <a:avLst/>
          </a:prstGeom>
          <a:noFill/>
        </p:spPr>
        <p:txBody>
          <a:bodyPr wrap="square" rtlCol="0">
            <a:spAutoFit/>
          </a:bodyPr>
          <a:lstStyle/>
          <a:p>
            <a:pPr marL="24765" marR="0" algn="just" eaLnBrk="0" hangingPunct="0">
              <a:lnSpc>
                <a:spcPts val="143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5.3.3.4</a:t>
            </a:r>
            <a:r>
              <a:rPr lang="en-US" sz="1800" b="1" spc="4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Scope of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73660" lvl="0" indent="-342900" algn="just" eaLnBrk="0" hangingPunct="0">
              <a:lnSpc>
                <a:spcPct val="111000"/>
              </a:lnSpc>
              <a:spcBef>
                <a:spcPts val="760"/>
              </a:spcBef>
              <a:spcAft>
                <a:spcPts val="0"/>
              </a:spcAft>
              <a:buSzPts val="1200"/>
              <a:buFont typeface="+mj-lt"/>
              <a:buAutoNum type="alphaUcPeriod"/>
              <a:tabLst>
                <a:tab pos="274320" algn="l"/>
              </a:tabLst>
            </a:pPr>
            <a:r>
              <a:rPr lang="en-US" sz="1200" dirty="0">
                <a:effectLst/>
                <a:latin typeface="Cambria" panose="02040503050406030204" pitchFamily="18" charset="0"/>
                <a:ea typeface="Calibri" panose="020F0502020204030204" pitchFamily="34" charset="0"/>
                <a:cs typeface="Cambria" panose="02040503050406030204" pitchFamily="18" charset="0"/>
              </a:rPr>
              <a:t>All proposed work must be itemized as individual work items and descriptively listed as Critical and Non-Critical Repairs in the CNA e-Tool by the Needs Assessor preparing the CNA.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71755" lvl="0" indent="-342900" algn="just" eaLnBrk="0" hangingPunct="0">
              <a:lnSpc>
                <a:spcPct val="111000"/>
              </a:lnSpc>
              <a:spcBef>
                <a:spcPts val="745"/>
              </a:spcBef>
              <a:spcAft>
                <a:spcPts val="0"/>
              </a:spcAft>
              <a:buSzPts val="1200"/>
              <a:buFont typeface="+mj-lt"/>
              <a:buAutoNum type="alphaUcPeriod"/>
              <a:tabLst>
                <a:tab pos="286385" algn="l"/>
              </a:tabLst>
            </a:pPr>
            <a:r>
              <a:rPr lang="en-US" sz="1200" dirty="0">
                <a:effectLst/>
                <a:latin typeface="Cambria" panose="02040503050406030204" pitchFamily="18" charset="0"/>
                <a:ea typeface="Calibri" panose="020F0502020204030204" pitchFamily="34" charset="0"/>
                <a:cs typeface="Cambria" panose="02040503050406030204" pitchFamily="18" charset="0"/>
              </a:rPr>
              <a:t>If</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when engaged, the Architect</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must</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accurately describe the relevant repairs</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1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alterations in drawings and specifications (plans and specs).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72390" lvl="0" indent="-342900" algn="just" eaLnBrk="0" hangingPunct="0">
              <a:lnSpc>
                <a:spcPct val="110000"/>
              </a:lnSpc>
              <a:spcBef>
                <a:spcPts val="750"/>
              </a:spcBef>
              <a:spcAft>
                <a:spcPts val="0"/>
              </a:spcAft>
              <a:buSzPts val="1200"/>
              <a:buFont typeface="+mj-lt"/>
              <a:buAutoNum type="alphaUcPeriod"/>
              <a:tabLst>
                <a:tab pos="263525" algn="l"/>
              </a:tabLst>
            </a:pPr>
            <a:r>
              <a:rPr lang="en-US" sz="1200" dirty="0">
                <a:effectLst/>
                <a:latin typeface="Cambria" panose="02040503050406030204" pitchFamily="18" charset="0"/>
                <a:ea typeface="Calibri" panose="020F0502020204030204" pitchFamily="34" charset="0"/>
                <a:cs typeface="Cambria" panose="02040503050406030204" pitchFamily="18" charset="0"/>
              </a:rPr>
              <a:t>The Needs Assessor must ensure that all of the work described in the Architect’s plans and specs</a:t>
            </a:r>
            <a:r>
              <a:rPr lang="en-US" sz="1200" spc="7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are accurately</a:t>
            </a:r>
            <a:r>
              <a:rPr lang="en-US" sz="1200" spc="-2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summarized</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described</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as</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separate</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work</a:t>
            </a:r>
            <a:r>
              <a:rPr lang="en-US" sz="1200" spc="-2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items</a:t>
            </a:r>
            <a:r>
              <a:rPr lang="en-US" sz="1200" spc="-2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in</a:t>
            </a:r>
            <a:r>
              <a:rPr lang="en-US" sz="1200" spc="-2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Critical</a:t>
            </a:r>
            <a:r>
              <a:rPr lang="en-US" sz="1200" spc="-2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Non-Critical</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Repairs</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lists in the</a:t>
            </a:r>
            <a:r>
              <a:rPr lang="en-US" sz="1200" spc="-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CNA e-Tool with appropriate details and characterization:8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73660" lvl="1" indent="-342900" algn="just" eaLnBrk="0" hangingPunct="0">
              <a:lnSpc>
                <a:spcPct val="110000"/>
              </a:lnSpc>
              <a:spcBef>
                <a:spcPts val="615"/>
              </a:spcBef>
              <a:buFont typeface="+mj-lt"/>
              <a:buAutoNum type="arabicPeriod"/>
              <a:tabLst>
                <a:tab pos="292735" algn="l"/>
              </a:tabLst>
            </a:pP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Needs</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Assessor</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should</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identify</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reference</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specific</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sheets,</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pages,</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schedules</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or</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specifications that</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address</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repair</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work</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item</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identified</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in</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CNA</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e-Tool.</a:t>
            </a:r>
            <a:r>
              <a:rPr lang="en-US" sz="1200" spc="33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This</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referencing</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should</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be</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done</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by entering</a:t>
            </a:r>
            <a:r>
              <a:rPr lang="en-US" sz="1200" spc="-3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relevant</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sheet/page</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numbers</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and/or</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schedules</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as</a:t>
            </a:r>
            <a:r>
              <a:rPr lang="en-US" sz="1200" spc="-4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first</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words</a:t>
            </a:r>
            <a:r>
              <a:rPr lang="en-US" sz="1200" spc="-3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in</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"Comments"</a:t>
            </a:r>
            <a:r>
              <a:rPr lang="en-US" sz="1200" spc="-3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box on the “Recommendations</a:t>
            </a:r>
            <a:r>
              <a:rPr lang="en-US" sz="1200" spc="-1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Screen” in the</a:t>
            </a:r>
            <a:r>
              <a:rPr lang="en-US" sz="1200" spc="-1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e-Tool.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73660" lvl="1" indent="-342900" algn="just" eaLnBrk="0" hangingPunct="0">
              <a:lnSpc>
                <a:spcPct val="110000"/>
              </a:lnSpc>
              <a:spcBef>
                <a:spcPts val="615"/>
              </a:spcBef>
              <a:buFont typeface="+mj-lt"/>
              <a:buAutoNum type="arabicPeriod"/>
              <a:tabLst>
                <a:tab pos="292735" algn="l"/>
              </a:tabLst>
            </a:pP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comment</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should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direct</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Lender</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HUD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Reviewer</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to</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location</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or</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section</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of</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 Architect’s</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plans</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specs</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where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listed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work</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item</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is</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described,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dimensioned,</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or</a:t>
            </a:r>
            <a:r>
              <a:rPr lang="en-US" sz="1200" spc="20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otherwise detailed.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4765" marR="73660" algn="just" eaLnBrk="0" hangingPunct="0">
              <a:lnSpc>
                <a:spcPct val="110000"/>
              </a:lnSpc>
              <a:spcBef>
                <a:spcPts val="785"/>
              </a:spcBef>
              <a:spcAft>
                <a:spcPts val="0"/>
              </a:spcAft>
            </a:pPr>
            <a:r>
              <a:rPr lang="en-US" sz="1200" b="1" dirty="0">
                <a:effectLst/>
                <a:latin typeface="Cambria" panose="02040503050406030204" pitchFamily="18" charset="0"/>
                <a:ea typeface="Calibri" panose="020F0502020204030204" pitchFamily="34" charset="0"/>
                <a:cs typeface="Cambria" panose="02040503050406030204" pitchFamily="18" charset="0"/>
              </a:rPr>
              <a:t>D</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spc="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New</a:t>
            </a:r>
            <a:r>
              <a:rPr lang="en-US" sz="1200" spc="9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LIHTC</a:t>
            </a:r>
            <a:r>
              <a:rPr lang="en-US" sz="1200" spc="8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223(f)</a:t>
            </a:r>
            <a:r>
              <a:rPr lang="en-US" sz="1200" spc="9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transactions</a:t>
            </a:r>
            <a:r>
              <a:rPr lang="en-US" sz="1200" spc="8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typically</a:t>
            </a:r>
            <a:r>
              <a:rPr lang="en-US" sz="1200" spc="7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follow</a:t>
            </a:r>
            <a:r>
              <a:rPr lang="en-US" sz="1200" spc="6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a:t>
            </a:r>
            <a:r>
              <a:rPr lang="en-US" sz="1200" spc="9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development</a:t>
            </a:r>
            <a:r>
              <a:rPr lang="en-US" sz="1200" spc="9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process</a:t>
            </a:r>
            <a:r>
              <a:rPr lang="en-US" sz="1200" spc="9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significantly</a:t>
            </a:r>
            <a:r>
              <a:rPr lang="en-US" sz="1200" spc="8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different</a:t>
            </a:r>
            <a:r>
              <a:rPr lang="en-US" sz="1200" spc="9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from other</a:t>
            </a:r>
            <a:r>
              <a:rPr lang="en-US" sz="1200" spc="-1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HUD</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Section</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223(f) refinancing/acquisition</a:t>
            </a:r>
            <a:r>
              <a:rPr lang="en-US" sz="1200" spc="-2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processes</a:t>
            </a:r>
            <a:r>
              <a:rPr lang="en-US" sz="1200" spc="-1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 HUD</a:t>
            </a:r>
            <a:r>
              <a:rPr lang="en-US" sz="1200" spc="-1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waives the</a:t>
            </a:r>
            <a:r>
              <a:rPr lang="en-US" sz="1200" spc="-1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required</a:t>
            </a:r>
            <a:r>
              <a:rPr lang="en-US" sz="1200" spc="-1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use</a:t>
            </a:r>
            <a:r>
              <a:rPr lang="en-US" sz="1200" spc="-1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of a</a:t>
            </a:r>
            <a:r>
              <a:rPr lang="en-US" sz="1200" spc="-1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Needs Assessor</a:t>
            </a:r>
            <a:r>
              <a:rPr lang="en-US" sz="1200" spc="2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26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the</a:t>
            </a:r>
            <a:r>
              <a:rPr lang="en-US" sz="1200" spc="2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CNA</a:t>
            </a:r>
            <a:r>
              <a:rPr lang="en-US" sz="1200" spc="26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e-Tool</a:t>
            </a:r>
            <a:r>
              <a:rPr lang="en-US" sz="1200" spc="2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to</a:t>
            </a:r>
            <a:r>
              <a:rPr lang="en-US" sz="1200" spc="2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describe</a:t>
            </a:r>
            <a:r>
              <a:rPr lang="en-US" sz="1200" spc="2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Critical</a:t>
            </a:r>
            <a:r>
              <a:rPr lang="en-US" sz="1200" spc="2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and</a:t>
            </a:r>
            <a:r>
              <a:rPr lang="en-US" sz="1200" spc="26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Non-Critical</a:t>
            </a:r>
            <a:r>
              <a:rPr lang="en-US" sz="1200" spc="2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Repairs.</a:t>
            </a:r>
            <a:r>
              <a:rPr lang="en-US" sz="1200" spc="2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Instead,</a:t>
            </a:r>
            <a:r>
              <a:rPr lang="en-US" sz="1200" spc="26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LIHTC</a:t>
            </a:r>
            <a:r>
              <a:rPr lang="en-US" sz="1200" spc="2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223(f) transactions</a:t>
            </a:r>
            <a:r>
              <a:rPr lang="en-US" sz="1200" spc="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should</a:t>
            </a:r>
            <a:r>
              <a:rPr lang="en-US" sz="1200" spc="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follow</a:t>
            </a:r>
            <a:r>
              <a:rPr lang="en-US" sz="1200" spc="4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construction</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documentation</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procedures</a:t>
            </a:r>
            <a:r>
              <a:rPr lang="en-US" sz="1200" spc="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similar</a:t>
            </a:r>
            <a:r>
              <a:rPr lang="en-US" sz="1200" spc="50"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to</a:t>
            </a:r>
            <a:r>
              <a:rPr lang="en-US" sz="1200" spc="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substantial</a:t>
            </a:r>
            <a:r>
              <a:rPr lang="en-US" sz="1200" spc="55" dirty="0">
                <a:effectLst/>
                <a:latin typeface="Cambria" panose="02040503050406030204" pitchFamily="18" charset="0"/>
                <a:ea typeface="Calibri" panose="020F0502020204030204" pitchFamily="34" charset="0"/>
                <a:cs typeface="Cambria" panose="02040503050406030204" pitchFamily="18" charset="0"/>
              </a:rPr>
              <a:t> </a:t>
            </a:r>
            <a:r>
              <a:rPr lang="en-US" sz="1200" dirty="0">
                <a:effectLst/>
                <a:latin typeface="Cambria" panose="02040503050406030204" pitchFamily="18" charset="0"/>
                <a:ea typeface="Calibri" panose="020F0502020204030204" pitchFamily="34" charset="0"/>
                <a:cs typeface="Cambria" panose="02040503050406030204" pitchFamily="18" charset="0"/>
              </a:rPr>
              <a:t>rehabilitation (see</a:t>
            </a:r>
            <a:r>
              <a:rPr lang="en-US" sz="1200" spc="-5" dirty="0">
                <a:effectLst/>
                <a:latin typeface="Cambria" panose="02040503050406030204" pitchFamily="18" charset="0"/>
                <a:ea typeface="Calibri" panose="020F0502020204030204" pitchFamily="34" charset="0"/>
                <a:cs typeface="Cambria" panose="02040503050406030204" pitchFamily="18" charset="0"/>
              </a:rPr>
              <a:t> </a:t>
            </a:r>
            <a:r>
              <a:rPr lang="en-US" sz="1200" u="sng"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Section</a:t>
            </a:r>
            <a:r>
              <a:rPr lang="en-US" sz="1200" u="sng" spc="-20"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 </a:t>
            </a:r>
            <a:r>
              <a:rPr lang="en-US" sz="1200" u="sng"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5.6</a:t>
            </a:r>
            <a:r>
              <a:rPr lang="en-US"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2902E7-D4DF-B49D-5D38-A7AEC38876A2}"/>
              </a:ext>
            </a:extLst>
          </p:cNvPr>
          <p:cNvSpPr txBox="1"/>
          <p:nvPr/>
        </p:nvSpPr>
        <p:spPr>
          <a:xfrm>
            <a:off x="1082180" y="729842"/>
            <a:ext cx="7776594" cy="584775"/>
          </a:xfrm>
          <a:prstGeom prst="rect">
            <a:avLst/>
          </a:prstGeom>
          <a:noFill/>
        </p:spPr>
        <p:txBody>
          <a:bodyPr wrap="square" rtlCol="0">
            <a:spAutoFit/>
          </a:bodyPr>
          <a:lstStyle/>
          <a:p>
            <a:r>
              <a:rPr lang="en-US" sz="3200" b="1" dirty="0">
                <a:solidFill>
                  <a:srgbClr val="056839"/>
                </a:solidFill>
                <a:latin typeface="Cambria" panose="02040503050406030204" pitchFamily="18" charset="0"/>
                <a:ea typeface="Cambria" panose="02040503050406030204" pitchFamily="18" charset="0"/>
              </a:rPr>
              <a:t>Development</a:t>
            </a:r>
            <a:r>
              <a:rPr lang="en-US" sz="3200" b="1" dirty="0">
                <a:solidFill>
                  <a:srgbClr val="056839"/>
                </a:solidFill>
              </a:rPr>
              <a:t> of Scope of Work - Continued </a:t>
            </a:r>
          </a:p>
        </p:txBody>
      </p:sp>
      <p:pic>
        <p:nvPicPr>
          <p:cNvPr id="7" name="Picture 6">
            <a:extLst>
              <a:ext uri="{FF2B5EF4-FFF2-40B4-BE49-F238E27FC236}">
                <a16:creationId xmlns:a16="http://schemas.microsoft.com/office/drawing/2014/main" id="{9DCABADE-8A4F-98D8-1FE1-404C720C3D91}"/>
              </a:ext>
            </a:extLst>
          </p:cNvPr>
          <p:cNvPicPr>
            <a:picLocks noChangeAspect="1"/>
          </p:cNvPicPr>
          <p:nvPr/>
        </p:nvPicPr>
        <p:blipFill>
          <a:blip r:embed="rId2"/>
          <a:stretch>
            <a:fillRect/>
          </a:stretch>
        </p:blipFill>
        <p:spPr>
          <a:xfrm>
            <a:off x="9521504" y="2521623"/>
            <a:ext cx="2474753" cy="1412813"/>
          </a:xfrm>
          <a:prstGeom prst="rect">
            <a:avLst/>
          </a:prstGeom>
        </p:spPr>
      </p:pic>
    </p:spTree>
    <p:extLst>
      <p:ext uri="{BB962C8B-B14F-4D97-AF65-F5344CB8AC3E}">
        <p14:creationId xmlns:p14="http://schemas.microsoft.com/office/powerpoint/2010/main" val="374962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Construction Management Assignments by Regional Office</a:t>
            </a:r>
          </a:p>
        </p:txBody>
      </p:sp>
      <p:pic>
        <p:nvPicPr>
          <p:cNvPr id="5" name="Picture 4">
            <a:extLst>
              <a:ext uri="{FF2B5EF4-FFF2-40B4-BE49-F238E27FC236}">
                <a16:creationId xmlns:a16="http://schemas.microsoft.com/office/drawing/2014/main" id="{FB3C423C-C150-448F-6FE6-B6769149A458}"/>
              </a:ext>
            </a:extLst>
          </p:cNvPr>
          <p:cNvPicPr>
            <a:picLocks noChangeAspect="1"/>
          </p:cNvPicPr>
          <p:nvPr/>
        </p:nvPicPr>
        <p:blipFill>
          <a:blip r:embed="rId3"/>
          <a:stretch>
            <a:fillRect/>
          </a:stretch>
        </p:blipFill>
        <p:spPr>
          <a:xfrm>
            <a:off x="1131753" y="1501659"/>
            <a:ext cx="9916461" cy="4853627"/>
          </a:xfrm>
          <a:prstGeom prst="rect">
            <a:avLst/>
          </a:prstGeom>
        </p:spPr>
      </p:pic>
      <p:sp>
        <p:nvSpPr>
          <p:cNvPr id="6" name="TextBox 5">
            <a:extLst>
              <a:ext uri="{FF2B5EF4-FFF2-40B4-BE49-F238E27FC236}">
                <a16:creationId xmlns:a16="http://schemas.microsoft.com/office/drawing/2014/main" id="{487DD672-EFCA-58EB-A111-D2FE8DE25364}"/>
              </a:ext>
            </a:extLst>
          </p:cNvPr>
          <p:cNvSpPr txBox="1"/>
          <p:nvPr/>
        </p:nvSpPr>
        <p:spPr>
          <a:xfrm>
            <a:off x="2894029" y="5727739"/>
            <a:ext cx="1312211"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BALTIMORE</a:t>
            </a:r>
          </a:p>
        </p:txBody>
      </p:sp>
      <p:sp>
        <p:nvSpPr>
          <p:cNvPr id="7" name="TextBox 6">
            <a:extLst>
              <a:ext uri="{FF2B5EF4-FFF2-40B4-BE49-F238E27FC236}">
                <a16:creationId xmlns:a16="http://schemas.microsoft.com/office/drawing/2014/main" id="{E31A56AA-79AB-7A61-8637-BD1BDA91E933}"/>
              </a:ext>
            </a:extLst>
          </p:cNvPr>
          <p:cNvSpPr txBox="1"/>
          <p:nvPr/>
        </p:nvSpPr>
        <p:spPr>
          <a:xfrm>
            <a:off x="4860981" y="5727739"/>
            <a:ext cx="1312211"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BOSTON</a:t>
            </a:r>
          </a:p>
        </p:txBody>
      </p:sp>
      <p:sp>
        <p:nvSpPr>
          <p:cNvPr id="8" name="TextBox 7">
            <a:extLst>
              <a:ext uri="{FF2B5EF4-FFF2-40B4-BE49-F238E27FC236}">
                <a16:creationId xmlns:a16="http://schemas.microsoft.com/office/drawing/2014/main" id="{246FEB27-409D-1500-9888-5FE595496155}"/>
              </a:ext>
            </a:extLst>
          </p:cNvPr>
          <p:cNvSpPr txBox="1"/>
          <p:nvPr/>
        </p:nvSpPr>
        <p:spPr>
          <a:xfrm>
            <a:off x="6827933" y="5725140"/>
            <a:ext cx="1312211"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NEW YORK</a:t>
            </a:r>
          </a:p>
        </p:txBody>
      </p:sp>
      <p:sp>
        <p:nvSpPr>
          <p:cNvPr id="9" name="TextBox 8">
            <a:extLst>
              <a:ext uri="{FF2B5EF4-FFF2-40B4-BE49-F238E27FC236}">
                <a16:creationId xmlns:a16="http://schemas.microsoft.com/office/drawing/2014/main" id="{751A1226-194D-30C7-8505-14F13B85A9B0}"/>
              </a:ext>
            </a:extLst>
          </p:cNvPr>
          <p:cNvSpPr txBox="1"/>
          <p:nvPr/>
        </p:nvSpPr>
        <p:spPr>
          <a:xfrm>
            <a:off x="8794885" y="5725140"/>
            <a:ext cx="1312211"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202 / 811</a:t>
            </a:r>
          </a:p>
        </p:txBody>
      </p:sp>
      <p:sp>
        <p:nvSpPr>
          <p:cNvPr id="10" name="TextBox 9">
            <a:extLst>
              <a:ext uri="{FF2B5EF4-FFF2-40B4-BE49-F238E27FC236}">
                <a16:creationId xmlns:a16="http://schemas.microsoft.com/office/drawing/2014/main" id="{8E2CFB7C-A8AA-3F9F-8B03-1BA8F57B0B51}"/>
              </a:ext>
            </a:extLst>
          </p:cNvPr>
          <p:cNvSpPr txBox="1"/>
          <p:nvPr/>
        </p:nvSpPr>
        <p:spPr>
          <a:xfrm>
            <a:off x="54429" y="6364746"/>
            <a:ext cx="7676606" cy="369332"/>
          </a:xfrm>
          <a:prstGeom prst="rect">
            <a:avLst/>
          </a:prstGeom>
          <a:noFill/>
        </p:spPr>
        <p:txBody>
          <a:bodyPr wrap="square" rtlCol="0">
            <a:spAutoFit/>
          </a:bodyPr>
          <a:lstStyle/>
          <a:p>
            <a:r>
              <a:rPr lang="en-US" i="1" dirty="0">
                <a:latin typeface="Baskerville Old Face" panose="02020602080505020303" pitchFamily="18" charset="0"/>
              </a:rPr>
              <a:t>Note: 6x 202 or 811 Construction Projects in Progress (Counted Separately).</a:t>
            </a:r>
          </a:p>
        </p:txBody>
      </p:sp>
      <p:sp>
        <p:nvSpPr>
          <p:cNvPr id="11" name="Slide Number Placeholder 5">
            <a:extLst>
              <a:ext uri="{FF2B5EF4-FFF2-40B4-BE49-F238E27FC236}">
                <a16:creationId xmlns:a16="http://schemas.microsoft.com/office/drawing/2014/main" id="{954B11F0-FB36-6F4C-C5DB-13D0276E1DDD}"/>
              </a:ext>
            </a:extLst>
          </p:cNvPr>
          <p:cNvSpPr txBox="1">
            <a:spLocks/>
          </p:cNvSpPr>
          <p:nvPr/>
        </p:nvSpPr>
        <p:spPr>
          <a:xfrm>
            <a:off x="10107095" y="6432267"/>
            <a:ext cx="18719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Baskerville Old Face" panose="02020602080505020303" pitchFamily="18" charset="0"/>
              </a:rPr>
              <a:t>Data CAO: 2/13/2023</a:t>
            </a:r>
          </a:p>
        </p:txBody>
      </p:sp>
    </p:spTree>
    <p:extLst>
      <p:ext uri="{BB962C8B-B14F-4D97-AF65-F5344CB8AC3E}">
        <p14:creationId xmlns:p14="http://schemas.microsoft.com/office/powerpoint/2010/main" val="34698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155B33-B27F-8B79-8817-1BC843028B75}"/>
              </a:ext>
            </a:extLst>
          </p:cNvPr>
          <p:cNvSpPr txBox="1"/>
          <p:nvPr/>
        </p:nvSpPr>
        <p:spPr>
          <a:xfrm>
            <a:off x="805343" y="279919"/>
            <a:ext cx="8263156" cy="5186676"/>
          </a:xfrm>
          <a:prstGeom prst="rect">
            <a:avLst/>
          </a:prstGeom>
          <a:noFill/>
        </p:spPr>
        <p:txBody>
          <a:bodyPr wrap="square" rtlCol="0">
            <a:spAutoFit/>
          </a:bodyPr>
          <a:lstStyle/>
          <a:p>
            <a:pPr marL="24765" marR="0" eaLnBrk="0" hangingPunct="0">
              <a:lnSpc>
                <a:spcPct val="107000"/>
              </a:lnSpc>
              <a:spcBef>
                <a:spcPts val="625"/>
              </a:spcBef>
              <a:spcAft>
                <a:spcPts val="0"/>
              </a:spcAft>
            </a:pPr>
            <a:r>
              <a:rPr lang="en-US" sz="1800" b="1" dirty="0">
                <a:effectLst/>
                <a:latin typeface="Cambria" panose="02040503050406030204" pitchFamily="18" charset="0"/>
                <a:ea typeface="Cambria" panose="02040503050406030204" pitchFamily="18" charset="0"/>
                <a:cs typeface="Calibri" panose="020F0502020204030204" pitchFamily="34" charset="0"/>
              </a:rPr>
              <a:t>5.3.3.5</a:t>
            </a:r>
            <a:r>
              <a:rPr lang="en-US" sz="1800" b="1" spc="400" dirty="0">
                <a:effectLst/>
                <a:latin typeface="Cambria" panose="02040503050406030204" pitchFamily="18" charset="0"/>
                <a:ea typeface="Cambria" panose="02040503050406030204" pitchFamily="18" charset="0"/>
                <a:cs typeface="Calibri" panose="020F0502020204030204" pitchFamily="34" charset="0"/>
              </a:rPr>
              <a:t>   </a:t>
            </a:r>
            <a:r>
              <a:rPr lang="en-US" sz="1800" b="1" dirty="0">
                <a:effectLst/>
                <a:latin typeface="Cambria" panose="02040503050406030204" pitchFamily="18" charset="0"/>
                <a:ea typeface="Cambria" panose="02040503050406030204" pitchFamily="18" charset="0"/>
                <a:cs typeface="Calibri" panose="020F0502020204030204" pitchFamily="34" charset="0"/>
              </a:rPr>
              <a:t>Construction Costs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eaLnBrk="0" hangingPunct="0">
              <a:lnSpc>
                <a:spcPct val="107000"/>
              </a:lnSpc>
              <a:spcBef>
                <a:spcPts val="760"/>
              </a:spcBef>
              <a:spcAft>
                <a:spcPts val="0"/>
              </a:spcAft>
              <a:buSzPts val="1050"/>
              <a:buFont typeface="+mj-lt"/>
              <a:buAutoNum type="alphaUcPeriod"/>
              <a:tabLst>
                <a:tab pos="250190" algn="l"/>
              </a:tabLst>
            </a:pPr>
            <a:r>
              <a:rPr lang="en-US" sz="1200" spc="-5" dirty="0">
                <a:effectLst/>
                <a:latin typeface="Cambria" panose="02040503050406030204" pitchFamily="18" charset="0"/>
                <a:ea typeface="Cambria" panose="02040503050406030204" pitchFamily="18" charset="0"/>
                <a:cs typeface="Cambria" panose="02040503050406030204" pitchFamily="18" charset="0"/>
              </a:rPr>
              <a:t>Costs</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of</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the</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work</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items</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(estimates)</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must</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be</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provided</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in</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the</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CNA</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e-Tool,</a:t>
            </a:r>
            <a:r>
              <a:rPr lang="en-US" sz="1200" spc="-15"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except</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for</a:t>
            </a:r>
            <a:r>
              <a:rPr lang="en-US" sz="1200" spc="-2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LIHTC</a:t>
            </a:r>
            <a:r>
              <a:rPr lang="en-US" sz="1200" spc="-10" dirty="0">
                <a:effectLst/>
                <a:latin typeface="Cambria" panose="02040503050406030204" pitchFamily="18" charset="0"/>
                <a:ea typeface="Cambria" panose="02040503050406030204" pitchFamily="18" charset="0"/>
                <a:cs typeface="Cambria" panose="02040503050406030204" pitchFamily="18" charset="0"/>
              </a:rPr>
              <a:t> </a:t>
            </a:r>
            <a:r>
              <a:rPr lang="en-US" sz="1200" spc="-5" dirty="0">
                <a:effectLst/>
                <a:latin typeface="Cambria" panose="02040503050406030204" pitchFamily="18" charset="0"/>
                <a:ea typeface="Cambria" panose="02040503050406030204" pitchFamily="18" charset="0"/>
                <a:cs typeface="Cambria" panose="02040503050406030204" pitchFamily="18" charset="0"/>
              </a:rPr>
              <a:t>transactions.</a:t>
            </a:r>
          </a:p>
          <a:p>
            <a:pPr marL="342900" marR="74295" lvl="0" indent="-342900" eaLnBrk="0" hangingPunct="0">
              <a:lnSpc>
                <a:spcPct val="110000"/>
              </a:lnSpc>
              <a:spcBef>
                <a:spcPts val="935"/>
              </a:spcBef>
              <a:spcAft>
                <a:spcPts val="0"/>
              </a:spcAft>
              <a:buSzPts val="1050"/>
              <a:buFont typeface="+mj-lt"/>
              <a:buAutoNum type="alphaUcPeriod"/>
              <a:tabLst>
                <a:tab pos="259080" algn="l"/>
              </a:tabLst>
            </a:pPr>
            <a:r>
              <a:rPr lang="en-US" sz="1200" spc="-5" dirty="0">
                <a:effectLst/>
                <a:latin typeface="Cambria" panose="02040503050406030204" pitchFamily="18" charset="0"/>
                <a:ea typeface="Cambria" panose="02040503050406030204" pitchFamily="18" charset="0"/>
                <a:cs typeface="Cambria" panose="02040503050406030204" pitchFamily="18" charset="0"/>
              </a:rPr>
              <a:t>When a General Contractor is hired, the costs in the CNA e-Tool should reflect the price proposal (bid) and the bids uploaded as attachments.</a:t>
            </a:r>
          </a:p>
          <a:p>
            <a:pPr marL="342900" marR="74295" lvl="0" indent="-342900" eaLnBrk="0" hangingPunct="0">
              <a:lnSpc>
                <a:spcPct val="110000"/>
              </a:lnSpc>
              <a:spcBef>
                <a:spcPts val="935"/>
              </a:spcBef>
              <a:spcAft>
                <a:spcPts val="0"/>
              </a:spcAft>
              <a:buSzPts val="1050"/>
              <a:buFont typeface="+mj-lt"/>
              <a:buAutoNum type="alphaUcPeriod"/>
              <a:tabLst>
                <a:tab pos="259080"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The Lender must ensure that the Needs Assessor has reviewed the General Contractor’s cost estimate</a:t>
            </a:r>
            <a:r>
              <a:rPr lang="en-US" sz="1200" dirty="0">
                <a:latin typeface="Cambria" panose="02040503050406030204" pitchFamily="18" charset="0"/>
                <a:ea typeface="Cambria" panose="02040503050406030204" pitchFamily="18" charset="0"/>
                <a:cs typeface="Times New Roman" panose="020206030504050203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with the assessor’s own independent cost estimate.</a:t>
            </a:r>
          </a:p>
          <a:p>
            <a:pPr marL="342900" marR="74295" lvl="0" indent="-342900" eaLnBrk="0" hangingPunct="0">
              <a:lnSpc>
                <a:spcPct val="110000"/>
              </a:lnSpc>
              <a:spcBef>
                <a:spcPts val="935"/>
              </a:spcBef>
              <a:spcAft>
                <a:spcPts val="0"/>
              </a:spcAft>
              <a:buSzPts val="1050"/>
              <a:buFont typeface="+mj-lt"/>
              <a:buAutoNum type="alphaUcPeriod"/>
              <a:tabLst>
                <a:tab pos="259080"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When</a:t>
            </a:r>
            <a:r>
              <a:rPr lang="en-US" sz="1200" spc="12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a:t>
            </a:r>
            <a:r>
              <a:rPr lang="en-US" sz="1200" spc="12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Project</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Architect</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and/or</a:t>
            </a:r>
            <a:r>
              <a:rPr lang="en-US" sz="1200" spc="11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General</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Contractor</a:t>
            </a:r>
            <a:r>
              <a:rPr lang="en-US" sz="1200" spc="11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are</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involved,</a:t>
            </a:r>
            <a:r>
              <a:rPr lang="en-US" sz="1200" spc="12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form</a:t>
            </a:r>
            <a:r>
              <a:rPr lang="en-US" sz="1200" spc="12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HUD-2328</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is</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not</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to</a:t>
            </a:r>
            <a:r>
              <a:rPr lang="en-US" sz="1200" spc="12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be</a:t>
            </a:r>
            <a:r>
              <a:rPr lang="en-US" sz="1200" dirty="0">
                <a:latin typeface="Cambria" panose="02040503050406030204" pitchFamily="18" charset="0"/>
                <a:ea typeface="Cambria" panose="02040503050406030204" pitchFamily="18" charset="0"/>
                <a:cs typeface="Times New Roman" panose="020206030504050203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used</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to</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report</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8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costs</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by</a:t>
            </a:r>
            <a:r>
              <a:rPr lang="en-US" sz="1200" spc="9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8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General</a:t>
            </a:r>
            <a:r>
              <a:rPr lang="en-US" sz="1200" spc="10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Contractor</a:t>
            </a:r>
            <a:r>
              <a:rPr lang="en-US" sz="1200" spc="8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for</a:t>
            </a:r>
            <a:r>
              <a:rPr lang="en-US" sz="1200" spc="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223(f)</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transactions.</a:t>
            </a:r>
            <a:r>
              <a:rPr lang="en-US" sz="1200" spc="4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Instead</a:t>
            </a:r>
            <a:r>
              <a:rPr lang="en-US" sz="1200" spc="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of</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1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HUD</a:t>
            </a:r>
            <a:r>
              <a:rPr lang="en-US" sz="1200" spc="11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-2328, costs may be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organized and reported in the CNA e-Tool as follows (</a:t>
            </a:r>
            <a:r>
              <a:rPr lang="en-US" sz="1200" b="1" dirty="0">
                <a:effectLst/>
                <a:latin typeface="Cambria" panose="02040503050406030204" pitchFamily="18" charset="0"/>
                <a:ea typeface="Cambria" panose="02040503050406030204" pitchFamily="18" charset="0"/>
                <a:cs typeface="Cambria" panose="02040503050406030204" pitchFamily="18" charset="0"/>
              </a:rPr>
              <a:t>Contradicts Appendix A.5.6.2.3.C.10)b. which references the HUD-2328.  It should be noted this </a:t>
            </a:r>
            <a:r>
              <a:rPr lang="en-US" sz="1200" b="1" dirty="0">
                <a:latin typeface="Cambria" panose="02040503050406030204" pitchFamily="18" charset="0"/>
                <a:ea typeface="Cambria" panose="02040503050406030204" pitchFamily="18" charset="0"/>
                <a:cs typeface="Cambria" panose="02040503050406030204" pitchFamily="18" charset="0"/>
              </a:rPr>
              <a:t>is an error in the Appendix and would only apply to 223(f) transactions with LIHTC</a:t>
            </a:r>
            <a:r>
              <a:rPr lang="en-US" sz="1200" dirty="0">
                <a:effectLst/>
                <a:latin typeface="Cambria" panose="02040503050406030204" pitchFamily="18" charset="0"/>
                <a:ea typeface="Cambria" panose="02040503050406030204" pitchFamily="18" charset="0"/>
                <a:cs typeface="Cambria" panose="020405030504060302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74930" lvl="1" indent="-342900" algn="just" eaLnBrk="0" hangingPunct="0">
              <a:lnSpc>
                <a:spcPct val="110000"/>
              </a:lnSpc>
              <a:spcBef>
                <a:spcPts val="605"/>
              </a:spcBef>
              <a:buFont typeface="+mj-lt"/>
              <a:buAutoNum type="arabicPeriod"/>
              <a:tabLst>
                <a:tab pos="292735"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contractor's</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price</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proposal</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(bid)</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should</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be</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captured</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in</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CNA</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lists</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of</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repairs</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and</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alterations. The contractor’s bid should be expressed as a certain dollar amount per appropriate unit of measure of the associated Alternative of the</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Component</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to be repaired or replaced.10</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74930" lvl="1" indent="-342900" algn="just" eaLnBrk="0" hangingPunct="0">
              <a:lnSpc>
                <a:spcPct val="110000"/>
              </a:lnSpc>
              <a:spcBef>
                <a:spcPts val="605"/>
              </a:spcBef>
              <a:buFont typeface="+mj-lt"/>
              <a:buAutoNum type="arabicPeriod"/>
              <a:tabLst>
                <a:tab pos="292735"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Only</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4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hard</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costs</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should</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be</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reflected</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in</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the</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CNA</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e-Tool</a:t>
            </a:r>
            <a:r>
              <a:rPr lang="en-US" sz="1200" spc="4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Repairs</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lists.</a:t>
            </a:r>
            <a:r>
              <a:rPr lang="en-US" sz="1200" spc="3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Soft</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costs,</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if</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any,</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should</a:t>
            </a:r>
            <a:r>
              <a:rPr lang="en-US" sz="1200" spc="6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be separately</a:t>
            </a:r>
            <a:r>
              <a:rPr lang="en-US" sz="1200" spc="18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itemized</a:t>
            </a:r>
            <a:r>
              <a:rPr lang="en-US" sz="1200" spc="1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and</a:t>
            </a:r>
            <a:r>
              <a:rPr lang="en-US" sz="1200" spc="1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reported.</a:t>
            </a:r>
            <a:r>
              <a:rPr lang="en-US" sz="1200" spc="18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Soft</a:t>
            </a:r>
            <a:r>
              <a:rPr lang="en-US" sz="1200" spc="1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costs</a:t>
            </a:r>
            <a:r>
              <a:rPr lang="en-US" sz="1200" spc="1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include</a:t>
            </a:r>
            <a:r>
              <a:rPr lang="en-US" sz="1200" spc="19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any</a:t>
            </a:r>
            <a:r>
              <a:rPr lang="en-US" sz="1200" spc="18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architectural</a:t>
            </a:r>
            <a:r>
              <a:rPr lang="en-US" sz="1200" spc="18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fees,</a:t>
            </a:r>
            <a:r>
              <a:rPr lang="en-US" sz="1200" spc="18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General</a:t>
            </a:r>
            <a:r>
              <a:rPr lang="en-US" sz="1200" spc="18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Contractors overhead,</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profit</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and</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general</a:t>
            </a:r>
            <a:r>
              <a:rPr lang="en-US" sz="1200" spc="-5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requirements,</a:t>
            </a:r>
            <a:r>
              <a:rPr lang="en-US" sz="1200" spc="-5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etc.</a:t>
            </a:r>
            <a:r>
              <a:rPr lang="en-US" sz="1200" spc="13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See</a:t>
            </a:r>
            <a:r>
              <a:rPr lang="en-US" sz="1200" spc="-40" dirty="0">
                <a:effectLst/>
                <a:latin typeface="Cambria" panose="02040503050406030204" pitchFamily="18" charset="0"/>
                <a:ea typeface="Cambria" panose="02040503050406030204" pitchFamily="18" charset="0"/>
                <a:cs typeface="Cambria" panose="02040503050406030204" pitchFamily="18" charset="0"/>
              </a:rPr>
              <a:t> </a:t>
            </a:r>
            <a:r>
              <a:rPr lang="en-US" sz="12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Appendix</a:t>
            </a:r>
            <a:r>
              <a:rPr lang="en-US" sz="1200" u="sng" spc="-50"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2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5,</a:t>
            </a:r>
            <a:r>
              <a:rPr lang="en-US" sz="1200" u="sng" spc="-50"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2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Section</a:t>
            </a:r>
            <a:r>
              <a:rPr lang="en-US" sz="1200" u="sng" spc="-55"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2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A.5.12</a:t>
            </a:r>
            <a:r>
              <a:rPr lang="en-US" sz="1200" spc="-45"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for</a:t>
            </a:r>
            <a:r>
              <a:rPr lang="en-US" sz="120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200" spc="-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223(f)</a:t>
            </a:r>
            <a:r>
              <a:rPr lang="en-US" sz="1200" b="1"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Repairs &amp;</a:t>
            </a:r>
            <a:r>
              <a:rPr lang="en-US" sz="1200" b="1"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Alterations</a:t>
            </a:r>
            <a:r>
              <a:rPr lang="en-US" sz="1200" b="1" spc="-1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Cost</a:t>
            </a:r>
            <a:r>
              <a:rPr lang="en-US" sz="1200" b="1"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Worksheet</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11</a:t>
            </a:r>
            <a:r>
              <a:rPr lang="en-US" sz="1200" spc="7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that</a:t>
            </a:r>
            <a:r>
              <a:rPr lang="en-US" sz="12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properly</a:t>
            </a:r>
            <a:r>
              <a:rPr lang="en-US" sz="1200" spc="-1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organizes and</a:t>
            </a:r>
            <a:r>
              <a:rPr lang="en-US" sz="12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reports the</a:t>
            </a:r>
            <a:r>
              <a:rPr lang="en-US" sz="12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summary</a:t>
            </a:r>
            <a:r>
              <a:rPr lang="en-US" sz="1200" spc="-1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of costs.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74930" lvl="1" indent="-342900" algn="just" eaLnBrk="0" hangingPunct="0">
              <a:lnSpc>
                <a:spcPct val="110000"/>
              </a:lnSpc>
              <a:spcBef>
                <a:spcPts val="605"/>
              </a:spcBef>
              <a:buFont typeface="+mj-lt"/>
              <a:buAutoNum type="arabicPeriod"/>
              <a:tabLst>
                <a:tab pos="292735"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The total cost of repairs and alterations that includes</a:t>
            </a:r>
            <a:r>
              <a:rPr lang="en-US" sz="1200" spc="-5"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both the hard and soft costs should be reported on form HUD-92264-A, lines 7b and 10b.</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74930" lvl="1" indent="-342900" algn="just" eaLnBrk="0" hangingPunct="0">
              <a:lnSpc>
                <a:spcPct val="110000"/>
              </a:lnSpc>
              <a:spcBef>
                <a:spcPts val="605"/>
              </a:spcBef>
              <a:buFont typeface="+mj-lt"/>
              <a:buAutoNum type="arabicPeriod"/>
              <a:tabLst>
                <a:tab pos="292735" algn="l"/>
              </a:tabLst>
            </a:pPr>
            <a:r>
              <a:rPr lang="en-US" sz="1200" dirty="0">
                <a:effectLst/>
                <a:latin typeface="Cambria" panose="02040503050406030204" pitchFamily="18" charset="0"/>
                <a:ea typeface="Cambria" panose="02040503050406030204" pitchFamily="18" charset="0"/>
                <a:cs typeface="Cambria" panose="02040503050406030204" pitchFamily="18" charset="0"/>
              </a:rPr>
              <a:t>No fees payable to identity of interest contractors are mortgageable.</a:t>
            </a:r>
            <a:r>
              <a:rPr lang="en-US" sz="1200" spc="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effectLst/>
                <a:latin typeface="Cambria" panose="02040503050406030204" pitchFamily="18" charset="0"/>
                <a:ea typeface="Cambria" panose="02040503050406030204" pitchFamily="18" charset="0"/>
                <a:cs typeface="Cambria" panose="02040503050406030204" pitchFamily="18" charset="0"/>
              </a:rPr>
              <a:t>Justified and itemized general requirements are mortgageable.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160E2E8-82BD-E0C2-0981-110B109E91CA}"/>
              </a:ext>
            </a:extLst>
          </p:cNvPr>
          <p:cNvPicPr>
            <a:picLocks noChangeAspect="1"/>
          </p:cNvPicPr>
          <p:nvPr/>
        </p:nvPicPr>
        <p:blipFill>
          <a:blip r:embed="rId2"/>
          <a:stretch>
            <a:fillRect/>
          </a:stretch>
        </p:blipFill>
        <p:spPr>
          <a:xfrm>
            <a:off x="9313214" y="1702642"/>
            <a:ext cx="2466975" cy="1847850"/>
          </a:xfrm>
          <a:prstGeom prst="rect">
            <a:avLst/>
          </a:prstGeom>
        </p:spPr>
      </p:pic>
    </p:spTree>
    <p:extLst>
      <p:ext uri="{BB962C8B-B14F-4D97-AF65-F5344CB8AC3E}">
        <p14:creationId xmlns:p14="http://schemas.microsoft.com/office/powerpoint/2010/main" val="252290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2C926-380B-677B-912B-E08EDC354DFB}"/>
              </a:ext>
            </a:extLst>
          </p:cNvPr>
          <p:cNvSpPr txBox="1"/>
          <p:nvPr/>
        </p:nvSpPr>
        <p:spPr>
          <a:xfrm>
            <a:off x="196802" y="1640215"/>
            <a:ext cx="5840474" cy="4247317"/>
          </a:xfrm>
          <a:prstGeom prst="rect">
            <a:avLst/>
          </a:prstGeom>
          <a:noFill/>
        </p:spPr>
        <p:txBody>
          <a:bodyPr wrap="square" rtlCol="0">
            <a:spAutoFit/>
          </a:bodyPr>
          <a:lstStyle/>
          <a:p>
            <a:pPr algn="just"/>
            <a:r>
              <a:rPr lang="en-US" sz="1800" dirty="0">
                <a:latin typeface="Cambria" panose="02040503050406030204" pitchFamily="18" charset="0"/>
                <a:ea typeface="Cambria" panose="02040503050406030204" pitchFamily="18" charset="0"/>
              </a:rPr>
              <a:t>2328 replaced with </a:t>
            </a:r>
            <a:r>
              <a:rPr lang="en-US" sz="1800" dirty="0">
                <a:effectLst/>
                <a:latin typeface="Cambria" panose="02040503050406030204" pitchFamily="18" charset="0"/>
                <a:ea typeface="Cambria" panose="02040503050406030204" pitchFamily="18" charset="0"/>
              </a:rPr>
              <a:t>the “</a:t>
            </a:r>
            <a:r>
              <a:rPr lang="en-US" sz="1800" i="1" dirty="0">
                <a:effectLst/>
                <a:latin typeface="Cambria" panose="02040503050406030204" pitchFamily="18" charset="0"/>
                <a:ea typeface="Cambria" panose="02040503050406030204" pitchFamily="18" charset="0"/>
              </a:rPr>
              <a:t>223(f) Repairs and Alterations Cost Worksheet</a:t>
            </a:r>
            <a:r>
              <a:rPr lang="en-US" sz="1800" dirty="0">
                <a:effectLst/>
                <a:latin typeface="Cambria" panose="02040503050406030204" pitchFamily="18" charset="0"/>
                <a:ea typeface="Cambria" panose="02040503050406030204" pitchFamily="18" charset="0"/>
              </a:rPr>
              <a:t>”</a:t>
            </a:r>
          </a:p>
          <a:p>
            <a:pPr algn="just"/>
            <a:endParaRPr lang="en-US" sz="1800" dirty="0">
              <a:latin typeface="Cambria" panose="02040503050406030204" pitchFamily="18" charset="0"/>
              <a:ea typeface="Cambria" panose="02040503050406030204" pitchFamily="18" charset="0"/>
            </a:endParaRPr>
          </a:p>
          <a:p>
            <a:pPr algn="just"/>
            <a:r>
              <a:rPr lang="en-US" sz="1800" dirty="0">
                <a:latin typeface="Cambria" panose="02040503050406030204" pitchFamily="18" charset="0"/>
                <a:ea typeface="Cambria" panose="02040503050406030204" pitchFamily="18" charset="0"/>
              </a:rPr>
              <a:t>MAP Guide Appendix A.5.12</a:t>
            </a:r>
          </a:p>
          <a:p>
            <a:pPr algn="just"/>
            <a:endParaRPr lang="en-US" sz="1800" dirty="0">
              <a:latin typeface="Cambria" panose="02040503050406030204" pitchFamily="18" charset="0"/>
              <a:ea typeface="Cambria" panose="02040503050406030204" pitchFamily="18" charset="0"/>
            </a:endParaRPr>
          </a:p>
          <a:p>
            <a:pPr algn="just"/>
            <a:r>
              <a:rPr lang="en-US" sz="1800" dirty="0">
                <a:latin typeface="Cambria" panose="02040503050406030204" pitchFamily="18" charset="0"/>
                <a:ea typeface="Cambria" panose="02040503050406030204" pitchFamily="18" charset="0"/>
              </a:rPr>
              <a:t>Summarizes all cost included (Hard Costs, GC Soft Costs, Design Fees, Other Fees)</a:t>
            </a:r>
          </a:p>
          <a:p>
            <a:pPr algn="just"/>
            <a:endParaRPr lang="en-US" dirty="0">
              <a:solidFill>
                <a:srgbClr val="FF0000"/>
              </a:solidFill>
            </a:endParaRPr>
          </a:p>
          <a:p>
            <a:pPr algn="just"/>
            <a:r>
              <a:rPr lang="en-US" sz="1800" dirty="0">
                <a:latin typeface="Cambria" panose="02040503050406030204" pitchFamily="18" charset="0"/>
                <a:ea typeface="Cambria" panose="02040503050406030204" pitchFamily="18" charset="0"/>
                <a:cs typeface="Times New Roman" panose="02020603050405020304" pitchFamily="18" charset="0"/>
              </a:rPr>
              <a:t>Even though the HUD-2328 is not required; it has been suggested to have one provided to the 3</a:t>
            </a:r>
            <a:r>
              <a:rPr lang="en-US" sz="1800" baseline="30000" dirty="0">
                <a:latin typeface="Cambria" panose="02040503050406030204" pitchFamily="18" charset="0"/>
                <a:ea typeface="Cambria" panose="02040503050406030204" pitchFamily="18" charset="0"/>
                <a:cs typeface="Times New Roman" panose="02020603050405020304" pitchFamily="18" charset="0"/>
              </a:rPr>
              <a:t>rd</a:t>
            </a:r>
            <a:r>
              <a:rPr lang="en-US" sz="1800" dirty="0">
                <a:latin typeface="Cambria" panose="02040503050406030204" pitchFamily="18" charset="0"/>
                <a:ea typeface="Cambria" panose="02040503050406030204" pitchFamily="18" charset="0"/>
                <a:cs typeface="Times New Roman" panose="02020603050405020304" pitchFamily="18" charset="0"/>
              </a:rPr>
              <a:t> Party Reviewer, if available, as it will assist in the accurate capture of all repair costs, the accurate completion of the Repairs and Alterations Cost Worksheet and assures the form HUD-92264 will have accounted for all the repair costs.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sz="1800" dirty="0">
              <a:solidFill>
                <a:srgbClr val="FF0000"/>
              </a:solidFill>
              <a:highlight>
                <a:srgbClr val="FFFF00"/>
              </a:highlight>
            </a:endParaRPr>
          </a:p>
        </p:txBody>
      </p:sp>
      <p:pic>
        <p:nvPicPr>
          <p:cNvPr id="2" name="Picture 1">
            <a:extLst>
              <a:ext uri="{FF2B5EF4-FFF2-40B4-BE49-F238E27FC236}">
                <a16:creationId xmlns:a16="http://schemas.microsoft.com/office/drawing/2014/main" id="{2A0EF52E-3642-1ABC-D626-BECCB1E39262}"/>
              </a:ext>
            </a:extLst>
          </p:cNvPr>
          <p:cNvPicPr>
            <a:picLocks noChangeAspect="1"/>
          </p:cNvPicPr>
          <p:nvPr/>
        </p:nvPicPr>
        <p:blipFill>
          <a:blip r:embed="rId2"/>
          <a:stretch>
            <a:fillRect/>
          </a:stretch>
        </p:blipFill>
        <p:spPr>
          <a:xfrm>
            <a:off x="1217147" y="293615"/>
            <a:ext cx="3556190" cy="1191237"/>
          </a:xfrm>
          <a:prstGeom prst="rect">
            <a:avLst/>
          </a:prstGeom>
        </p:spPr>
      </p:pic>
      <p:pic>
        <p:nvPicPr>
          <p:cNvPr id="6" name="Picture 5">
            <a:extLst>
              <a:ext uri="{FF2B5EF4-FFF2-40B4-BE49-F238E27FC236}">
                <a16:creationId xmlns:a16="http://schemas.microsoft.com/office/drawing/2014/main" id="{B2D32A33-353C-522D-3524-C424CB26DF04}"/>
              </a:ext>
            </a:extLst>
          </p:cNvPr>
          <p:cNvPicPr>
            <a:picLocks noChangeAspect="1"/>
          </p:cNvPicPr>
          <p:nvPr/>
        </p:nvPicPr>
        <p:blipFill>
          <a:blip r:embed="rId3"/>
          <a:stretch>
            <a:fillRect/>
          </a:stretch>
        </p:blipFill>
        <p:spPr>
          <a:xfrm>
            <a:off x="6095999" y="67112"/>
            <a:ext cx="5840474" cy="5820420"/>
          </a:xfrm>
          <a:prstGeom prst="rect">
            <a:avLst/>
          </a:prstGeom>
        </p:spPr>
      </p:pic>
    </p:spTree>
    <p:extLst>
      <p:ext uri="{BB962C8B-B14F-4D97-AF65-F5344CB8AC3E}">
        <p14:creationId xmlns:p14="http://schemas.microsoft.com/office/powerpoint/2010/main" val="170663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CE554-B043-59CD-1AE0-93200E7E03CA}"/>
              </a:ext>
            </a:extLst>
          </p:cNvPr>
          <p:cNvPicPr>
            <a:picLocks noChangeAspect="1"/>
          </p:cNvPicPr>
          <p:nvPr/>
        </p:nvPicPr>
        <p:blipFill>
          <a:blip r:embed="rId2"/>
          <a:stretch>
            <a:fillRect/>
          </a:stretch>
        </p:blipFill>
        <p:spPr>
          <a:xfrm>
            <a:off x="1011928" y="204592"/>
            <a:ext cx="9533033" cy="4224795"/>
          </a:xfrm>
          <a:prstGeom prst="rect">
            <a:avLst/>
          </a:prstGeom>
        </p:spPr>
      </p:pic>
      <p:sp>
        <p:nvSpPr>
          <p:cNvPr id="5" name="TextBox 4">
            <a:extLst>
              <a:ext uri="{FF2B5EF4-FFF2-40B4-BE49-F238E27FC236}">
                <a16:creationId xmlns:a16="http://schemas.microsoft.com/office/drawing/2014/main" id="{0BB9ABBF-913E-3566-BDF2-E0998D11A576}"/>
              </a:ext>
            </a:extLst>
          </p:cNvPr>
          <p:cNvSpPr txBox="1"/>
          <p:nvPr/>
        </p:nvSpPr>
        <p:spPr>
          <a:xfrm>
            <a:off x="184559" y="4429387"/>
            <a:ext cx="11677474" cy="1200329"/>
          </a:xfrm>
          <a:prstGeom prst="rect">
            <a:avLst/>
          </a:prstGeom>
          <a:noFill/>
        </p:spPr>
        <p:txBody>
          <a:bodyPr wrap="square" rtlCol="0">
            <a:spAutoFit/>
          </a:bodyPr>
          <a:lstStyle/>
          <a:p>
            <a:pPr marL="0" marR="0" algn="just">
              <a:spcBef>
                <a:spcPts val="0"/>
              </a:spcBef>
              <a:spcAft>
                <a:spcPts val="0"/>
              </a:spcAft>
            </a:pPr>
            <a:r>
              <a:rPr lang="en-US" sz="1800" dirty="0">
                <a:effectLst/>
                <a:latin typeface="Cambria" panose="02040503050406030204" pitchFamily="18" charset="0"/>
                <a:ea typeface="Cambria" panose="02040503050406030204" pitchFamily="18" charset="0"/>
              </a:rPr>
              <a:t>Convincing the GCs to give a great detailed format of their rehab scope/budget has been a tough sell throughout the industry. On the AEI side, asking for the HUD 2328 Form has been a way to get at least some information from a difficult GC in a format they are comfortable using. We are not suggesting using the 2328 to replace the repairs and alterations worksheet, but more as an internal helper during our AEC reviews.</a:t>
            </a:r>
          </a:p>
        </p:txBody>
      </p:sp>
    </p:spTree>
    <p:extLst>
      <p:ext uri="{BB962C8B-B14F-4D97-AF65-F5344CB8AC3E}">
        <p14:creationId xmlns:p14="http://schemas.microsoft.com/office/powerpoint/2010/main" val="4140910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468F-393F-2329-73C5-F13CB9862193}"/>
              </a:ext>
            </a:extLst>
          </p:cNvPr>
          <p:cNvSpPr>
            <a:spLocks noGrp="1"/>
          </p:cNvSpPr>
          <p:nvPr>
            <p:ph type="title"/>
          </p:nvPr>
        </p:nvSpPr>
        <p:spPr>
          <a:xfrm>
            <a:off x="618705" y="671119"/>
            <a:ext cx="8701464" cy="4756558"/>
          </a:xfrm>
        </p:spPr>
        <p:txBody>
          <a:bodyPr>
            <a:normAutofit fontScale="90000"/>
          </a:bodyPr>
          <a:lstStyle/>
          <a:p>
            <a:pPr marL="24765" algn="l" eaLnBrk="0" hangingPunct="0">
              <a:lnSpc>
                <a:spcPct val="107000"/>
              </a:lnSpc>
              <a:spcBef>
                <a:spcPts val="1060"/>
              </a:spcBef>
            </a:pPr>
            <a:br>
              <a:rPr lang="en-US" sz="1800" b="1" dirty="0">
                <a:effectLst/>
                <a:latin typeface="Cambria" panose="02040503050406030204" pitchFamily="18" charset="0"/>
                <a:ea typeface="Cambria" panose="02040503050406030204" pitchFamily="18" charset="0"/>
                <a:cs typeface="Calibri" panose="020F0502020204030204" pitchFamily="34" charset="0"/>
              </a:rPr>
            </a:br>
            <a:r>
              <a:rPr lang="en-US" sz="1800" b="1" dirty="0">
                <a:effectLst/>
                <a:latin typeface="Cambria" panose="02040503050406030204" pitchFamily="18" charset="0"/>
                <a:ea typeface="Cambria" panose="02040503050406030204" pitchFamily="18" charset="0"/>
                <a:cs typeface="Calibri" panose="020F0502020204030204" pitchFamily="34" charset="0"/>
              </a:rPr>
              <a:t>A.  </a:t>
            </a:r>
            <a:r>
              <a:rPr lang="en-US" sz="1800" b="0" spc="-5" dirty="0">
                <a:effectLst/>
                <a:latin typeface="Cambria" panose="02040503050406030204" pitchFamily="18" charset="0"/>
                <a:ea typeface="Cambria" panose="02040503050406030204" pitchFamily="18" charset="0"/>
                <a:cs typeface="Cambria" panose="02040503050406030204" pitchFamily="18" charset="0"/>
              </a:rPr>
              <a:t>When</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General</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Contractor</a:t>
            </a:r>
            <a:r>
              <a:rPr lang="en-US" sz="1800" b="0" spc="5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is</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retained,</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the</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General</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Contractor</a:t>
            </a:r>
            <a:r>
              <a:rPr lang="en-US" sz="1800" b="0" spc="5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must</a:t>
            </a:r>
            <a:r>
              <a:rPr lang="en-US" sz="1800" b="0" spc="6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submit</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detailed</a:t>
            </a:r>
            <a:r>
              <a:rPr lang="en-US" sz="1800" b="0" spc="5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construction schedule as described in </a:t>
            </a:r>
            <a:r>
              <a:rPr lang="en-US" sz="1800" b="0" u="sng" spc="-5"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Section 5.3.1.D</a:t>
            </a:r>
            <a:r>
              <a:rPr lang="en-US" sz="1800" b="0" spc="25"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above.</a:t>
            </a:r>
            <a:r>
              <a:rPr lang="en-US" sz="1800" b="0" spc="2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 Needs Assessor must review the schedule and enter the</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number</a:t>
            </a:r>
            <a:r>
              <a:rPr lang="en-US" sz="1800" b="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for</a:t>
            </a:r>
            <a:r>
              <a:rPr lang="en-US" sz="1800" b="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“months</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to</a:t>
            </a:r>
            <a:r>
              <a:rPr lang="en-US" sz="1800" b="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complete”</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for</a:t>
            </a:r>
            <a:r>
              <a:rPr lang="en-US" sz="1800" b="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each</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work</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item</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800" b="0" spc="-6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CNA</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e-Tool.</a:t>
            </a:r>
            <a:r>
              <a:rPr lang="en-US" sz="1800" b="0" spc="12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number</a:t>
            </a:r>
            <a:r>
              <a:rPr lang="en-US" sz="1800" b="0" spc="-6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entered</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indicates the</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number</a:t>
            </a:r>
            <a:r>
              <a:rPr lang="en-US" sz="1800" b="0" spc="-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of</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months</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from</a:t>
            </a:r>
            <a:r>
              <a:rPr lang="en-US" sz="1800" b="0" spc="-5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initial</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closing</a:t>
            </a:r>
            <a:r>
              <a:rPr lang="en-US" sz="1800" b="0" spc="-2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until</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scheduled</a:t>
            </a:r>
            <a:r>
              <a:rPr lang="en-US" sz="1800" b="0" spc="-5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completion</a:t>
            </a:r>
            <a:r>
              <a:rPr lang="en-US" sz="1800" b="0" spc="-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of</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800" b="0" spc="-4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particular</a:t>
            </a:r>
            <a:r>
              <a:rPr lang="en-US" sz="1800" b="0" spc="-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work</a:t>
            </a:r>
            <a:r>
              <a:rPr lang="en-US" sz="1800" b="0" spc="-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item.</a:t>
            </a:r>
            <a:r>
              <a:rPr lang="en-US" sz="1800" b="0" spc="14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 months elapsed is not necessarily</a:t>
            </a:r>
            <a:r>
              <a:rPr lang="en-US" sz="1800" b="0" spc="-1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 minimum</a:t>
            </a:r>
            <a:r>
              <a:rPr lang="en-US" sz="1800" b="0" spc="-2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duration of the construction for</a:t>
            </a:r>
            <a:r>
              <a:rPr lang="en-US" sz="1800" b="0" spc="-1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that particular</a:t>
            </a:r>
            <a:r>
              <a:rPr lang="en-US" sz="1800" b="0" spc="-1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b="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item.</a:t>
            </a:r>
            <a:br>
              <a:rPr lang="en-US" sz="18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br>
            <a:br>
              <a:rPr lang="en-US" sz="1800" spc="-5" dirty="0">
                <a:effectLst/>
                <a:latin typeface="Cambria" panose="02040503050406030204" pitchFamily="18" charset="0"/>
                <a:ea typeface="Cambria" panose="02040503050406030204" pitchFamily="18" charset="0"/>
                <a:cs typeface="Cambria" panose="02040503050406030204" pitchFamily="18" charset="0"/>
              </a:rPr>
            </a:br>
            <a:r>
              <a:rPr lang="en-US" sz="1800" spc="-5" dirty="0">
                <a:effectLst/>
                <a:latin typeface="Cambria" panose="02040503050406030204" pitchFamily="18" charset="0"/>
                <a:ea typeface="Cambria" panose="02040503050406030204" pitchFamily="18" charset="0"/>
                <a:cs typeface="Cambria" panose="02040503050406030204" pitchFamily="18" charset="0"/>
              </a:rPr>
              <a:t>B. </a:t>
            </a:r>
            <a:r>
              <a:rPr lang="en-US" sz="1800" b="0" spc="-5" dirty="0">
                <a:effectLst/>
                <a:latin typeface="Cambria" panose="02040503050406030204" pitchFamily="18" charset="0"/>
                <a:ea typeface="Cambria" panose="02040503050406030204" pitchFamily="18" charset="0"/>
                <a:cs typeface="Cambria" panose="02040503050406030204" pitchFamily="18" charset="0"/>
              </a:rPr>
              <a:t>For</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all</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other</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transactions,</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the</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Needs</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Assessor</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and</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Lender,</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in</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working</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with</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the</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owner,</a:t>
            </a:r>
            <a:r>
              <a:rPr lang="en-US" sz="1800" b="0" spc="-1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must</a:t>
            </a:r>
            <a:r>
              <a:rPr lang="en-US" sz="1800" b="0" spc="-1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develop a construction timeline that reflects the planned completion of the work items and enter in the CNA e-Tool as</a:t>
            </a:r>
            <a:r>
              <a:rPr lang="en-US" sz="1800" b="0" spc="-2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“Months</a:t>
            </a:r>
            <a:r>
              <a:rPr lang="en-US" sz="1800" b="0" spc="-2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to</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Complete.”</a:t>
            </a:r>
            <a:r>
              <a:rPr lang="en-US" sz="1800" b="0" spc="18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The</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timeline</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should</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ensure</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that</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all</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the</a:t>
            </a:r>
            <a:r>
              <a:rPr lang="en-US" sz="1800" b="0" spc="-35"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proposed</a:t>
            </a:r>
            <a:r>
              <a:rPr lang="en-US" sz="1800" b="0" spc="-2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work</a:t>
            </a:r>
            <a:r>
              <a:rPr lang="en-US" sz="1800" b="0" spc="-4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(repairs</a:t>
            </a:r>
            <a:r>
              <a:rPr lang="en-US" sz="1800" b="0" spc="-2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and</a:t>
            </a:r>
            <a:r>
              <a:rPr lang="en-US" sz="1800" b="0" spc="-20" dirty="0">
                <a:effectLst/>
                <a:latin typeface="Cambria" panose="02040503050406030204" pitchFamily="18" charset="0"/>
                <a:ea typeface="Cambria" panose="02040503050406030204" pitchFamily="18" charset="0"/>
                <a:cs typeface="Cambria" panose="02040503050406030204" pitchFamily="18" charset="0"/>
              </a:rPr>
              <a:t> </a:t>
            </a:r>
            <a:r>
              <a:rPr lang="en-US" sz="1800" b="0" spc="-5" dirty="0">
                <a:effectLst/>
                <a:latin typeface="Cambria" panose="02040503050406030204" pitchFamily="18" charset="0"/>
                <a:ea typeface="Cambria" panose="02040503050406030204" pitchFamily="18" charset="0"/>
                <a:cs typeface="Cambria" panose="02040503050406030204" pitchFamily="18" charset="0"/>
              </a:rPr>
              <a:t>alterations) </a:t>
            </a:r>
            <a:r>
              <a:rPr lang="en-US" sz="1800" b="0" dirty="0">
                <a:effectLst/>
                <a:latin typeface="Cambria" panose="02040503050406030204" pitchFamily="18" charset="0"/>
                <a:ea typeface="Cambria" panose="02040503050406030204" pitchFamily="18" charset="0"/>
                <a:cs typeface="Cambria" panose="02040503050406030204" pitchFamily="18" charset="0"/>
              </a:rPr>
              <a:t>be completed as soon as possible and within 12 months of closing.</a:t>
            </a:r>
            <a:br>
              <a:rPr lang="en-US" sz="1800" b="0" dirty="0">
                <a:effectLst/>
                <a:latin typeface="Cambria" panose="02040503050406030204" pitchFamily="18" charset="0"/>
                <a:ea typeface="Cambria" panose="02040503050406030204" pitchFamily="18" charset="0"/>
                <a:cs typeface="Cambria" panose="020405030504060302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The schedule should include the relocation timeline, when applicable.  </a:t>
            </a:r>
            <a:br>
              <a:rPr lang="en-US" sz="1800" dirty="0">
                <a:effectLst/>
                <a:latin typeface="Calibri" panose="020F0502020204030204" pitchFamily="34" charset="0"/>
                <a:ea typeface="Calibri" panose="020F0502020204030204" pitchFamily="34" charset="0"/>
              </a:rPr>
            </a:br>
            <a:endParaRPr lang="en-US" dirty="0"/>
          </a:p>
        </p:txBody>
      </p:sp>
      <p:pic>
        <p:nvPicPr>
          <p:cNvPr id="3" name="Picture 2">
            <a:extLst>
              <a:ext uri="{FF2B5EF4-FFF2-40B4-BE49-F238E27FC236}">
                <a16:creationId xmlns:a16="http://schemas.microsoft.com/office/drawing/2014/main" id="{42D47824-1DB9-97DF-559B-E2A5C5BA3E11}"/>
              </a:ext>
            </a:extLst>
          </p:cNvPr>
          <p:cNvPicPr>
            <a:picLocks noChangeAspect="1"/>
          </p:cNvPicPr>
          <p:nvPr/>
        </p:nvPicPr>
        <p:blipFill>
          <a:blip r:embed="rId2"/>
          <a:stretch>
            <a:fillRect/>
          </a:stretch>
        </p:blipFill>
        <p:spPr>
          <a:xfrm>
            <a:off x="9590120" y="1925216"/>
            <a:ext cx="2305050" cy="1981200"/>
          </a:xfrm>
          <a:prstGeom prst="rect">
            <a:avLst/>
          </a:prstGeom>
        </p:spPr>
      </p:pic>
      <p:sp>
        <p:nvSpPr>
          <p:cNvPr id="4" name="TextBox 3">
            <a:extLst>
              <a:ext uri="{FF2B5EF4-FFF2-40B4-BE49-F238E27FC236}">
                <a16:creationId xmlns:a16="http://schemas.microsoft.com/office/drawing/2014/main" id="{243EB93F-A181-49DD-058E-AA73BB6887E2}"/>
              </a:ext>
            </a:extLst>
          </p:cNvPr>
          <p:cNvSpPr txBox="1"/>
          <p:nvPr/>
        </p:nvSpPr>
        <p:spPr>
          <a:xfrm>
            <a:off x="710214" y="577049"/>
            <a:ext cx="3826275" cy="369332"/>
          </a:xfrm>
          <a:prstGeom prst="rect">
            <a:avLst/>
          </a:prstGeom>
          <a:noFill/>
        </p:spPr>
        <p:txBody>
          <a:bodyPr wrap="square" rtlCol="0">
            <a:spAutoFit/>
          </a:bodyPr>
          <a:lstStyle/>
          <a:p>
            <a:r>
              <a:rPr lang="en-US" sz="1800" b="1" dirty="0">
                <a:effectLst/>
                <a:latin typeface="Cambria" panose="02040503050406030204" pitchFamily="18" charset="0"/>
                <a:ea typeface="Cambria" panose="02040503050406030204" pitchFamily="18" charset="0"/>
                <a:cs typeface="Calibri" panose="020F0502020204030204" pitchFamily="34" charset="0"/>
              </a:rPr>
              <a:t>5.3.3.6</a:t>
            </a:r>
            <a:r>
              <a:rPr lang="en-US" sz="1800" spc="400" dirty="0">
                <a:latin typeface="Cambria" panose="02040503050406030204" pitchFamily="18" charset="0"/>
                <a:ea typeface="Cambria" panose="02040503050406030204" pitchFamily="18" charset="0"/>
                <a:cs typeface="Calibri" panose="020F0502020204030204" pitchFamily="34" charset="0"/>
              </a:rPr>
              <a:t> </a:t>
            </a:r>
            <a:r>
              <a:rPr lang="en-US" sz="1800" b="1" dirty="0">
                <a:effectLst/>
                <a:latin typeface="Cambria" panose="02040503050406030204" pitchFamily="18" charset="0"/>
                <a:ea typeface="Cambria" panose="02040503050406030204" pitchFamily="18" charset="0"/>
                <a:cs typeface="Calibri" panose="020F0502020204030204" pitchFamily="34" charset="0"/>
              </a:rPr>
              <a:t>Schedule **</a:t>
            </a:r>
            <a:endParaRPr lang="en-US" dirty="0"/>
          </a:p>
        </p:txBody>
      </p:sp>
    </p:spTree>
    <p:extLst>
      <p:ext uri="{BB962C8B-B14F-4D97-AF65-F5344CB8AC3E}">
        <p14:creationId xmlns:p14="http://schemas.microsoft.com/office/powerpoint/2010/main" val="13004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57099-5054-93C3-ED2F-5E2A7E868A2C}"/>
              </a:ext>
            </a:extLst>
          </p:cNvPr>
          <p:cNvPicPr>
            <a:picLocks noChangeAspect="1"/>
          </p:cNvPicPr>
          <p:nvPr/>
        </p:nvPicPr>
        <p:blipFill>
          <a:blip r:embed="rId2"/>
          <a:stretch>
            <a:fillRect/>
          </a:stretch>
        </p:blipFill>
        <p:spPr>
          <a:xfrm>
            <a:off x="9553078" y="1588224"/>
            <a:ext cx="2304488" cy="1981372"/>
          </a:xfrm>
          <a:prstGeom prst="rect">
            <a:avLst/>
          </a:prstGeom>
        </p:spPr>
      </p:pic>
      <p:sp>
        <p:nvSpPr>
          <p:cNvPr id="3" name="TextBox 2">
            <a:extLst>
              <a:ext uri="{FF2B5EF4-FFF2-40B4-BE49-F238E27FC236}">
                <a16:creationId xmlns:a16="http://schemas.microsoft.com/office/drawing/2014/main" id="{9A843739-9E5B-A55B-6232-606A5B7E1835}"/>
              </a:ext>
            </a:extLst>
          </p:cNvPr>
          <p:cNvSpPr txBox="1"/>
          <p:nvPr/>
        </p:nvSpPr>
        <p:spPr>
          <a:xfrm>
            <a:off x="593660" y="1035698"/>
            <a:ext cx="5840963" cy="523220"/>
          </a:xfrm>
          <a:prstGeom prst="rect">
            <a:avLst/>
          </a:prstGeom>
          <a:noFill/>
        </p:spPr>
        <p:txBody>
          <a:bodyPr wrap="square" rtlCol="0">
            <a:spAutoFit/>
          </a:bodyPr>
          <a:lstStyle/>
          <a:p>
            <a:r>
              <a:rPr lang="en-US" sz="2800" u="sng" dirty="0">
                <a:latin typeface="Cambria" panose="02040503050406030204" pitchFamily="18" charset="0"/>
                <a:ea typeface="Cambria" panose="02040503050406030204" pitchFamily="18" charset="0"/>
              </a:rPr>
              <a:t>Schedule Items - Continued</a:t>
            </a:r>
          </a:p>
        </p:txBody>
      </p:sp>
      <p:sp>
        <p:nvSpPr>
          <p:cNvPr id="8" name="TextBox 7">
            <a:extLst>
              <a:ext uri="{FF2B5EF4-FFF2-40B4-BE49-F238E27FC236}">
                <a16:creationId xmlns:a16="http://schemas.microsoft.com/office/drawing/2014/main" id="{F238A2CC-E288-8109-A1C6-950AF9116F4B}"/>
              </a:ext>
            </a:extLst>
          </p:cNvPr>
          <p:cNvSpPr txBox="1"/>
          <p:nvPr/>
        </p:nvSpPr>
        <p:spPr>
          <a:xfrm>
            <a:off x="593660" y="1894614"/>
            <a:ext cx="8558503" cy="2585323"/>
          </a:xfrm>
          <a:prstGeom prst="rect">
            <a:avLst/>
          </a:prstGeom>
          <a:noFill/>
        </p:spPr>
        <p:txBody>
          <a:bodyPr wrap="square">
            <a:spAutoFit/>
          </a:bodyPr>
          <a:lstStyle/>
          <a:p>
            <a:r>
              <a:rPr lang="en-US" sz="1800" dirty="0">
                <a:effectLst/>
                <a:latin typeface="Segoe UI" panose="020B0502040204020203" pitchFamily="34" charset="0"/>
              </a:rPr>
              <a:t>The Gannt chart is the industry standard and </a:t>
            </a:r>
            <a:r>
              <a:rPr lang="en-US" sz="1800" dirty="0">
                <a:effectLst/>
                <a:latin typeface="Calibri" panose="020F0502020204030204" pitchFamily="34" charset="0"/>
                <a:ea typeface="Times New Roman" panose="02020603050405020304" pitchFamily="18" charset="0"/>
              </a:rPr>
              <a:t>has the additional detail.  The Gannt Chart must mirror the </a:t>
            </a:r>
            <a:r>
              <a:rPr lang="en-US" sz="1800" dirty="0">
                <a:latin typeface="Calibri" panose="020F0502020204030204" pitchFamily="34" charset="0"/>
                <a:ea typeface="Times New Roman" panose="02020603050405020304" pitchFamily="18" charset="0"/>
              </a:rPr>
              <a:t>timeline as reflected in the HUD-5372</a:t>
            </a:r>
            <a:r>
              <a:rPr lang="en-US" sz="1800" dirty="0">
                <a:effectLst/>
                <a:latin typeface="Segoe UI" panose="020B0502040204020203" pitchFamily="34" charset="0"/>
              </a:rPr>
              <a:t> and align with Lender's draw schedule/Flow of Funds (FoF). </a:t>
            </a:r>
            <a:br>
              <a:rPr lang="en-US" sz="1800" dirty="0">
                <a:effectLst/>
                <a:latin typeface="Segoe UI" panose="020B0502040204020203" pitchFamily="34" charset="0"/>
              </a:rPr>
            </a:br>
            <a:br>
              <a:rPr lang="en-US" sz="1800" dirty="0">
                <a:effectLst/>
                <a:latin typeface="Segoe UI" panose="020B0502040204020203" pitchFamily="34" charset="0"/>
              </a:rPr>
            </a:br>
            <a:r>
              <a:rPr lang="en-US" dirty="0">
                <a:latin typeface="Segoe UI" panose="020B0502040204020203" pitchFamily="34" charset="0"/>
              </a:rPr>
              <a:t>The </a:t>
            </a:r>
            <a:r>
              <a:rPr lang="en-US" sz="1800" dirty="0">
                <a:effectLst/>
                <a:latin typeface="Segoe UI" panose="020B0502040204020203" pitchFamily="34" charset="0"/>
              </a:rPr>
              <a:t>Gannt chart has to incorporate/acknowledge relocation efforts and should always be sure to accurately reflect any deferred critical repairs.</a:t>
            </a:r>
          </a:p>
          <a:p>
            <a:endParaRPr lang="en-US" dirty="0">
              <a:latin typeface="Segoe UI" panose="020B0502040204020203" pitchFamily="34" charset="0"/>
            </a:endParaRPr>
          </a:p>
          <a:p>
            <a:r>
              <a:rPr lang="en-US" sz="1800" dirty="0">
                <a:effectLst/>
                <a:latin typeface="Segoe UI" panose="020B0502040204020203" pitchFamily="34" charset="0"/>
              </a:rPr>
              <a:t>Please document and be sure to identify the units that are involved durin</a:t>
            </a:r>
            <a:r>
              <a:rPr lang="en-US" dirty="0">
                <a:latin typeface="Segoe UI" panose="020B0502040204020203" pitchFamily="34" charset="0"/>
              </a:rPr>
              <a:t>g the repair process to assure proper inspection of the required repairs.</a:t>
            </a:r>
            <a:r>
              <a:rPr lang="en-US" sz="1800" dirty="0">
                <a:effectLst/>
                <a:latin typeface="Segoe UI" panose="020B0502040204020203" pitchFamily="34" charset="0"/>
              </a:rPr>
              <a:t> </a:t>
            </a:r>
            <a:endParaRPr lang="en-US" sz="2000" dirty="0">
              <a:effectLst/>
              <a:latin typeface="Arial" panose="020B0604020202020204" pitchFamily="34" charset="0"/>
            </a:endParaRPr>
          </a:p>
        </p:txBody>
      </p:sp>
    </p:spTree>
    <p:extLst>
      <p:ext uri="{BB962C8B-B14F-4D97-AF65-F5344CB8AC3E}">
        <p14:creationId xmlns:p14="http://schemas.microsoft.com/office/powerpoint/2010/main" val="404997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B1EFF-04CA-5010-73C1-336DD422FC13}"/>
              </a:ext>
            </a:extLst>
          </p:cNvPr>
          <p:cNvSpPr txBox="1"/>
          <p:nvPr/>
        </p:nvSpPr>
        <p:spPr>
          <a:xfrm>
            <a:off x="771787" y="315167"/>
            <a:ext cx="7499758" cy="6123279"/>
          </a:xfrm>
          <a:prstGeom prst="rect">
            <a:avLst/>
          </a:prstGeom>
          <a:noFill/>
        </p:spPr>
        <p:txBody>
          <a:bodyPr wrap="square" rtlCol="0">
            <a:spAutoFit/>
          </a:bodyPr>
          <a:lstStyle/>
          <a:p>
            <a:pPr marL="24765" marR="0" algn="just" eaLnBrk="0" hangingPunct="0">
              <a:lnSpc>
                <a:spcPts val="1735"/>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24765" marR="0" algn="just" eaLnBrk="0" hangingPunct="0">
              <a:lnSpc>
                <a:spcPts val="1735"/>
              </a:lnSpc>
              <a:spcBef>
                <a:spcPts val="0"/>
              </a:spcBef>
              <a:spcAft>
                <a:spcPts val="0"/>
              </a:spcAft>
            </a:pPr>
            <a:r>
              <a:rPr lang="en-US" sz="2800" b="1" u="sng"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CONTRACTS</a:t>
            </a:r>
          </a:p>
          <a:p>
            <a:pPr marL="24765" marR="0" algn="just" eaLnBrk="0" hangingPunct="0">
              <a:lnSpc>
                <a:spcPts val="1735"/>
              </a:lnSpc>
              <a:spcBef>
                <a:spcPts val="0"/>
              </a:spcBef>
              <a:spcAft>
                <a:spcPts val="0"/>
              </a:spcAft>
            </a:pPr>
            <a:endParaRPr lang="en-US" b="1" dirty="0">
              <a:latin typeface="Calibri" panose="020F0502020204030204" pitchFamily="34" charset="0"/>
              <a:ea typeface="Calibri" panose="020F0502020204030204" pitchFamily="34" charset="0"/>
              <a:cs typeface="Calibri" panose="020F0502020204030204" pitchFamily="34" charset="0"/>
            </a:endParaRPr>
          </a:p>
          <a:p>
            <a:pPr marL="24765" marR="0" algn="just" eaLnBrk="0" hangingPunct="0">
              <a:lnSpc>
                <a:spcPts val="1735"/>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5.5.2</a:t>
            </a:r>
            <a:r>
              <a:rPr lang="en-US" sz="1800" b="1" spc="4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Section 223(f) Transactions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4765" marR="71755" algn="just" eaLnBrk="0" hangingPunct="0">
              <a:lnSpc>
                <a:spcPct val="110000"/>
              </a:lnSpc>
              <a:spcBef>
                <a:spcPts val="750"/>
              </a:spcBef>
              <a:spcAft>
                <a:spcPts val="0"/>
              </a:spcAft>
            </a:pPr>
            <a:r>
              <a:rPr lang="en-US" sz="1400" b="1" dirty="0">
                <a:effectLst/>
                <a:latin typeface="Cambria" panose="02040503050406030204" pitchFamily="18" charset="0"/>
                <a:ea typeface="Calibri" panose="020F0502020204030204" pitchFamily="34" charset="0"/>
                <a:cs typeface="Cambria" panose="02040503050406030204" pitchFamily="18" charset="0"/>
              </a:rPr>
              <a:t>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spc="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The</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use</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of</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contracts</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depends</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on</a:t>
            </a:r>
            <a:r>
              <a:rPr lang="en-US" sz="1400" spc="-4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the</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required</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professional</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services</a:t>
            </a:r>
            <a:r>
              <a:rPr lang="en-US" sz="1400" spc="-30" dirty="0">
                <a:effectLst/>
                <a:latin typeface="Cambria" panose="02040503050406030204" pitchFamily="18" charset="0"/>
                <a:ea typeface="Calibri" panose="020F0502020204030204" pitchFamily="34" charset="0"/>
                <a:cs typeface="Cambria" panose="02040503050406030204" pitchFamily="18" charset="0"/>
              </a:rPr>
              <a:t> </a:t>
            </a:r>
            <a:r>
              <a:rPr lang="en-US" sz="1400" dirty="0">
                <a:effectLst/>
                <a:latin typeface="Cambria" panose="02040503050406030204" pitchFamily="18" charset="0"/>
                <a:ea typeface="Calibri" panose="020F0502020204030204" pitchFamily="34" charset="0"/>
                <a:cs typeface="Cambria" panose="02040503050406030204" pitchFamily="18" charset="0"/>
              </a:rPr>
              <a:t>(see</a:t>
            </a:r>
            <a:r>
              <a:rPr lang="en-US" sz="1400" spc="-10" dirty="0">
                <a:effectLst/>
                <a:latin typeface="Cambria" panose="02040503050406030204" pitchFamily="18" charset="0"/>
                <a:ea typeface="Calibri" panose="020F0502020204030204" pitchFamily="34" charset="0"/>
                <a:cs typeface="Cambria" panose="02040503050406030204" pitchFamily="18" charset="0"/>
              </a:rPr>
              <a:t> </a:t>
            </a:r>
            <a:r>
              <a:rPr lang="en-US" sz="1400" u="sng"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Section</a:t>
            </a:r>
            <a:r>
              <a:rPr lang="en-US" sz="1400" u="sng" spc="-40"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 </a:t>
            </a:r>
            <a:r>
              <a:rPr lang="en-US" sz="1400" u="sng"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5.3</a:t>
            </a:r>
            <a:r>
              <a:rPr lang="en-US" sz="1400" spc="-20" dirty="0">
                <a:solidFill>
                  <a:srgbClr val="0000FF"/>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above).</a:t>
            </a:r>
            <a:r>
              <a:rPr lang="en-US" sz="1400" spc="17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Whenever an</a:t>
            </a:r>
            <a:r>
              <a:rPr lang="en-US" sz="1400" spc="16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Architect</a:t>
            </a:r>
            <a:r>
              <a:rPr lang="en-US" sz="1400" spc="15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and/or</a:t>
            </a:r>
            <a:r>
              <a:rPr lang="en-US" sz="1400" spc="14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General</a:t>
            </a:r>
            <a:r>
              <a:rPr lang="en-US" sz="1400" spc="17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Contractor</a:t>
            </a:r>
            <a:r>
              <a:rPr lang="en-US" sz="1400" spc="16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is</a:t>
            </a:r>
            <a:r>
              <a:rPr lang="en-US" sz="1400" spc="15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engaged,</a:t>
            </a:r>
            <a:r>
              <a:rPr lang="en-US" sz="1400" spc="15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the</a:t>
            </a:r>
            <a:r>
              <a:rPr lang="en-US" sz="1400" spc="15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contracts</a:t>
            </a:r>
            <a:r>
              <a:rPr lang="en-US" sz="1400" spc="17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must</a:t>
            </a:r>
            <a:r>
              <a:rPr lang="en-US" sz="1400" spc="17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be</a:t>
            </a:r>
            <a:r>
              <a:rPr lang="en-US" sz="1400" spc="15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in</a:t>
            </a:r>
            <a:r>
              <a:rPr lang="en-US" sz="1400" spc="16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writing</a:t>
            </a:r>
            <a:r>
              <a:rPr lang="en-US" sz="1400" spc="17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using</a:t>
            </a:r>
            <a:r>
              <a:rPr lang="en-US" sz="1400" spc="155"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the</a:t>
            </a:r>
            <a:r>
              <a:rPr lang="en-US" sz="1400" spc="15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r>
              <a:rPr lang="en-US"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forms acceptable to HUD as follows: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eaLnBrk="0" hangingPunct="0">
              <a:lnSpc>
                <a:spcPct val="107000"/>
              </a:lnSpc>
              <a:spcBef>
                <a:spcPts val="615"/>
              </a:spcBef>
              <a:spcAft>
                <a:spcPts val="0"/>
              </a:spcAft>
              <a:buFont typeface="+mj-lt"/>
              <a:buAutoNum type="arabicPeriod"/>
              <a:tabLst>
                <a:tab pos="292735" algn="l"/>
              </a:tabLst>
            </a:pPr>
            <a:r>
              <a:rPr lang="en-US" sz="1400" dirty="0">
                <a:effectLst/>
                <a:latin typeface="Cambria" panose="02040503050406030204" pitchFamily="18" charset="0"/>
                <a:ea typeface="Calibri" panose="020F0502020204030204" pitchFamily="34" charset="0"/>
                <a:cs typeface="Cambria" panose="02040503050406030204" pitchFamily="18" charset="0"/>
              </a:rPr>
              <a:t>The Owner and General Contractor agreement shall be AIA A104, 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eaLnBrk="0" hangingPunct="0">
              <a:lnSpc>
                <a:spcPct val="107000"/>
              </a:lnSpc>
              <a:spcBef>
                <a:spcPts val="615"/>
              </a:spcBef>
              <a:spcAft>
                <a:spcPts val="0"/>
              </a:spcAft>
              <a:buFont typeface="+mj-lt"/>
              <a:buAutoNum type="arabicPeriod"/>
              <a:tabLst>
                <a:tab pos="292735" algn="l"/>
              </a:tabLst>
            </a:pPr>
            <a:r>
              <a:rPr lang="en-US" sz="1400" dirty="0">
                <a:effectLst/>
                <a:latin typeface="Cambria" panose="02040503050406030204" pitchFamily="18" charset="0"/>
                <a:ea typeface="Calibri" panose="020F0502020204030204" pitchFamily="34" charset="0"/>
                <a:cs typeface="Cambria" panose="02040503050406030204" pitchFamily="18" charset="0"/>
              </a:rPr>
              <a:t>Other AIA forms for change orders, requisitions of funds, and related processes referenced in these paired agreements should be used consistent with the terms of the agreements.</a:t>
            </a:r>
          </a:p>
          <a:p>
            <a:pPr marR="0" lvl="0" algn="just" eaLnBrk="0" hangingPunct="0">
              <a:lnSpc>
                <a:spcPct val="107000"/>
              </a:lnSpc>
              <a:spcBef>
                <a:spcPts val="615"/>
              </a:spcBef>
              <a:spcAft>
                <a:spcPts val="0"/>
              </a:spcAft>
              <a:tabLst>
                <a:tab pos="292735" algn="l"/>
              </a:tabLst>
            </a:pPr>
            <a:r>
              <a:rPr lang="en-US" sz="1400" b="1" u="sng" dirty="0">
                <a:latin typeface="Cambria" panose="02040503050406030204" pitchFamily="18" charset="0"/>
                <a:ea typeface="Calibri" panose="020F0502020204030204" pitchFamily="34" charset="0"/>
                <a:cs typeface="Times New Roman" panose="02020603050405020304" pitchFamily="18" charset="0"/>
              </a:rPr>
              <a:t>5.3   Requirements by Construction Activity and Program</a:t>
            </a:r>
          </a:p>
          <a:p>
            <a:pPr marR="0" lvl="0" algn="just" eaLnBrk="0" hangingPunct="0">
              <a:lnSpc>
                <a:spcPct val="107000"/>
              </a:lnSpc>
              <a:spcBef>
                <a:spcPts val="615"/>
              </a:spcBef>
              <a:spcAft>
                <a:spcPts val="0"/>
              </a:spcAft>
              <a:tabLst>
                <a:tab pos="292735" algn="l"/>
              </a:tabLst>
            </a:pPr>
            <a:r>
              <a:rPr lang="en-US" sz="1400" dirty="0">
                <a:latin typeface="Cambria" panose="02040503050406030204" pitchFamily="18" charset="0"/>
                <a:ea typeface="Calibri" panose="020F0502020204030204" pitchFamily="34" charset="0"/>
                <a:cs typeface="Times New Roman" panose="02020603050405020304" pitchFamily="18" charset="0"/>
              </a:rPr>
              <a:t>A. HUD requires professional services, due diligence, and oversight suitable for the program and scope of work for each project. The Lender and Borrower must employ appropriate levels of professional services for the proposed work to ensure proper design and documentation, as well as successful completion of the work. The type of professional services and their responsibilities are determined by 1) the program (SOA) for which the application is submitted; 2) the Aggregate Cost of the work; and 3) the Classes of Work proposed (see MAP Guide Section 5.1). Both the Lender and the owner must engage qualified professionals for due diligence acceptable to HUD. See Section 5.2 for qualifications and responsibilities and Chapter 6, Section 6.4.8 and Section 6.6.3.A.7 for green MIP applications.</a:t>
            </a:r>
          </a:p>
          <a:p>
            <a:pPr marR="0" lvl="0" algn="just" eaLnBrk="0" hangingPunct="0">
              <a:lnSpc>
                <a:spcPct val="107000"/>
              </a:lnSpc>
              <a:spcBef>
                <a:spcPts val="615"/>
              </a:spcBef>
              <a:spcAft>
                <a:spcPts val="0"/>
              </a:spcAft>
              <a:tabLst>
                <a:tab pos="292735" algn="l"/>
              </a:tabLst>
            </a:pPr>
            <a:r>
              <a:rPr lang="en-US" sz="1400" dirty="0">
                <a:latin typeface="Cambria" panose="02040503050406030204" pitchFamily="18" charset="0"/>
                <a:ea typeface="Calibri" panose="020F0502020204030204" pitchFamily="34" charset="0"/>
                <a:cs typeface="Times New Roman" panose="02020603050405020304" pitchFamily="18" charset="0"/>
              </a:rPr>
              <a:t>When in doubt, error on the side of over collecting!</a:t>
            </a:r>
          </a:p>
          <a:p>
            <a:pPr marR="0" lvl="0" algn="just" eaLnBrk="0" hangingPunct="0">
              <a:lnSpc>
                <a:spcPct val="107000"/>
              </a:lnSpc>
              <a:spcBef>
                <a:spcPts val="615"/>
              </a:spcBef>
              <a:spcAft>
                <a:spcPts val="0"/>
              </a:spcAft>
              <a:tabLst>
                <a:tab pos="292735" algn="l"/>
              </a:tabLst>
            </a:pPr>
            <a:endParaRPr lang="en-US"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gn="just" eaLnBrk="0" hangingPunct="0">
              <a:lnSpc>
                <a:spcPct val="107000"/>
              </a:lnSpc>
              <a:spcBef>
                <a:spcPts val="615"/>
              </a:spcBef>
              <a:spcAft>
                <a:spcPts val="0"/>
              </a:spcAft>
              <a:buFont typeface="+mj-lt"/>
              <a:buAutoNum type="arabicPeriod"/>
              <a:tabLst>
                <a:tab pos="29273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5005057-2FC9-470D-F7E4-9E98B5F45583}"/>
              </a:ext>
            </a:extLst>
          </p:cNvPr>
          <p:cNvPicPr>
            <a:picLocks noChangeAspect="1"/>
          </p:cNvPicPr>
          <p:nvPr/>
        </p:nvPicPr>
        <p:blipFill>
          <a:blip r:embed="rId2"/>
          <a:stretch>
            <a:fillRect/>
          </a:stretch>
        </p:blipFill>
        <p:spPr>
          <a:xfrm>
            <a:off x="8887991" y="1707502"/>
            <a:ext cx="2831257" cy="2649894"/>
          </a:xfrm>
          <a:prstGeom prst="rect">
            <a:avLst/>
          </a:prstGeom>
        </p:spPr>
      </p:pic>
    </p:spTree>
    <p:extLst>
      <p:ext uri="{BB962C8B-B14F-4D97-AF65-F5344CB8AC3E}">
        <p14:creationId xmlns:p14="http://schemas.microsoft.com/office/powerpoint/2010/main" val="189716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517721" y="116520"/>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 </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1 – Lender/Borrower Project Kickoff</a:t>
            </a:r>
            <a:endParaRPr lang="en-US" sz="3200" dirty="0">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id="{31C4CD31-1F32-4900-A6B7-83805CAEEEC8}"/>
              </a:ext>
            </a:extLst>
          </p:cNvPr>
          <p:cNvSpPr txBox="1">
            <a:spLocks/>
          </p:cNvSpPr>
          <p:nvPr/>
        </p:nvSpPr>
        <p:spPr>
          <a:xfrm>
            <a:off x="838200" y="1690687"/>
            <a:ext cx="10515600" cy="48695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ea typeface="Cambria" panose="02040503050406030204" pitchFamily="18" charset="0"/>
              </a:rPr>
              <a:t>Define the Scope of Work</a:t>
            </a:r>
          </a:p>
          <a:p>
            <a:pPr lvl="1"/>
            <a:r>
              <a:rPr lang="en-US" sz="2000" dirty="0">
                <a:latin typeface="Cambria" panose="02040503050406030204" pitchFamily="18" charset="0"/>
                <a:ea typeface="Cambria" panose="02040503050406030204" pitchFamily="18" charset="0"/>
              </a:rPr>
              <a:t>Classify the Repairs</a:t>
            </a:r>
          </a:p>
          <a:p>
            <a:pPr lvl="2"/>
            <a:r>
              <a:rPr lang="en-US" sz="1800" dirty="0">
                <a:latin typeface="Cambria" panose="02040503050406030204" pitchFamily="18" charset="0"/>
                <a:ea typeface="Cambria" panose="02040503050406030204" pitchFamily="18" charset="0"/>
              </a:rPr>
              <a:t>Repair, Level 1, Level 2, and/or Level 3</a:t>
            </a:r>
          </a:p>
          <a:p>
            <a:pPr lvl="1"/>
            <a:r>
              <a:rPr lang="en-US" sz="2000" dirty="0">
                <a:latin typeface="Cambria" panose="02040503050406030204" pitchFamily="18" charset="0"/>
                <a:ea typeface="Cambria" panose="02040503050406030204" pitchFamily="18" charset="0"/>
              </a:rPr>
              <a:t>Determine the Cost Range for Repairs per Unit</a:t>
            </a:r>
          </a:p>
          <a:p>
            <a:pPr lvl="2"/>
            <a:r>
              <a:rPr lang="en-US" sz="1800" dirty="0">
                <a:latin typeface="Cambria" panose="02040503050406030204" pitchFamily="18" charset="0"/>
                <a:ea typeface="Cambria" panose="02040503050406030204" pitchFamily="18" charset="0"/>
              </a:rPr>
              <a:t>$15,000 &gt; Heavy F &gt; $45,854* (as of March 3, 2022, excludes Anchorage, AK; Guam; Honolulu, HI; US Virgin Islands which is $68,781)**</a:t>
            </a:r>
          </a:p>
          <a:p>
            <a:pPr lvl="1"/>
            <a:r>
              <a:rPr lang="en-US" sz="2000" dirty="0">
                <a:latin typeface="Cambria" panose="02040503050406030204" pitchFamily="18" charset="0"/>
                <a:ea typeface="Cambria" panose="02040503050406030204" pitchFamily="18" charset="0"/>
              </a:rPr>
              <a:t>Are you seeking a Project Architect Waiver?</a:t>
            </a:r>
          </a:p>
          <a:p>
            <a:pPr lvl="1"/>
            <a:r>
              <a:rPr lang="en-US" sz="2000" dirty="0">
                <a:latin typeface="Cambria" panose="02040503050406030204" pitchFamily="18" charset="0"/>
                <a:ea typeface="Cambria" panose="02040503050406030204" pitchFamily="18" charset="0"/>
              </a:rPr>
              <a:t>Has a General Contractor and Project Architect been chosen?</a:t>
            </a:r>
          </a:p>
          <a:p>
            <a:pPr lvl="2"/>
            <a:r>
              <a:rPr lang="en-US" sz="1800" dirty="0">
                <a:latin typeface="Cambria" panose="02040503050406030204" pitchFamily="18" charset="0"/>
                <a:ea typeface="Cambria" panose="02040503050406030204" pitchFamily="18" charset="0"/>
              </a:rPr>
              <a:t>Do they have HUD experience? </a:t>
            </a:r>
          </a:p>
          <a:p>
            <a:pPr lvl="2"/>
            <a:r>
              <a:rPr lang="en-US" sz="1800" dirty="0">
                <a:latin typeface="Cambria" panose="02040503050406030204" pitchFamily="18" charset="0"/>
                <a:ea typeface="Cambria" panose="02040503050406030204" pitchFamily="18" charset="0"/>
              </a:rPr>
              <a:t>Are there any IOIs?</a:t>
            </a:r>
          </a:p>
          <a:p>
            <a:pPr lvl="2"/>
            <a:r>
              <a:rPr lang="en-US" sz="1800" dirty="0">
                <a:latin typeface="Cambria" panose="02040503050406030204" pitchFamily="18" charset="0"/>
                <a:ea typeface="Cambria" panose="02040503050406030204" pitchFamily="18" charset="0"/>
              </a:rPr>
              <a:t>Are they comfortable with the HUD required contracts?</a:t>
            </a:r>
          </a:p>
          <a:p>
            <a:pPr lvl="2"/>
            <a:r>
              <a:rPr lang="en-US" sz="1800" dirty="0">
                <a:latin typeface="Cambria" panose="02040503050406030204" pitchFamily="18" charset="0"/>
                <a:ea typeface="Cambria" panose="02040503050406030204" pitchFamily="18" charset="0"/>
              </a:rPr>
              <a:t>Have they gone through a HUD AEC review before?</a:t>
            </a:r>
          </a:p>
          <a:p>
            <a:pPr marL="457200" lvl="1" indent="0">
              <a:buNone/>
            </a:pPr>
            <a:r>
              <a:rPr lang="en-US" sz="1600" i="1" dirty="0"/>
              <a:t>** See note on Slide #5</a:t>
            </a:r>
          </a:p>
        </p:txBody>
      </p:sp>
      <p:pic>
        <p:nvPicPr>
          <p:cNvPr id="2" name="Picture 1">
            <a:extLst>
              <a:ext uri="{FF2B5EF4-FFF2-40B4-BE49-F238E27FC236}">
                <a16:creationId xmlns:a16="http://schemas.microsoft.com/office/drawing/2014/main" id="{8B1AB3D9-849E-AD45-7818-2D9EBDE40F4F}"/>
              </a:ext>
            </a:extLst>
          </p:cNvPr>
          <p:cNvPicPr>
            <a:picLocks noChangeAspect="1"/>
          </p:cNvPicPr>
          <p:nvPr/>
        </p:nvPicPr>
        <p:blipFill>
          <a:blip r:embed="rId2"/>
          <a:stretch>
            <a:fillRect/>
          </a:stretch>
        </p:blipFill>
        <p:spPr>
          <a:xfrm>
            <a:off x="9370914" y="419580"/>
            <a:ext cx="2143125" cy="2143125"/>
          </a:xfrm>
          <a:prstGeom prst="rect">
            <a:avLst/>
          </a:prstGeom>
        </p:spPr>
      </p:pic>
    </p:spTree>
    <p:extLst>
      <p:ext uri="{BB962C8B-B14F-4D97-AF65-F5344CB8AC3E}">
        <p14:creationId xmlns:p14="http://schemas.microsoft.com/office/powerpoint/2010/main" val="2452376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838200" y="255301"/>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2 – Engaging Your 3</a:t>
            </a:r>
            <a:r>
              <a:rPr lang="en-US" sz="3200" b="1" baseline="30000" dirty="0">
                <a:solidFill>
                  <a:srgbClr val="056839"/>
                </a:solidFill>
                <a:latin typeface="Cambria" panose="02040503050406030204" pitchFamily="18" charset="0"/>
                <a:ea typeface="Cambria" panose="02040503050406030204" pitchFamily="18" charset="0"/>
              </a:rPr>
              <a:t>rd</a:t>
            </a:r>
            <a:r>
              <a:rPr lang="en-US" sz="3200" b="1" dirty="0">
                <a:solidFill>
                  <a:srgbClr val="056839"/>
                </a:solidFill>
                <a:latin typeface="Cambria" panose="02040503050406030204" pitchFamily="18" charset="0"/>
                <a:ea typeface="Cambria" panose="02040503050406030204" pitchFamily="18" charset="0"/>
              </a:rPr>
              <a:t> Parties</a:t>
            </a:r>
            <a:endParaRPr lang="en-US" sz="32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61CFCAE1-CD91-436E-9A1E-CE8E0FE9F28C}"/>
              </a:ext>
            </a:extLst>
          </p:cNvPr>
          <p:cNvSpPr txBox="1">
            <a:spLocks/>
          </p:cNvSpPr>
          <p:nvPr/>
        </p:nvSpPr>
        <p:spPr>
          <a:xfrm>
            <a:off x="838200" y="1825625"/>
            <a:ext cx="10515600" cy="383694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ea typeface="Cambria" panose="02040503050406030204" pitchFamily="18" charset="0"/>
              </a:rPr>
              <a:t>Environmental Scopes</a:t>
            </a:r>
          </a:p>
          <a:p>
            <a:pPr lvl="1" algn="just"/>
            <a:r>
              <a:rPr lang="en-US" dirty="0">
                <a:latin typeface="Cambria" panose="02040503050406030204" pitchFamily="18" charset="0"/>
                <a:ea typeface="Cambria" panose="02040503050406030204" pitchFamily="18" charset="0"/>
              </a:rPr>
              <a:t>Requirements vary based on the proposed scope of work. It is recommended that the proposed SOW is provided to the third parties when requesting proposals to help determine what scopes are needed. The Scope of Work is critical to the Environmental consultant as it provides necessary information to be able to correspond with the State Historic Preservation Officer (SHPO) per the HUD Delegation Memo as well as prepare the necessary hazardous materials reports based on the scope of work (asbestos, LBP and Radon).  It is important to notify your Environmental consultant on any changes to the Scope of Work as it may result in changes to the SHPO submission, haz mat reports or level of Environmental Review. The Lender’s Underwriter is the nexus between the Environmental Testing Requirement and construction environmental hazards. </a:t>
            </a:r>
          </a:p>
          <a:p>
            <a:r>
              <a:rPr lang="en-US" dirty="0">
                <a:latin typeface="Cambria" panose="02040503050406030204" pitchFamily="18" charset="0"/>
                <a:ea typeface="Cambria" panose="02040503050406030204" pitchFamily="18" charset="0"/>
              </a:rPr>
              <a:t>Appraisal</a:t>
            </a:r>
          </a:p>
          <a:p>
            <a:pPr lvl="1"/>
            <a:r>
              <a:rPr lang="en-US" dirty="0">
                <a:latin typeface="Cambria" panose="02040503050406030204" pitchFamily="18" charset="0"/>
                <a:ea typeface="Cambria" panose="02040503050406030204" pitchFamily="18" charset="0"/>
              </a:rPr>
              <a:t>When conducting a Heavy F, your AEC provided should be including the Cost Not Attributable as part of their scope. The appraisal is also needed to complete the Cost Not Attributable. </a:t>
            </a:r>
          </a:p>
          <a:p>
            <a:r>
              <a:rPr lang="en-US" dirty="0">
                <a:latin typeface="Cambria" panose="02040503050406030204" pitchFamily="18" charset="0"/>
                <a:ea typeface="Cambria" panose="02040503050406030204" pitchFamily="18" charset="0"/>
              </a:rPr>
              <a:t>Capital Needs Assessment </a:t>
            </a:r>
          </a:p>
          <a:p>
            <a:pPr lvl="1"/>
            <a:r>
              <a:rPr lang="en-US" dirty="0">
                <a:latin typeface="Cambria" panose="02040503050406030204" pitchFamily="18" charset="0"/>
                <a:ea typeface="Cambria" panose="02040503050406030204" pitchFamily="18" charset="0"/>
              </a:rPr>
              <a:t>The CNA is to help inform the proposed scope. Any repair items cited will be needed to integrated to into scope</a:t>
            </a:r>
          </a:p>
          <a:p>
            <a:r>
              <a:rPr lang="en-US" dirty="0">
                <a:latin typeface="Cambria" panose="02040503050406030204" pitchFamily="18" charset="0"/>
                <a:ea typeface="Cambria" panose="02040503050406030204" pitchFamily="18" charset="0"/>
              </a:rPr>
              <a:t>AEC Report</a:t>
            </a:r>
          </a:p>
          <a:p>
            <a:pPr lvl="1"/>
            <a:r>
              <a:rPr lang="en-US" dirty="0">
                <a:latin typeface="Cambria" panose="02040503050406030204" pitchFamily="18" charset="0"/>
                <a:ea typeface="Cambria" panose="02040503050406030204" pitchFamily="18" charset="0"/>
              </a:rPr>
              <a:t>The AEC process can take 6-8 weeks when accounting for the response period from initial draft review letters and final close out letters and receipt of all required documents</a:t>
            </a:r>
          </a:p>
          <a:p>
            <a:pPr lvl="1"/>
            <a:endParaRPr lang="en-US" dirty="0"/>
          </a:p>
        </p:txBody>
      </p:sp>
      <p:pic>
        <p:nvPicPr>
          <p:cNvPr id="2" name="Picture 1">
            <a:extLst>
              <a:ext uri="{FF2B5EF4-FFF2-40B4-BE49-F238E27FC236}">
                <a16:creationId xmlns:a16="http://schemas.microsoft.com/office/drawing/2014/main" id="{0844FE06-F2CA-DE5E-D8D4-76B3B6DF3AC8}"/>
              </a:ext>
            </a:extLst>
          </p:cNvPr>
          <p:cNvPicPr>
            <a:picLocks noChangeAspect="1"/>
          </p:cNvPicPr>
          <p:nvPr/>
        </p:nvPicPr>
        <p:blipFill>
          <a:blip r:embed="rId2"/>
          <a:stretch>
            <a:fillRect/>
          </a:stretch>
        </p:blipFill>
        <p:spPr>
          <a:xfrm>
            <a:off x="9491472" y="234580"/>
            <a:ext cx="1944624" cy="1647634"/>
          </a:xfrm>
          <a:prstGeom prst="rect">
            <a:avLst/>
          </a:prstGeom>
        </p:spPr>
      </p:pic>
    </p:spTree>
    <p:extLst>
      <p:ext uri="{BB962C8B-B14F-4D97-AF65-F5344CB8AC3E}">
        <p14:creationId xmlns:p14="http://schemas.microsoft.com/office/powerpoint/2010/main" val="371273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838200" y="0"/>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3 – AEC Review</a:t>
            </a:r>
            <a:endParaRPr lang="en-US" sz="32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D63FF60A-E1B6-49B2-9BFF-17C7FAAACF3A}"/>
              </a:ext>
            </a:extLst>
          </p:cNvPr>
          <p:cNvSpPr txBox="1">
            <a:spLocks/>
          </p:cNvSpPr>
          <p:nvPr/>
        </p:nvSpPr>
        <p:spPr>
          <a:xfrm>
            <a:off x="838200" y="1573955"/>
            <a:ext cx="10515600" cy="403828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mbria" panose="02040503050406030204" pitchFamily="18" charset="0"/>
                <a:ea typeface="Cambria" panose="02040503050406030204" pitchFamily="18" charset="0"/>
              </a:rPr>
              <a:t>AEC Kickoff Call (Borrower, Lender, Architect, General Contractor, and AEC Reviewer)</a:t>
            </a:r>
          </a:p>
          <a:p>
            <a:pPr lvl="1"/>
            <a:r>
              <a:rPr lang="en-US" sz="1800" dirty="0">
                <a:latin typeface="Cambria" panose="02040503050406030204" pitchFamily="18" charset="0"/>
                <a:ea typeface="Cambria" panose="02040503050406030204" pitchFamily="18" charset="0"/>
              </a:rPr>
              <a:t>Review the AEC document checklist</a:t>
            </a:r>
          </a:p>
          <a:p>
            <a:pPr lvl="1"/>
            <a:r>
              <a:rPr lang="en-US" sz="1800" dirty="0">
                <a:latin typeface="Cambria" panose="02040503050406030204" pitchFamily="18" charset="0"/>
                <a:ea typeface="Cambria" panose="02040503050406030204" pitchFamily="18" charset="0"/>
              </a:rPr>
              <a:t>Discuss any set timelines, is there a goal submission date? </a:t>
            </a:r>
          </a:p>
          <a:p>
            <a:pPr lvl="1"/>
            <a:r>
              <a:rPr lang="en-US" sz="1800" dirty="0">
                <a:latin typeface="Cambria" panose="02040503050406030204" pitchFamily="18" charset="0"/>
                <a:ea typeface="Cambria" panose="02040503050406030204" pitchFamily="18" charset="0"/>
              </a:rPr>
              <a:t>Discuss any IOIs</a:t>
            </a:r>
          </a:p>
          <a:p>
            <a:pPr lvl="1"/>
            <a:r>
              <a:rPr lang="en-US" sz="1800" dirty="0">
                <a:latin typeface="Cambria" panose="02040503050406030204" pitchFamily="18" charset="0"/>
                <a:ea typeface="Cambria" panose="02040503050406030204" pitchFamily="18" charset="0"/>
              </a:rPr>
              <a:t>Discuss the Architect/Owner/GC contracting relationships</a:t>
            </a:r>
          </a:p>
          <a:p>
            <a:pPr lvl="1"/>
            <a:r>
              <a:rPr lang="en-US" sz="1800" dirty="0">
                <a:latin typeface="Cambria" panose="02040503050406030204" pitchFamily="18" charset="0"/>
                <a:ea typeface="Cambria" panose="02040503050406030204" pitchFamily="18" charset="0"/>
              </a:rPr>
              <a:t>Set communication expectations</a:t>
            </a:r>
          </a:p>
          <a:p>
            <a:pPr lvl="1"/>
            <a:r>
              <a:rPr lang="en-US" sz="1800" dirty="0">
                <a:latin typeface="Cambria" panose="02040503050406030204" pitchFamily="18" charset="0"/>
                <a:ea typeface="Cambria" panose="02040503050406030204" pitchFamily="18" charset="0"/>
              </a:rPr>
              <a:t>Review the proposed scope of work</a:t>
            </a:r>
          </a:p>
          <a:p>
            <a:pPr marL="457200" lvl="1" indent="0">
              <a:buNone/>
            </a:pPr>
            <a:endParaRPr lang="en-US" sz="18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Typical Processing Procedure:</a:t>
            </a:r>
          </a:p>
          <a:p>
            <a:pPr lvl="1"/>
            <a:r>
              <a:rPr lang="en-US" sz="1800" dirty="0">
                <a:latin typeface="Cambria" panose="02040503050406030204" pitchFamily="18" charset="0"/>
                <a:ea typeface="Cambria" panose="02040503050406030204" pitchFamily="18" charset="0"/>
              </a:rPr>
              <a:t>Plan Review starts after receipt of at minimum 80% plans and specs and Narrative Scope of Work. Cost Review starts after receipt of at minimum 80% plans and specs, Narrative Scope of Work, Detailed budget.</a:t>
            </a:r>
          </a:p>
          <a:p>
            <a:pPr lvl="2"/>
            <a:r>
              <a:rPr lang="en-US" sz="1600" dirty="0">
                <a:latin typeface="Cambria" panose="02040503050406030204" pitchFamily="18" charset="0"/>
                <a:ea typeface="Cambria" panose="02040503050406030204" pitchFamily="18" charset="0"/>
              </a:rPr>
              <a:t>Average Turn Around of 10-15 business days for both .</a:t>
            </a:r>
          </a:p>
          <a:p>
            <a:pPr lvl="1"/>
            <a:r>
              <a:rPr lang="en-US" sz="2000" dirty="0">
                <a:latin typeface="Cambria" panose="02040503050406030204" pitchFamily="18" charset="0"/>
                <a:ea typeface="Cambria" panose="02040503050406030204" pitchFamily="18" charset="0"/>
              </a:rPr>
              <a:t>Project Architect and General Contract update documents and submit response letter.</a:t>
            </a:r>
          </a:p>
          <a:p>
            <a:pPr lvl="2"/>
            <a:r>
              <a:rPr lang="en-US" sz="1600" dirty="0">
                <a:latin typeface="Cambria" panose="02040503050406030204" pitchFamily="18" charset="0"/>
                <a:ea typeface="Cambria" panose="02040503050406030204" pitchFamily="18" charset="0"/>
              </a:rPr>
              <a:t>Average Turn Around of 10-15 business days for both.</a:t>
            </a:r>
          </a:p>
          <a:p>
            <a:pPr lvl="1"/>
            <a:r>
              <a:rPr lang="en-US" sz="2000" dirty="0">
                <a:latin typeface="Cambria" panose="02040503050406030204" pitchFamily="18" charset="0"/>
                <a:ea typeface="Cambria" panose="02040503050406030204" pitchFamily="18" charset="0"/>
              </a:rPr>
              <a:t>Response documents reviewed and if no further comments are required close out letters issued.</a:t>
            </a:r>
          </a:p>
          <a:p>
            <a:pPr lvl="2"/>
            <a:r>
              <a:rPr lang="en-US" sz="1600" dirty="0">
                <a:latin typeface="Cambria" panose="02040503050406030204" pitchFamily="18" charset="0"/>
                <a:ea typeface="Cambria" panose="02040503050406030204" pitchFamily="18" charset="0"/>
              </a:rPr>
              <a:t>Average Turn Around of 5-10 business days.</a:t>
            </a:r>
          </a:p>
          <a:p>
            <a:pPr lvl="1"/>
            <a:r>
              <a:rPr lang="en-US" sz="2000" dirty="0">
                <a:latin typeface="Cambria" panose="02040503050406030204" pitchFamily="18" charset="0"/>
                <a:ea typeface="Cambria" panose="02040503050406030204" pitchFamily="18" charset="0"/>
              </a:rPr>
              <a:t>As the reviews are on going, documents from the checklist are submitted to the AEC project manger to verify completion and compliance with the MAP guide.</a:t>
            </a:r>
          </a:p>
          <a:p>
            <a:pPr lvl="1"/>
            <a:r>
              <a:rPr lang="en-US" sz="2000" dirty="0">
                <a:latin typeface="Cambria" panose="02040503050406030204" pitchFamily="18" charset="0"/>
                <a:ea typeface="Cambria" panose="02040503050406030204" pitchFamily="18" charset="0"/>
              </a:rPr>
              <a:t>Once all the documents from the checklist have been received and review letters are closed out AEC report is issued</a:t>
            </a:r>
            <a:r>
              <a:rPr lang="en-US" sz="2000" dirty="0"/>
              <a:t>.</a:t>
            </a:r>
          </a:p>
          <a:p>
            <a:pPr lvl="2"/>
            <a:endParaRPr lang="en-US" sz="1600" dirty="0"/>
          </a:p>
          <a:p>
            <a:pPr lvl="1"/>
            <a:endParaRPr lang="en-US" dirty="0"/>
          </a:p>
          <a:p>
            <a:pPr lvl="1"/>
            <a:endParaRPr lang="en-US" dirty="0"/>
          </a:p>
        </p:txBody>
      </p:sp>
      <p:pic>
        <p:nvPicPr>
          <p:cNvPr id="2" name="Picture 1">
            <a:extLst>
              <a:ext uri="{FF2B5EF4-FFF2-40B4-BE49-F238E27FC236}">
                <a16:creationId xmlns:a16="http://schemas.microsoft.com/office/drawing/2014/main" id="{E69C4810-A0E7-7920-E8C9-C342CD302A10}"/>
              </a:ext>
            </a:extLst>
          </p:cNvPr>
          <p:cNvPicPr>
            <a:picLocks noChangeAspect="1"/>
          </p:cNvPicPr>
          <p:nvPr/>
        </p:nvPicPr>
        <p:blipFill>
          <a:blip r:embed="rId2"/>
          <a:stretch>
            <a:fillRect/>
          </a:stretch>
        </p:blipFill>
        <p:spPr>
          <a:xfrm>
            <a:off x="9011221" y="536821"/>
            <a:ext cx="2143125" cy="2143125"/>
          </a:xfrm>
          <a:prstGeom prst="rect">
            <a:avLst/>
          </a:prstGeom>
        </p:spPr>
      </p:pic>
    </p:spTree>
    <p:extLst>
      <p:ext uri="{BB962C8B-B14F-4D97-AF65-F5344CB8AC3E}">
        <p14:creationId xmlns:p14="http://schemas.microsoft.com/office/powerpoint/2010/main" val="202757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746620" y="116782"/>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4 – GC Budget</a:t>
            </a:r>
            <a:endParaRPr lang="en-US" sz="32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9C9C2B9D-95AC-46F2-A8BB-16727DCC3244}"/>
              </a:ext>
            </a:extLst>
          </p:cNvPr>
          <p:cNvPicPr>
            <a:picLocks noChangeAspect="1"/>
          </p:cNvPicPr>
          <p:nvPr/>
        </p:nvPicPr>
        <p:blipFill>
          <a:blip r:embed="rId2"/>
          <a:stretch>
            <a:fillRect/>
          </a:stretch>
        </p:blipFill>
        <p:spPr>
          <a:xfrm>
            <a:off x="461725" y="1887876"/>
            <a:ext cx="10996943" cy="3489882"/>
          </a:xfrm>
          <a:prstGeom prst="rect">
            <a:avLst/>
          </a:prstGeom>
        </p:spPr>
      </p:pic>
    </p:spTree>
    <p:extLst>
      <p:ext uri="{BB962C8B-B14F-4D97-AF65-F5344CB8AC3E}">
        <p14:creationId xmlns:p14="http://schemas.microsoft.com/office/powerpoint/2010/main" val="376726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Construction Management Team SOA Data</a:t>
            </a:r>
          </a:p>
        </p:txBody>
      </p:sp>
      <p:sp>
        <p:nvSpPr>
          <p:cNvPr id="11" name="Slide Number Placeholder 5">
            <a:extLst>
              <a:ext uri="{FF2B5EF4-FFF2-40B4-BE49-F238E27FC236}">
                <a16:creationId xmlns:a16="http://schemas.microsoft.com/office/drawing/2014/main" id="{954B11F0-FB36-6F4C-C5DB-13D0276E1DDD}"/>
              </a:ext>
            </a:extLst>
          </p:cNvPr>
          <p:cNvSpPr txBox="1">
            <a:spLocks/>
          </p:cNvSpPr>
          <p:nvPr/>
        </p:nvSpPr>
        <p:spPr>
          <a:xfrm>
            <a:off x="10107095" y="6432267"/>
            <a:ext cx="18719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Baskerville Old Face" panose="02020602080505020303" pitchFamily="18" charset="0"/>
              </a:rPr>
              <a:t>Data CAO: 2/13/2023</a:t>
            </a:r>
          </a:p>
        </p:txBody>
      </p:sp>
      <p:graphicFrame>
        <p:nvGraphicFramePr>
          <p:cNvPr id="12" name="Table 11">
            <a:extLst>
              <a:ext uri="{FF2B5EF4-FFF2-40B4-BE49-F238E27FC236}">
                <a16:creationId xmlns:a16="http://schemas.microsoft.com/office/drawing/2014/main" id="{8788F21C-C391-9AEB-E3E8-A6F7E299E355}"/>
              </a:ext>
            </a:extLst>
          </p:cNvPr>
          <p:cNvGraphicFramePr>
            <a:graphicFrameLocks noGrp="1"/>
          </p:cNvGraphicFramePr>
          <p:nvPr/>
        </p:nvGraphicFramePr>
        <p:xfrm>
          <a:off x="815759" y="1618231"/>
          <a:ext cx="10560482" cy="4443660"/>
        </p:xfrm>
        <a:graphic>
          <a:graphicData uri="http://schemas.openxmlformats.org/drawingml/2006/table">
            <a:tbl>
              <a:tblPr>
                <a:tableStyleId>{5C22544A-7EE6-4342-B048-85BDC9FD1C3A}</a:tableStyleId>
              </a:tblPr>
              <a:tblGrid>
                <a:gridCol w="1380351">
                  <a:extLst>
                    <a:ext uri="{9D8B030D-6E8A-4147-A177-3AD203B41FA5}">
                      <a16:colId xmlns:a16="http://schemas.microsoft.com/office/drawing/2014/main" val="2881254889"/>
                    </a:ext>
                  </a:extLst>
                </a:gridCol>
                <a:gridCol w="1252442">
                  <a:extLst>
                    <a:ext uri="{9D8B030D-6E8A-4147-A177-3AD203B41FA5}">
                      <a16:colId xmlns:a16="http://schemas.microsoft.com/office/drawing/2014/main" val="330722131"/>
                    </a:ext>
                  </a:extLst>
                </a:gridCol>
                <a:gridCol w="1132527">
                  <a:extLst>
                    <a:ext uri="{9D8B030D-6E8A-4147-A177-3AD203B41FA5}">
                      <a16:colId xmlns:a16="http://schemas.microsoft.com/office/drawing/2014/main" val="2949178606"/>
                    </a:ext>
                  </a:extLst>
                </a:gridCol>
                <a:gridCol w="1132527">
                  <a:extLst>
                    <a:ext uri="{9D8B030D-6E8A-4147-A177-3AD203B41FA5}">
                      <a16:colId xmlns:a16="http://schemas.microsoft.com/office/drawing/2014/main" val="2983160005"/>
                    </a:ext>
                  </a:extLst>
                </a:gridCol>
                <a:gridCol w="1132527">
                  <a:extLst>
                    <a:ext uri="{9D8B030D-6E8A-4147-A177-3AD203B41FA5}">
                      <a16:colId xmlns:a16="http://schemas.microsoft.com/office/drawing/2014/main" val="2200376559"/>
                    </a:ext>
                  </a:extLst>
                </a:gridCol>
                <a:gridCol w="1132527">
                  <a:extLst>
                    <a:ext uri="{9D8B030D-6E8A-4147-A177-3AD203B41FA5}">
                      <a16:colId xmlns:a16="http://schemas.microsoft.com/office/drawing/2014/main" val="335519051"/>
                    </a:ext>
                  </a:extLst>
                </a:gridCol>
                <a:gridCol w="1132527">
                  <a:extLst>
                    <a:ext uri="{9D8B030D-6E8A-4147-A177-3AD203B41FA5}">
                      <a16:colId xmlns:a16="http://schemas.microsoft.com/office/drawing/2014/main" val="525353001"/>
                    </a:ext>
                  </a:extLst>
                </a:gridCol>
                <a:gridCol w="1132527">
                  <a:extLst>
                    <a:ext uri="{9D8B030D-6E8A-4147-A177-3AD203B41FA5}">
                      <a16:colId xmlns:a16="http://schemas.microsoft.com/office/drawing/2014/main" val="2583857792"/>
                    </a:ext>
                  </a:extLst>
                </a:gridCol>
                <a:gridCol w="1132527">
                  <a:extLst>
                    <a:ext uri="{9D8B030D-6E8A-4147-A177-3AD203B41FA5}">
                      <a16:colId xmlns:a16="http://schemas.microsoft.com/office/drawing/2014/main" val="4031596303"/>
                    </a:ext>
                  </a:extLst>
                </a:gridCol>
              </a:tblGrid>
              <a:tr h="826567">
                <a:tc>
                  <a:txBody>
                    <a:bodyPr/>
                    <a:lstStyle/>
                    <a:p>
                      <a:pPr algn="l" fontAlgn="t"/>
                      <a:r>
                        <a:rPr lang="en-US" sz="1600" b="1" u="none" strike="noStrike" dirty="0">
                          <a:effectLst/>
                        </a:rPr>
                        <a:t>Section of Act</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202 (Non-Insured)</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220 NC</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221 (d)(4)SR/ NC</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223(f)</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231 NC</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231 SR</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241(a)</a:t>
                      </a:r>
                      <a:endParaRPr lang="en-US" sz="1600" b="1" i="0" u="none" strike="noStrike" dirty="0">
                        <a:effectLst/>
                        <a:latin typeface="Calibri" panose="020F0502020204030204" pitchFamily="34" charset="0"/>
                      </a:endParaRPr>
                    </a:p>
                  </a:txBody>
                  <a:tcPr marL="6350" marR="6350" marT="6350" marB="0"/>
                </a:tc>
                <a:tc>
                  <a:txBody>
                    <a:bodyPr/>
                    <a:lstStyle/>
                    <a:p>
                      <a:pPr algn="ctr" fontAlgn="t"/>
                      <a:r>
                        <a:rPr lang="en-US" sz="1600" b="1" u="none" strike="noStrike" dirty="0">
                          <a:effectLst/>
                        </a:rPr>
                        <a:t>Total</a:t>
                      </a:r>
                      <a:endParaRPr lang="en-US" sz="1600" b="1" i="0" u="none" strike="noStrike" dirty="0">
                        <a:effectLst/>
                        <a:latin typeface="Calibri" panose="020F0502020204030204" pitchFamily="34" charset="0"/>
                      </a:endParaRPr>
                    </a:p>
                  </a:txBody>
                  <a:tcPr marL="6350" marR="6350" marT="6350" marB="0"/>
                </a:tc>
                <a:extLst>
                  <a:ext uri="{0D108BD9-81ED-4DB2-BD59-A6C34878D82A}">
                    <a16:rowId xmlns:a16="http://schemas.microsoft.com/office/drawing/2014/main" val="3134629477"/>
                  </a:ext>
                </a:extLst>
              </a:tr>
              <a:tr h="483031">
                <a:tc>
                  <a:txBody>
                    <a:bodyPr/>
                    <a:lstStyle/>
                    <a:p>
                      <a:pPr algn="l" fontAlgn="b"/>
                      <a:r>
                        <a:rPr lang="en-US" sz="1600" b="1" u="none" strike="noStrike" dirty="0">
                          <a:effectLst/>
                        </a:rPr>
                        <a:t>Total # of Deals</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50</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177</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3</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a:t>
                      </a:r>
                      <a:endParaRPr lang="en-US" sz="1600" b="1" i="0" u="none" strike="noStrike" dirty="0">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240</a:t>
                      </a:r>
                      <a:endParaRPr lang="en-US" sz="16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567979460"/>
                  </a:ext>
                </a:extLst>
              </a:tr>
              <a:tr h="776819">
                <a:tc>
                  <a:txBody>
                    <a:bodyPr/>
                    <a:lstStyle/>
                    <a:p>
                      <a:pPr algn="l" fontAlgn="b"/>
                      <a:r>
                        <a:rPr lang="en-US" sz="1600" u="none" strike="noStrike" dirty="0">
                          <a:effectLst/>
                        </a:rPr>
                        <a:t>BAL % Per Program</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highlight>
                            <a:srgbClr val="FFFF00"/>
                          </a:highlight>
                        </a:rPr>
                        <a:t>42%</a:t>
                      </a:r>
                      <a:endParaRPr lang="en-US" sz="1600" b="0" i="0" u="none" strike="noStrike" dirty="0">
                        <a:effectLst/>
                        <a:highlight>
                          <a:srgbClr val="FFFF00"/>
                        </a:highlight>
                        <a:latin typeface="Calibri" panose="020F0502020204030204" pitchFamily="34" charset="0"/>
                      </a:endParaRPr>
                    </a:p>
                  </a:txBody>
                  <a:tcPr marL="6350" marR="6350" marT="6350" marB="0" anchor="b"/>
                </a:tc>
                <a:tc>
                  <a:txBody>
                    <a:bodyPr/>
                    <a:lstStyle/>
                    <a:p>
                      <a:pPr algn="r" fontAlgn="b"/>
                      <a:r>
                        <a:rPr lang="en-US" sz="1600" u="none" strike="noStrike" dirty="0">
                          <a:effectLst/>
                        </a:rPr>
                        <a:t>53%</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3%</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100%</a:t>
                      </a:r>
                      <a:endParaRPr lang="en-US" sz="16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664373266"/>
                  </a:ext>
                </a:extLst>
              </a:tr>
              <a:tr h="776819">
                <a:tc>
                  <a:txBody>
                    <a:bodyPr/>
                    <a:lstStyle/>
                    <a:p>
                      <a:pPr algn="l" fontAlgn="b"/>
                      <a:r>
                        <a:rPr lang="en-US" sz="1600" u="none" strike="noStrike" dirty="0">
                          <a:effectLst/>
                        </a:rPr>
                        <a:t>BOS % Per Program</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5.5%</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highlight>
                            <a:srgbClr val="FFFF00"/>
                          </a:highlight>
                        </a:rPr>
                        <a:t>94.5%</a:t>
                      </a:r>
                      <a:endParaRPr lang="en-US" sz="1600" b="0" i="0" u="none" strike="noStrike" dirty="0">
                        <a:effectLst/>
                        <a:highlight>
                          <a:srgbClr val="FFFF00"/>
                        </a:highligh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100%</a:t>
                      </a:r>
                      <a:endParaRPr lang="en-US" sz="16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918972577"/>
                  </a:ext>
                </a:extLst>
              </a:tr>
              <a:tr h="776819">
                <a:tc>
                  <a:txBody>
                    <a:bodyPr/>
                    <a:lstStyle/>
                    <a:p>
                      <a:pPr algn="l" fontAlgn="b"/>
                      <a:r>
                        <a:rPr lang="en-US" sz="1600" u="none" strike="noStrike" dirty="0">
                          <a:effectLst/>
                        </a:rPr>
                        <a:t>NYC % Per Program</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6.5%</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90.3%</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0.0%</a:t>
                      </a:r>
                      <a:endParaRPr lang="en-US" sz="1600" b="0" i="0" u="none" strike="noStrike" dirty="0">
                        <a:effectLst/>
                        <a:latin typeface="Calibri" panose="020F0502020204030204" pitchFamily="34" charset="0"/>
                      </a:endParaRPr>
                    </a:p>
                  </a:txBody>
                  <a:tcPr marL="6350" marR="6350" marT="6350" marB="0" anchor="b"/>
                </a:tc>
                <a:tc>
                  <a:txBody>
                    <a:bodyPr/>
                    <a:lstStyle/>
                    <a:p>
                      <a:pPr algn="r" fontAlgn="b"/>
                      <a:r>
                        <a:rPr lang="en-US" sz="1600" u="none" strike="noStrike" dirty="0">
                          <a:effectLst/>
                          <a:highlight>
                            <a:srgbClr val="FFFF00"/>
                          </a:highlight>
                        </a:rPr>
                        <a:t>3.2%</a:t>
                      </a:r>
                      <a:endParaRPr lang="en-US" sz="1600" b="0" i="0" u="none" strike="noStrike" dirty="0">
                        <a:effectLst/>
                        <a:highlight>
                          <a:srgbClr val="FFFF00"/>
                        </a:highlight>
                        <a:latin typeface="Calibri" panose="020F0502020204030204" pitchFamily="34" charset="0"/>
                      </a:endParaRPr>
                    </a:p>
                  </a:txBody>
                  <a:tcPr marL="6350" marR="6350" marT="6350" marB="0" anchor="b"/>
                </a:tc>
                <a:tc>
                  <a:txBody>
                    <a:bodyPr/>
                    <a:lstStyle/>
                    <a:p>
                      <a:pPr algn="r" fontAlgn="b"/>
                      <a:r>
                        <a:rPr lang="en-US" sz="1600" u="none" strike="noStrike" dirty="0">
                          <a:effectLst/>
                        </a:rPr>
                        <a:t>100%</a:t>
                      </a:r>
                      <a:endParaRPr lang="en-US" sz="16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631895063"/>
                  </a:ext>
                </a:extLst>
              </a:tr>
              <a:tr h="803605">
                <a:tc>
                  <a:txBody>
                    <a:bodyPr/>
                    <a:lstStyle/>
                    <a:p>
                      <a:pPr algn="l" fontAlgn="b"/>
                      <a:r>
                        <a:rPr lang="en-US" sz="1600" b="1" u="none" strike="noStrike" dirty="0">
                          <a:effectLst/>
                        </a:rPr>
                        <a:t>Overall %</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2.5%</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0.4%</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20.8%</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73.8%</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1.3%</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0.4%</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0.8%</a:t>
                      </a:r>
                      <a:endParaRPr lang="en-US" sz="1600" b="1" i="0" u="none" strike="noStrike" dirty="0">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100%</a:t>
                      </a:r>
                      <a:endParaRPr lang="en-US" sz="16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1246538"/>
                  </a:ext>
                </a:extLst>
              </a:tr>
            </a:tbl>
          </a:graphicData>
        </a:graphic>
      </p:graphicFrame>
    </p:spTree>
    <p:extLst>
      <p:ext uri="{BB962C8B-B14F-4D97-AF65-F5344CB8AC3E}">
        <p14:creationId xmlns:p14="http://schemas.microsoft.com/office/powerpoint/2010/main" val="1730797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620486" y="5114"/>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4 – GC Budget</a:t>
            </a:r>
            <a:endParaRPr lang="en-US" sz="32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1E11B70-5073-4ACD-B778-00C6B031D94A}"/>
              </a:ext>
            </a:extLst>
          </p:cNvPr>
          <p:cNvPicPr>
            <a:picLocks noChangeAspect="1"/>
          </p:cNvPicPr>
          <p:nvPr/>
        </p:nvPicPr>
        <p:blipFill>
          <a:blip r:embed="rId2"/>
          <a:stretch>
            <a:fillRect/>
          </a:stretch>
        </p:blipFill>
        <p:spPr>
          <a:xfrm>
            <a:off x="620486" y="1574774"/>
            <a:ext cx="10951028" cy="4182403"/>
          </a:xfrm>
          <a:prstGeom prst="rect">
            <a:avLst/>
          </a:prstGeom>
        </p:spPr>
      </p:pic>
    </p:spTree>
    <p:extLst>
      <p:ext uri="{BB962C8B-B14F-4D97-AF65-F5344CB8AC3E}">
        <p14:creationId xmlns:p14="http://schemas.microsoft.com/office/powerpoint/2010/main" val="325936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604007" y="301340"/>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5 – Repair &amp; Alterations Worksheet</a:t>
            </a:r>
            <a:endParaRPr lang="en-US" sz="3200" dirty="0">
              <a:latin typeface="Cambria" panose="02040503050406030204" pitchFamily="18" charset="0"/>
              <a:ea typeface="Cambria" panose="02040503050406030204" pitchFamily="18" charset="0"/>
            </a:endParaRPr>
          </a:p>
        </p:txBody>
      </p:sp>
      <p:sp>
        <p:nvSpPr>
          <p:cNvPr id="6" name="Content Placeholder 3">
            <a:extLst>
              <a:ext uri="{FF2B5EF4-FFF2-40B4-BE49-F238E27FC236}">
                <a16:creationId xmlns:a16="http://schemas.microsoft.com/office/drawing/2014/main" id="{3CA7BBD3-C534-475D-A777-EA20444B0DFB}"/>
              </a:ext>
            </a:extLst>
          </p:cNvPr>
          <p:cNvSpPr txBox="1">
            <a:spLocks/>
          </p:cNvSpPr>
          <p:nvPr/>
        </p:nvSpPr>
        <p:spPr>
          <a:xfrm>
            <a:off x="838199" y="1825625"/>
            <a:ext cx="5788937" cy="3497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ea typeface="Cambria" panose="02040503050406030204" pitchFamily="18" charset="0"/>
              </a:rPr>
              <a:t>Section A, items 1,2, and 3 are to match the e-tool.</a:t>
            </a:r>
          </a:p>
          <a:p>
            <a:r>
              <a:rPr lang="en-US" sz="2400" dirty="0">
                <a:latin typeface="Cambria" panose="02040503050406030204" pitchFamily="18" charset="0"/>
                <a:ea typeface="Cambria" panose="02040503050406030204" pitchFamily="18" charset="0"/>
              </a:rPr>
              <a:t>Life Safety Items cannot be deferred.</a:t>
            </a:r>
          </a:p>
          <a:p>
            <a:r>
              <a:rPr lang="en-US" sz="2400" dirty="0">
                <a:latin typeface="Cambria" panose="02040503050406030204" pitchFamily="18" charset="0"/>
                <a:ea typeface="Cambria" panose="02040503050406030204" pitchFamily="18" charset="0"/>
              </a:rPr>
              <a:t>Accessibility Items can be deferred.</a:t>
            </a:r>
          </a:p>
          <a:p>
            <a:r>
              <a:rPr lang="en-US" sz="2400" dirty="0">
                <a:latin typeface="Cambria" panose="02040503050406030204" pitchFamily="18" charset="0"/>
                <a:ea typeface="Cambria" panose="02040503050406030204" pitchFamily="18" charset="0"/>
              </a:rPr>
              <a:t>The General Contractor will need to break out the exact cost for all Critical Repairs.</a:t>
            </a:r>
          </a:p>
          <a:p>
            <a:endParaRPr lang="en-US" dirty="0"/>
          </a:p>
        </p:txBody>
      </p:sp>
      <p:pic>
        <p:nvPicPr>
          <p:cNvPr id="7" name="Content Placeholder 10">
            <a:extLst>
              <a:ext uri="{FF2B5EF4-FFF2-40B4-BE49-F238E27FC236}">
                <a16:creationId xmlns:a16="http://schemas.microsoft.com/office/drawing/2014/main" id="{46FB0998-C5F8-45FA-94D8-8BEDA44E3A2B}"/>
              </a:ext>
            </a:extLst>
          </p:cNvPr>
          <p:cNvPicPr>
            <a:picLocks noChangeAspect="1"/>
          </p:cNvPicPr>
          <p:nvPr/>
        </p:nvPicPr>
        <p:blipFill>
          <a:blip r:embed="rId2"/>
          <a:stretch>
            <a:fillRect/>
          </a:stretch>
        </p:blipFill>
        <p:spPr>
          <a:xfrm>
            <a:off x="6719583" y="1991763"/>
            <a:ext cx="4877906" cy="3080352"/>
          </a:xfrm>
          <a:prstGeom prst="rect">
            <a:avLst/>
          </a:prstGeom>
        </p:spPr>
      </p:pic>
      <p:pic>
        <p:nvPicPr>
          <p:cNvPr id="2" name="Picture 1">
            <a:extLst>
              <a:ext uri="{FF2B5EF4-FFF2-40B4-BE49-F238E27FC236}">
                <a16:creationId xmlns:a16="http://schemas.microsoft.com/office/drawing/2014/main" id="{D7641BF8-5F0D-97F0-73A0-4BE1CF3EDE3E}"/>
              </a:ext>
            </a:extLst>
          </p:cNvPr>
          <p:cNvPicPr>
            <a:picLocks noChangeAspect="1"/>
          </p:cNvPicPr>
          <p:nvPr/>
        </p:nvPicPr>
        <p:blipFill>
          <a:blip r:embed="rId3"/>
          <a:stretch>
            <a:fillRect/>
          </a:stretch>
        </p:blipFill>
        <p:spPr>
          <a:xfrm>
            <a:off x="9760879" y="152104"/>
            <a:ext cx="1836610" cy="1839659"/>
          </a:xfrm>
          <a:prstGeom prst="rect">
            <a:avLst/>
          </a:prstGeom>
        </p:spPr>
      </p:pic>
    </p:spTree>
    <p:extLst>
      <p:ext uri="{BB962C8B-B14F-4D97-AF65-F5344CB8AC3E}">
        <p14:creationId xmlns:p14="http://schemas.microsoft.com/office/powerpoint/2010/main" val="15747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604007" y="301340"/>
            <a:ext cx="11156558" cy="1569660"/>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5 – Repair &amp; Alterations Worksheet</a:t>
            </a:r>
            <a:endParaRPr lang="en-US" sz="3200" dirty="0">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id="{631C5987-1019-4BE6-96A6-298B235BC447}"/>
              </a:ext>
            </a:extLst>
          </p:cNvPr>
          <p:cNvSpPr txBox="1">
            <a:spLocks/>
          </p:cNvSpPr>
          <p:nvPr/>
        </p:nvSpPr>
        <p:spPr>
          <a:xfrm>
            <a:off x="838200" y="1825625"/>
            <a:ext cx="5181600" cy="3568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ea typeface="Cambria" panose="02040503050406030204" pitchFamily="18" charset="0"/>
              </a:rPr>
              <a:t>Section A.4 and all of B are for reporting Soft Cost.</a:t>
            </a:r>
          </a:p>
          <a:p>
            <a:r>
              <a:rPr lang="en-US" sz="2400" dirty="0">
                <a:latin typeface="Cambria" panose="02040503050406030204" pitchFamily="18" charset="0"/>
                <a:ea typeface="Cambria" panose="02040503050406030204" pitchFamily="18" charset="0"/>
              </a:rPr>
              <a:t>These will need to be provided by the Architect and General Contractor.</a:t>
            </a:r>
          </a:p>
          <a:p>
            <a:r>
              <a:rPr lang="en-US" sz="2400" dirty="0">
                <a:latin typeface="Cambria" panose="02040503050406030204" pitchFamily="18" charset="0"/>
                <a:ea typeface="Cambria" panose="02040503050406030204" pitchFamily="18" charset="0"/>
              </a:rPr>
              <a:t>Use the itemized cost tab to populate A.4 GC’s General Requirements and 7 other fees.</a:t>
            </a:r>
          </a:p>
        </p:txBody>
      </p:sp>
      <p:pic>
        <p:nvPicPr>
          <p:cNvPr id="8" name="Content Placeholder 11">
            <a:extLst>
              <a:ext uri="{FF2B5EF4-FFF2-40B4-BE49-F238E27FC236}">
                <a16:creationId xmlns:a16="http://schemas.microsoft.com/office/drawing/2014/main" id="{C442E652-39E2-447A-8016-08F2D65DBE56}"/>
              </a:ext>
            </a:extLst>
          </p:cNvPr>
          <p:cNvPicPr>
            <a:picLocks noChangeAspect="1"/>
          </p:cNvPicPr>
          <p:nvPr/>
        </p:nvPicPr>
        <p:blipFill>
          <a:blip r:embed="rId2"/>
          <a:stretch>
            <a:fillRect/>
          </a:stretch>
        </p:blipFill>
        <p:spPr>
          <a:xfrm>
            <a:off x="6172200" y="2000816"/>
            <a:ext cx="5181600" cy="3136345"/>
          </a:xfrm>
          <a:prstGeom prst="rect">
            <a:avLst/>
          </a:prstGeom>
        </p:spPr>
      </p:pic>
      <p:pic>
        <p:nvPicPr>
          <p:cNvPr id="2" name="Picture 1">
            <a:extLst>
              <a:ext uri="{FF2B5EF4-FFF2-40B4-BE49-F238E27FC236}">
                <a16:creationId xmlns:a16="http://schemas.microsoft.com/office/drawing/2014/main" id="{E248528B-8E6F-2454-E13A-FE78A3D58FF5}"/>
              </a:ext>
            </a:extLst>
          </p:cNvPr>
          <p:cNvPicPr>
            <a:picLocks noChangeAspect="1"/>
          </p:cNvPicPr>
          <p:nvPr/>
        </p:nvPicPr>
        <p:blipFill>
          <a:blip r:embed="rId3"/>
          <a:stretch>
            <a:fillRect/>
          </a:stretch>
        </p:blipFill>
        <p:spPr>
          <a:xfrm>
            <a:off x="9683496" y="171524"/>
            <a:ext cx="1836610" cy="1647635"/>
          </a:xfrm>
          <a:prstGeom prst="rect">
            <a:avLst/>
          </a:prstGeom>
        </p:spPr>
      </p:pic>
    </p:spTree>
    <p:extLst>
      <p:ext uri="{BB962C8B-B14F-4D97-AF65-F5344CB8AC3E}">
        <p14:creationId xmlns:p14="http://schemas.microsoft.com/office/powerpoint/2010/main" val="111437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48BA9-5275-D4F7-ED39-74E1FBC61592}"/>
              </a:ext>
            </a:extLst>
          </p:cNvPr>
          <p:cNvSpPr txBox="1"/>
          <p:nvPr/>
        </p:nvSpPr>
        <p:spPr>
          <a:xfrm>
            <a:off x="604007" y="101675"/>
            <a:ext cx="11156558" cy="2062103"/>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Best Practices</a:t>
            </a:r>
          </a:p>
          <a:p>
            <a:r>
              <a:rPr lang="en-US" sz="3200" b="1" dirty="0">
                <a:solidFill>
                  <a:srgbClr val="056839"/>
                </a:solidFill>
                <a:latin typeface="Cambria" panose="02040503050406030204" pitchFamily="18" charset="0"/>
                <a:ea typeface="Cambria" panose="02040503050406030204" pitchFamily="18" charset="0"/>
              </a:rPr>
              <a:t>Heavy F – Project Timeline</a:t>
            </a:r>
          </a:p>
          <a:p>
            <a:r>
              <a:rPr lang="en-US" sz="3200" b="1" dirty="0">
                <a:solidFill>
                  <a:srgbClr val="056839"/>
                </a:solidFill>
                <a:latin typeface="Cambria" panose="02040503050406030204" pitchFamily="18" charset="0"/>
                <a:ea typeface="Cambria" panose="02040503050406030204" pitchFamily="18" charset="0"/>
              </a:rPr>
              <a:t>Step 5 – Repair &amp; Alterations Worksheet – Itemized Cost Tab</a:t>
            </a:r>
            <a:endParaRPr lang="en-US" sz="32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DCA1057-8C8B-4A89-9A38-E8F8C51E156C}"/>
              </a:ext>
            </a:extLst>
          </p:cNvPr>
          <p:cNvPicPr>
            <a:picLocks noChangeAspect="1"/>
          </p:cNvPicPr>
          <p:nvPr/>
        </p:nvPicPr>
        <p:blipFill>
          <a:blip r:embed="rId2"/>
          <a:stretch>
            <a:fillRect/>
          </a:stretch>
        </p:blipFill>
        <p:spPr>
          <a:xfrm>
            <a:off x="1041149" y="2163778"/>
            <a:ext cx="9560805" cy="2860882"/>
          </a:xfrm>
          <a:prstGeom prst="rect">
            <a:avLst/>
          </a:prstGeom>
        </p:spPr>
      </p:pic>
    </p:spTree>
    <p:extLst>
      <p:ext uri="{BB962C8B-B14F-4D97-AF65-F5344CB8AC3E}">
        <p14:creationId xmlns:p14="http://schemas.microsoft.com/office/powerpoint/2010/main" val="255497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41316-A9C9-C4F3-5067-DB265B9374AD}"/>
              </a:ext>
            </a:extLst>
          </p:cNvPr>
          <p:cNvSpPr txBox="1"/>
          <p:nvPr/>
        </p:nvSpPr>
        <p:spPr>
          <a:xfrm>
            <a:off x="1159079" y="134224"/>
            <a:ext cx="9873842" cy="6063198"/>
          </a:xfrm>
          <a:prstGeom prst="rect">
            <a:avLst/>
          </a:prstGeom>
          <a:noFill/>
        </p:spPr>
        <p:txBody>
          <a:bodyPr wrap="square" rtlCol="0">
            <a:spAutoFit/>
          </a:bodyPr>
          <a:lstStyle/>
          <a:p>
            <a:r>
              <a:rPr lang="en-US" sz="3200" b="1" u="sng" dirty="0">
                <a:solidFill>
                  <a:srgbClr val="056839"/>
                </a:solidFill>
                <a:latin typeface="Cambria" panose="02040503050406030204" pitchFamily="18" charset="0"/>
                <a:ea typeface="Cambria" panose="02040503050406030204" pitchFamily="18" charset="0"/>
              </a:rPr>
              <a:t>Lender’s Best Practices</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Utilizing Lender Delegated Authority for most 223f projects (All </a:t>
            </a:r>
            <a:r>
              <a:rPr lang="en-US" sz="1600" dirty="0">
                <a:latin typeface="Calibri" panose="020F0502020204030204" pitchFamily="34" charset="0"/>
                <a:ea typeface="Calibri" panose="020F0502020204030204" pitchFamily="34" charset="0"/>
              </a:rPr>
              <a:t>H</a:t>
            </a:r>
            <a:r>
              <a:rPr lang="en-US" sz="1600" dirty="0">
                <a:effectLst/>
                <a:latin typeface="Calibri" panose="020F0502020204030204" pitchFamily="34" charset="0"/>
                <a:ea typeface="Calibri" panose="020F0502020204030204" pitchFamily="34" charset="0"/>
              </a:rPr>
              <a:t>eavy F repairs and projects with complexity as determined by underwriting). Note:  Critical repairs (e.g. accessibility and green) are not delegated to the Lender.  HUD still approves these repairs.  Also, Delegated Authority must be fully disclosed in the Underwriting submission and approved by HUD as special condition to the Commitment.</a:t>
            </a:r>
          </a:p>
          <a:p>
            <a:pPr marL="342900" marR="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Assigning Lender led inspections at 35%, 65%, and 100%.  Typically, AEI for example, will send their construction monitoring team to the property at the time of the pay application draw request.</a:t>
            </a:r>
          </a:p>
          <a:p>
            <a:pPr marL="342900" marR="0" indent="-342900">
              <a:spcBef>
                <a:spcPts val="0"/>
              </a:spcBef>
              <a:spcAft>
                <a:spcPts val="0"/>
              </a:spcAft>
              <a:buFont typeface="+mj-lt"/>
              <a:buAutoNum type="arabicPeriod"/>
            </a:pPr>
            <a:endParaRPr lang="en-US" sz="1600" dirty="0">
              <a:solidFill>
                <a:srgbClr val="FF0000"/>
              </a:solidFill>
              <a:effectLst/>
              <a:highlight>
                <a:srgbClr val="FFFF00"/>
              </a:highligh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Lender HUD Construction team monitoring 223f projects with heavy repairs similar depth like our 221d4 projects</a:t>
            </a:r>
          </a:p>
          <a:p>
            <a:pPr marL="342900" marR="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rPr>
              <a:t>Lender led s</a:t>
            </a:r>
            <a:r>
              <a:rPr lang="en-US" sz="1600" dirty="0">
                <a:effectLst/>
                <a:latin typeface="Calibri" panose="020F0502020204030204" pitchFamily="34" charset="0"/>
                <a:ea typeface="Calibri" panose="020F0502020204030204" pitchFamily="34" charset="0"/>
              </a:rPr>
              <a:t>ite visits to educate the development teams on 223f procedures including repair draws, extensions, etc. </a:t>
            </a:r>
          </a:p>
          <a:p>
            <a:pPr marL="342900" marR="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Consolidation of 3rd Party due diligence to single firm as obstacles can be encountered when multiple vendors involved on single project – Streamlined process</a:t>
            </a:r>
          </a:p>
          <a:p>
            <a:pPr marL="342900" marR="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Communication with the entire production team to aid in expectations. Banker, UW, 3rd parties</a:t>
            </a:r>
          </a:p>
          <a:p>
            <a:pPr marL="342900" marR="0" indent="-342900">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HUD 2328 (if available) along with Itemized costs for critical repairs.  This would be used internally for the Lender and 3</a:t>
            </a:r>
            <a:r>
              <a:rPr lang="en-US" sz="1600" baseline="30000" dirty="0">
                <a:effectLst/>
                <a:latin typeface="Calibri" panose="020F0502020204030204" pitchFamily="34" charset="0"/>
                <a:ea typeface="Calibri" panose="020F0502020204030204" pitchFamily="34" charset="0"/>
              </a:rPr>
              <a:t>rd</a:t>
            </a:r>
            <a:r>
              <a:rPr lang="en-US" sz="1600" dirty="0">
                <a:effectLst/>
                <a:latin typeface="Calibri" panose="020F0502020204030204" pitchFamily="34" charset="0"/>
                <a:ea typeface="Calibri" panose="020F0502020204030204" pitchFamily="34" charset="0"/>
              </a:rPr>
              <a:t> Party to accurately capture the costs to reflect on the Repairs and Alterations Cost Worksheet.</a:t>
            </a:r>
          </a:p>
          <a:p>
            <a:pPr marL="342900" marR="0" indent="-342900">
              <a:spcBef>
                <a:spcPts val="0"/>
              </a:spcBef>
              <a:spcAft>
                <a:spcPts val="0"/>
              </a:spcAft>
              <a:buFont typeface="+mj-lt"/>
              <a:buAutoNum type="arabicPeriod"/>
            </a:pPr>
            <a:endParaRPr lang="en-US" sz="1800" dirty="0">
              <a:effectLst/>
              <a:highlight>
                <a:srgbClr val="FFFF00"/>
              </a:highligh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11310B2-8DB5-E549-26C3-D2DF169C801E}"/>
              </a:ext>
            </a:extLst>
          </p:cNvPr>
          <p:cNvPicPr>
            <a:picLocks noChangeAspect="1"/>
          </p:cNvPicPr>
          <p:nvPr/>
        </p:nvPicPr>
        <p:blipFill>
          <a:blip r:embed="rId2"/>
          <a:stretch>
            <a:fillRect/>
          </a:stretch>
        </p:blipFill>
        <p:spPr>
          <a:xfrm>
            <a:off x="7197710" y="134224"/>
            <a:ext cx="3835211" cy="855677"/>
          </a:xfrm>
          <a:prstGeom prst="rect">
            <a:avLst/>
          </a:prstGeom>
        </p:spPr>
      </p:pic>
    </p:spTree>
    <p:extLst>
      <p:ext uri="{BB962C8B-B14F-4D97-AF65-F5344CB8AC3E}">
        <p14:creationId xmlns:p14="http://schemas.microsoft.com/office/powerpoint/2010/main" val="213315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3D7295-C898-F355-7803-7784F028153E}"/>
              </a:ext>
            </a:extLst>
          </p:cNvPr>
          <p:cNvPicPr>
            <a:picLocks noChangeAspect="1"/>
          </p:cNvPicPr>
          <p:nvPr/>
        </p:nvPicPr>
        <p:blipFill>
          <a:blip r:embed="rId2"/>
          <a:stretch>
            <a:fillRect/>
          </a:stretch>
        </p:blipFill>
        <p:spPr>
          <a:xfrm>
            <a:off x="9103620" y="2961324"/>
            <a:ext cx="1986626" cy="1224782"/>
          </a:xfrm>
          <a:prstGeom prst="rect">
            <a:avLst/>
          </a:prstGeom>
        </p:spPr>
      </p:pic>
      <p:pic>
        <p:nvPicPr>
          <p:cNvPr id="6" name="Picture 5">
            <a:extLst>
              <a:ext uri="{FF2B5EF4-FFF2-40B4-BE49-F238E27FC236}">
                <a16:creationId xmlns:a16="http://schemas.microsoft.com/office/drawing/2014/main" id="{89566159-6DD5-272A-9CF6-5AE1D60207D1}"/>
              </a:ext>
            </a:extLst>
          </p:cNvPr>
          <p:cNvPicPr>
            <a:picLocks noChangeAspect="1"/>
          </p:cNvPicPr>
          <p:nvPr/>
        </p:nvPicPr>
        <p:blipFill>
          <a:blip r:embed="rId3"/>
          <a:stretch>
            <a:fillRect/>
          </a:stretch>
        </p:blipFill>
        <p:spPr>
          <a:xfrm>
            <a:off x="4484681" y="835510"/>
            <a:ext cx="3222638" cy="914479"/>
          </a:xfrm>
          <a:prstGeom prst="rect">
            <a:avLst/>
          </a:prstGeom>
        </p:spPr>
      </p:pic>
      <p:pic>
        <p:nvPicPr>
          <p:cNvPr id="7" name="Picture 6">
            <a:extLst>
              <a:ext uri="{FF2B5EF4-FFF2-40B4-BE49-F238E27FC236}">
                <a16:creationId xmlns:a16="http://schemas.microsoft.com/office/drawing/2014/main" id="{064B0591-F836-1F1D-CCAD-5F07A7A98DDF}"/>
              </a:ext>
            </a:extLst>
          </p:cNvPr>
          <p:cNvPicPr>
            <a:picLocks noChangeAspect="1"/>
          </p:cNvPicPr>
          <p:nvPr/>
        </p:nvPicPr>
        <p:blipFill>
          <a:blip r:embed="rId4"/>
          <a:stretch>
            <a:fillRect/>
          </a:stretch>
        </p:blipFill>
        <p:spPr>
          <a:xfrm>
            <a:off x="838899" y="2516698"/>
            <a:ext cx="1979801" cy="1937856"/>
          </a:xfrm>
          <a:prstGeom prst="rect">
            <a:avLst/>
          </a:prstGeom>
        </p:spPr>
      </p:pic>
      <p:sp>
        <p:nvSpPr>
          <p:cNvPr id="9" name="TextBox 8">
            <a:extLst>
              <a:ext uri="{FF2B5EF4-FFF2-40B4-BE49-F238E27FC236}">
                <a16:creationId xmlns:a16="http://schemas.microsoft.com/office/drawing/2014/main" id="{42E85886-BA49-DB43-7A7F-581CD7FCF4F7}"/>
              </a:ext>
            </a:extLst>
          </p:cNvPr>
          <p:cNvSpPr txBox="1"/>
          <p:nvPr/>
        </p:nvSpPr>
        <p:spPr>
          <a:xfrm>
            <a:off x="6700722" y="2436799"/>
            <a:ext cx="2292357" cy="461665"/>
          </a:xfrm>
          <a:prstGeom prst="rect">
            <a:avLst/>
          </a:prstGeom>
          <a:noFill/>
        </p:spPr>
        <p:txBody>
          <a:bodyPr wrap="square">
            <a:spAutoFit/>
          </a:bodyPr>
          <a:lstStyle/>
          <a:p>
            <a:r>
              <a:rPr lang="en-US" sz="2400" b="1" dirty="0"/>
              <a:t>QUESTIONS?</a:t>
            </a:r>
          </a:p>
        </p:txBody>
      </p:sp>
      <p:sp>
        <p:nvSpPr>
          <p:cNvPr id="8" name="TextBox 7">
            <a:extLst>
              <a:ext uri="{FF2B5EF4-FFF2-40B4-BE49-F238E27FC236}">
                <a16:creationId xmlns:a16="http://schemas.microsoft.com/office/drawing/2014/main" id="{5107C430-A4B5-53C5-633B-C92DF7AB0F6F}"/>
              </a:ext>
            </a:extLst>
          </p:cNvPr>
          <p:cNvSpPr txBox="1"/>
          <p:nvPr/>
        </p:nvSpPr>
        <p:spPr>
          <a:xfrm>
            <a:off x="3178823" y="2463604"/>
            <a:ext cx="6098341" cy="5141920"/>
          </a:xfrm>
          <a:prstGeom prst="rect">
            <a:avLst/>
          </a:prstGeom>
          <a:noFill/>
        </p:spPr>
        <p:txBody>
          <a:bodyPr wrap="square">
            <a:spAutoFit/>
          </a:bodyPr>
          <a:lstStyle/>
          <a:p>
            <a:pPr>
              <a:lnSpc>
                <a:spcPct val="90000"/>
              </a:lnSpc>
              <a:spcAft>
                <a:spcPts val="450"/>
              </a:spcAft>
            </a:pPr>
            <a:endParaRPr lang="en-US" sz="1600" b="1" dirty="0">
              <a:solidFill>
                <a:schemeClr val="bg1">
                  <a:lumMod val="50000"/>
                </a:schemeClr>
              </a:solidFill>
            </a:endParaRPr>
          </a:p>
          <a:p>
            <a:pPr>
              <a:lnSpc>
                <a:spcPct val="90000"/>
              </a:lnSpc>
              <a:spcAft>
                <a:spcPts val="450"/>
              </a:spcAft>
            </a:pPr>
            <a:r>
              <a:rPr lang="en-US" sz="1600" b="1" dirty="0">
                <a:solidFill>
                  <a:schemeClr val="bg1">
                    <a:lumMod val="50000"/>
                  </a:schemeClr>
                </a:solidFill>
                <a:latin typeface="Cambria" panose="02040503050406030204" pitchFamily="18" charset="0"/>
                <a:ea typeface="Cambria" panose="02040503050406030204" pitchFamily="18" charset="0"/>
              </a:rPr>
              <a:t>Moderator:</a:t>
            </a:r>
          </a:p>
          <a:p>
            <a:pPr marL="0" marR="0" lvl="0" indent="0" algn="l" defTabSz="914400" rtl="0" eaLnBrk="1" fontAlgn="auto" latinLnBrk="0" hangingPunct="1">
              <a:spcBef>
                <a:spcPts val="0"/>
              </a:spcBef>
              <a:spcAft>
                <a:spcPts val="600"/>
              </a:spcAft>
              <a:buClrTx/>
              <a:buSzTx/>
              <a:buFontTx/>
              <a:buNone/>
              <a:tabLst/>
              <a:defRPr/>
            </a:pP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Matt Sato</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VP/FHA Deputy Chief Underwriter, Berkadia Commercial Mortgage</a:t>
            </a:r>
          </a:p>
          <a:p>
            <a:pPr defTabSz="914400">
              <a:spcAft>
                <a:spcPts val="600"/>
              </a:spcAft>
              <a:defRPr/>
            </a:pPr>
            <a:endParaRPr lang="en-US" sz="1600" b="1" dirty="0">
              <a:solidFill>
                <a:schemeClr val="bg1">
                  <a:lumMod val="50000"/>
                </a:schemeClr>
              </a:solidFill>
              <a:latin typeface="Cambria" panose="02040503050406030204" pitchFamily="18" charset="0"/>
              <a:ea typeface="Cambria" panose="02040503050406030204" pitchFamily="18" charset="0"/>
            </a:endParaRPr>
          </a:p>
          <a:p>
            <a:pPr defTabSz="914400">
              <a:spcAft>
                <a:spcPts val="600"/>
              </a:spcAft>
              <a:defRPr/>
            </a:pPr>
            <a:r>
              <a:rPr lang="en-US" sz="1600" b="1" dirty="0">
                <a:solidFill>
                  <a:schemeClr val="bg1">
                    <a:lumMod val="50000"/>
                  </a:schemeClr>
                </a:solidFill>
                <a:latin typeface="Cambria" panose="02040503050406030204" pitchFamily="18" charset="0"/>
                <a:ea typeface="Cambria" panose="02040503050406030204" pitchFamily="18" charset="0"/>
              </a:rPr>
              <a:t>Thank-you to our Panelists: </a:t>
            </a:r>
          </a:p>
          <a:p>
            <a:pPr defTabSz="914400">
              <a:spcAft>
                <a:spcPts val="600"/>
              </a:spcAft>
              <a:defRPr/>
            </a:pP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Jeb Bonnett</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Director of HUD Building Assessments, AEI Consultants</a:t>
            </a:r>
          </a:p>
          <a:p>
            <a:pPr defTabSz="914400">
              <a:spcAft>
                <a:spcPts val="600"/>
              </a:spcAft>
              <a:defRPr/>
            </a:pPr>
            <a:endPar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a:p>
            <a:pPr defTabSz="914400">
              <a:spcAft>
                <a:spcPts val="600"/>
              </a:spcAft>
              <a:defRPr/>
            </a:pP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Sheila Galicki</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16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Branch Chief - Technical Specialist Branch, HUD </a:t>
            </a:r>
          </a:p>
          <a:p>
            <a:pPr defTabSz="914400">
              <a:spcAft>
                <a:spcPts val="600"/>
              </a:spcAf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lang="en-US" dirty="0">
              <a:latin typeface="Calibri" panose="020F0502020204030204"/>
            </a:endParaRPr>
          </a:p>
          <a:p>
            <a:pPr marL="0" marR="0" lvl="0" indent="0" algn="l" defTabSz="914400" rtl="0" eaLnBrk="1" fontAlgn="auto" latinLnBrk="0" hangingPunct="1">
              <a:spcBef>
                <a:spcPts val="0"/>
              </a:spcBef>
              <a:spcAft>
                <a:spcPts val="600"/>
              </a:spcAft>
              <a:buClrTx/>
              <a:buSzTx/>
              <a:buFontTx/>
              <a:buNone/>
              <a:tabLst/>
              <a:defRPr/>
            </a:pPr>
            <a:endParaRPr lang="en-US" dirty="0">
              <a:latin typeface="Calibri" panose="020F0502020204030204"/>
            </a:endParaRPr>
          </a:p>
          <a:p>
            <a:pPr marL="0" marR="0" lvl="0" indent="0" algn="l" defTabSz="914400" rtl="0" eaLnBrk="1" fontAlgn="auto" latinLnBrk="0" hangingPunct="1">
              <a:spcBef>
                <a:spcPts val="0"/>
              </a:spcBef>
              <a:spcAft>
                <a:spcPts val="60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lang="en-US" dirty="0">
              <a:latin typeface="Calibri" panose="020F0502020204030204"/>
            </a:endParaRPr>
          </a:p>
          <a:p>
            <a:pPr marL="0" marR="0" lvl="0" indent="0" algn="l" defTabSz="914400" rtl="0" eaLnBrk="1" fontAlgn="auto" latinLnBrk="0" hangingPunct="1">
              <a:spcBef>
                <a:spcPts val="0"/>
              </a:spcBef>
              <a:spcAft>
                <a:spcPts val="60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57644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Northeast Region Production Flow Chart</a:t>
            </a:r>
          </a:p>
        </p:txBody>
      </p:sp>
      <p:pic>
        <p:nvPicPr>
          <p:cNvPr id="5" name="Picture 4">
            <a:extLst>
              <a:ext uri="{FF2B5EF4-FFF2-40B4-BE49-F238E27FC236}">
                <a16:creationId xmlns:a16="http://schemas.microsoft.com/office/drawing/2014/main" id="{D421BAD1-6AE2-80E6-C2C9-5D0773B10746}"/>
              </a:ext>
            </a:extLst>
          </p:cNvPr>
          <p:cNvPicPr>
            <a:picLocks noChangeAspect="1"/>
          </p:cNvPicPr>
          <p:nvPr/>
        </p:nvPicPr>
        <p:blipFill>
          <a:blip r:embed="rId3"/>
          <a:stretch>
            <a:fillRect/>
          </a:stretch>
        </p:blipFill>
        <p:spPr>
          <a:xfrm>
            <a:off x="2361221" y="1524959"/>
            <a:ext cx="7469558" cy="5041951"/>
          </a:xfrm>
          <a:prstGeom prst="rect">
            <a:avLst/>
          </a:prstGeom>
        </p:spPr>
      </p:pic>
    </p:spTree>
    <p:extLst>
      <p:ext uri="{BB962C8B-B14F-4D97-AF65-F5344CB8AC3E}">
        <p14:creationId xmlns:p14="http://schemas.microsoft.com/office/powerpoint/2010/main" val="348996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Application Lifecycle</a:t>
            </a:r>
          </a:p>
        </p:txBody>
      </p:sp>
      <p:sp>
        <p:nvSpPr>
          <p:cNvPr id="19" name="Rectangle 18">
            <a:extLst>
              <a:ext uri="{FF2B5EF4-FFF2-40B4-BE49-F238E27FC236}">
                <a16:creationId xmlns:a16="http://schemas.microsoft.com/office/drawing/2014/main" id="{3C0EACD9-7EE5-4CF3-B804-4525D2B80F2F}"/>
              </a:ext>
            </a:extLst>
          </p:cNvPr>
          <p:cNvSpPr/>
          <p:nvPr/>
        </p:nvSpPr>
        <p:spPr>
          <a:xfrm>
            <a:off x="422561" y="2425788"/>
            <a:ext cx="4998521" cy="4580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Processing Complete - Commitment Issued to Lender</a:t>
            </a:r>
          </a:p>
        </p:txBody>
      </p:sp>
      <p:sp>
        <p:nvSpPr>
          <p:cNvPr id="20" name="Rectangle: Rounded Corners 19">
            <a:extLst>
              <a:ext uri="{FF2B5EF4-FFF2-40B4-BE49-F238E27FC236}">
                <a16:creationId xmlns:a16="http://schemas.microsoft.com/office/drawing/2014/main" id="{15ACF06E-EA4B-F163-1028-83AEC2A21BCC}"/>
              </a:ext>
            </a:extLst>
          </p:cNvPr>
          <p:cNvSpPr/>
          <p:nvPr/>
        </p:nvSpPr>
        <p:spPr>
          <a:xfrm>
            <a:off x="467464" y="3045993"/>
            <a:ext cx="4908714" cy="942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Closing Coordinator  &amp; Construction Management Team </a:t>
            </a:r>
          </a:p>
          <a:p>
            <a:pPr algn="ct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Review Closing Package – Project Cleared to close.</a:t>
            </a:r>
          </a:p>
        </p:txBody>
      </p:sp>
      <p:sp>
        <p:nvSpPr>
          <p:cNvPr id="21" name="Oval 20">
            <a:extLst>
              <a:ext uri="{FF2B5EF4-FFF2-40B4-BE49-F238E27FC236}">
                <a16:creationId xmlns:a16="http://schemas.microsoft.com/office/drawing/2014/main" id="{13D2C060-6B8A-FC03-F18E-B04198E0D42E}"/>
              </a:ext>
            </a:extLst>
          </p:cNvPr>
          <p:cNvSpPr/>
          <p:nvPr/>
        </p:nvSpPr>
        <p:spPr>
          <a:xfrm>
            <a:off x="898214" y="4248742"/>
            <a:ext cx="4047215" cy="121787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Construction Managers  </a:t>
            </a:r>
          </a:p>
          <a:p>
            <a:pPr algn="ct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Performs All Construction Administrative Duties</a:t>
            </a:r>
          </a:p>
        </p:txBody>
      </p:sp>
      <p:sp>
        <p:nvSpPr>
          <p:cNvPr id="22" name="Plaque 21">
            <a:extLst>
              <a:ext uri="{FF2B5EF4-FFF2-40B4-BE49-F238E27FC236}">
                <a16:creationId xmlns:a16="http://schemas.microsoft.com/office/drawing/2014/main" id="{1CF69FC0-DB8B-2F13-5D9D-0C7C7E85F8FE}"/>
              </a:ext>
            </a:extLst>
          </p:cNvPr>
          <p:cNvSpPr/>
          <p:nvPr/>
        </p:nvSpPr>
        <p:spPr>
          <a:xfrm>
            <a:off x="1681295" y="5851445"/>
            <a:ext cx="2481053" cy="68963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Baskerville Old Face" panose="02020602080505020303" pitchFamily="18" charset="0"/>
              </a:rPr>
              <a:t>Asset Management</a:t>
            </a:r>
          </a:p>
        </p:txBody>
      </p:sp>
      <p:sp>
        <p:nvSpPr>
          <p:cNvPr id="23" name="Rectangle 22">
            <a:extLst>
              <a:ext uri="{FF2B5EF4-FFF2-40B4-BE49-F238E27FC236}">
                <a16:creationId xmlns:a16="http://schemas.microsoft.com/office/drawing/2014/main" id="{D4AF4603-94E2-50A8-604D-908C7B6DBE6C}"/>
              </a:ext>
            </a:extLst>
          </p:cNvPr>
          <p:cNvSpPr/>
          <p:nvPr/>
        </p:nvSpPr>
        <p:spPr>
          <a:xfrm>
            <a:off x="899699" y="1541408"/>
            <a:ext cx="4044245" cy="6775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Baskerville Old Face" panose="02020602080505020303" pitchFamily="18" charset="0"/>
              </a:rPr>
              <a:t>Intake Completeness Check</a:t>
            </a:r>
          </a:p>
        </p:txBody>
      </p:sp>
      <p:sp>
        <p:nvSpPr>
          <p:cNvPr id="24" name="TextBox 23">
            <a:extLst>
              <a:ext uri="{FF2B5EF4-FFF2-40B4-BE49-F238E27FC236}">
                <a16:creationId xmlns:a16="http://schemas.microsoft.com/office/drawing/2014/main" id="{22C35FD7-09A5-992A-6181-8DCFF40A0DB8}"/>
              </a:ext>
            </a:extLst>
          </p:cNvPr>
          <p:cNvSpPr txBox="1"/>
          <p:nvPr/>
        </p:nvSpPr>
        <p:spPr>
          <a:xfrm>
            <a:off x="6461067" y="1709305"/>
            <a:ext cx="2196935" cy="338554"/>
          </a:xfrm>
          <a:prstGeom prst="rect">
            <a:avLst/>
          </a:prstGeom>
          <a:noFill/>
        </p:spPr>
        <p:txBody>
          <a:bodyPr wrap="square" rtlCol="0">
            <a:spAutoFit/>
          </a:bodyPr>
          <a:lstStyle/>
          <a:p>
            <a:r>
              <a:rPr lang="en-US" sz="1600" dirty="0">
                <a:latin typeface="Baskerville Old Face" panose="02020602080505020303" pitchFamily="18" charset="0"/>
              </a:rPr>
              <a:t>Catalyst Submission</a:t>
            </a:r>
          </a:p>
        </p:txBody>
      </p:sp>
      <p:sp>
        <p:nvSpPr>
          <p:cNvPr id="25" name="TextBox 24">
            <a:extLst>
              <a:ext uri="{FF2B5EF4-FFF2-40B4-BE49-F238E27FC236}">
                <a16:creationId xmlns:a16="http://schemas.microsoft.com/office/drawing/2014/main" id="{FF29A9BD-9805-4F77-1023-D04F7E54D0C2}"/>
              </a:ext>
            </a:extLst>
          </p:cNvPr>
          <p:cNvSpPr txBox="1"/>
          <p:nvPr/>
        </p:nvSpPr>
        <p:spPr>
          <a:xfrm>
            <a:off x="6461067" y="3347772"/>
            <a:ext cx="2231671" cy="338554"/>
          </a:xfrm>
          <a:prstGeom prst="rect">
            <a:avLst/>
          </a:prstGeom>
          <a:noFill/>
        </p:spPr>
        <p:txBody>
          <a:bodyPr wrap="square" rtlCol="0">
            <a:spAutoFit/>
          </a:bodyPr>
          <a:lstStyle/>
          <a:p>
            <a:r>
              <a:rPr lang="en-US" sz="1600" dirty="0">
                <a:latin typeface="Baskerville Old Face" panose="02020602080505020303" pitchFamily="18" charset="0"/>
              </a:rPr>
              <a:t>Neclosing@hud.gov</a:t>
            </a:r>
          </a:p>
        </p:txBody>
      </p:sp>
      <p:sp>
        <p:nvSpPr>
          <p:cNvPr id="26" name="TextBox 25">
            <a:extLst>
              <a:ext uri="{FF2B5EF4-FFF2-40B4-BE49-F238E27FC236}">
                <a16:creationId xmlns:a16="http://schemas.microsoft.com/office/drawing/2014/main" id="{8ED1CE8F-40E7-CB1D-B43B-B79E1B5A2817}"/>
              </a:ext>
            </a:extLst>
          </p:cNvPr>
          <p:cNvSpPr txBox="1"/>
          <p:nvPr/>
        </p:nvSpPr>
        <p:spPr>
          <a:xfrm>
            <a:off x="6461067" y="4470992"/>
            <a:ext cx="2560123" cy="1077218"/>
          </a:xfrm>
          <a:prstGeom prst="rect">
            <a:avLst/>
          </a:prstGeom>
          <a:noFill/>
        </p:spPr>
        <p:txBody>
          <a:bodyPr wrap="square" rtlCol="0">
            <a:spAutoFit/>
          </a:bodyPr>
          <a:lstStyle/>
          <a:p>
            <a:r>
              <a:rPr lang="en-US" sz="1600" dirty="0">
                <a:latin typeface="Baskerville Old Face" panose="02020602080505020303" pitchFamily="18" charset="0"/>
                <a:hlinkClick r:id="rId3"/>
              </a:rPr>
              <a:t>MF.NYC.TECH@hud.gov</a:t>
            </a:r>
            <a:endParaRPr lang="en-US" sz="1600" dirty="0">
              <a:latin typeface="Baskerville Old Face" panose="02020602080505020303" pitchFamily="18" charset="0"/>
            </a:endParaRPr>
          </a:p>
          <a:p>
            <a:r>
              <a:rPr lang="en-US" sz="1600" dirty="0">
                <a:latin typeface="Baskerville Old Face" panose="02020602080505020303" pitchFamily="18" charset="0"/>
                <a:hlinkClick r:id="rId4"/>
              </a:rPr>
              <a:t>MF.BOS.TECH@hud.gov</a:t>
            </a:r>
            <a:endParaRPr lang="en-US" sz="1600" dirty="0">
              <a:latin typeface="Baskerville Old Face" panose="02020602080505020303" pitchFamily="18" charset="0"/>
            </a:endParaRPr>
          </a:p>
          <a:p>
            <a:r>
              <a:rPr lang="en-US" sz="1600" dirty="0">
                <a:latin typeface="Baskerville Old Face" panose="02020602080505020303" pitchFamily="18" charset="0"/>
                <a:hlinkClick r:id="rId5"/>
              </a:rPr>
              <a:t>MF.BAL.TECH@hud.gov</a:t>
            </a:r>
            <a:endParaRPr lang="en-US" sz="1600" dirty="0">
              <a:latin typeface="Baskerville Old Face" panose="02020602080505020303" pitchFamily="18" charset="0"/>
            </a:endParaRPr>
          </a:p>
          <a:p>
            <a:endParaRPr lang="en-US" sz="1600" dirty="0">
              <a:latin typeface="Baskerville Old Face" panose="02020602080505020303" pitchFamily="18" charset="0"/>
            </a:endParaRPr>
          </a:p>
        </p:txBody>
      </p:sp>
      <p:sp>
        <p:nvSpPr>
          <p:cNvPr id="27" name="TextBox 26">
            <a:extLst>
              <a:ext uri="{FF2B5EF4-FFF2-40B4-BE49-F238E27FC236}">
                <a16:creationId xmlns:a16="http://schemas.microsoft.com/office/drawing/2014/main" id="{686E89F0-B0F6-73A4-4D37-1BBED68AC2BF}"/>
              </a:ext>
            </a:extLst>
          </p:cNvPr>
          <p:cNvSpPr txBox="1"/>
          <p:nvPr/>
        </p:nvSpPr>
        <p:spPr>
          <a:xfrm>
            <a:off x="6461067" y="5906292"/>
            <a:ext cx="2351314" cy="584775"/>
          </a:xfrm>
          <a:prstGeom prst="rect">
            <a:avLst/>
          </a:prstGeom>
          <a:noFill/>
        </p:spPr>
        <p:txBody>
          <a:bodyPr wrap="square" rtlCol="0">
            <a:spAutoFit/>
          </a:bodyPr>
          <a:lstStyle/>
          <a:p>
            <a:r>
              <a:rPr lang="en-US" sz="1600" dirty="0">
                <a:latin typeface="Baskerville Old Face" panose="02020602080505020303" pitchFamily="18" charset="0"/>
              </a:rPr>
              <a:t>Asset Management Incoming e-box</a:t>
            </a:r>
          </a:p>
        </p:txBody>
      </p:sp>
      <p:sp>
        <p:nvSpPr>
          <p:cNvPr id="28" name="TextBox 27">
            <a:extLst>
              <a:ext uri="{FF2B5EF4-FFF2-40B4-BE49-F238E27FC236}">
                <a16:creationId xmlns:a16="http://schemas.microsoft.com/office/drawing/2014/main" id="{5E68012C-2B30-9048-3067-B55851FEBC90}"/>
              </a:ext>
            </a:extLst>
          </p:cNvPr>
          <p:cNvSpPr txBox="1"/>
          <p:nvPr/>
        </p:nvSpPr>
        <p:spPr>
          <a:xfrm>
            <a:off x="9345882" y="1587771"/>
            <a:ext cx="2315687" cy="584775"/>
          </a:xfrm>
          <a:prstGeom prst="rect">
            <a:avLst/>
          </a:prstGeom>
          <a:noFill/>
        </p:spPr>
        <p:txBody>
          <a:bodyPr wrap="square" rtlCol="0">
            <a:spAutoFit/>
          </a:bodyPr>
          <a:lstStyle/>
          <a:p>
            <a:r>
              <a:rPr lang="en-US" sz="1600" dirty="0">
                <a:latin typeface="Baskerville Old Face" panose="02020602080505020303" pitchFamily="18" charset="0"/>
              </a:rPr>
              <a:t>Application Submission Portal.</a:t>
            </a:r>
          </a:p>
        </p:txBody>
      </p:sp>
      <p:sp>
        <p:nvSpPr>
          <p:cNvPr id="29" name="TextBox 28">
            <a:extLst>
              <a:ext uri="{FF2B5EF4-FFF2-40B4-BE49-F238E27FC236}">
                <a16:creationId xmlns:a16="http://schemas.microsoft.com/office/drawing/2014/main" id="{75688AFE-5664-DC43-418E-E6C428603777}"/>
              </a:ext>
            </a:extLst>
          </p:cNvPr>
          <p:cNvSpPr txBox="1"/>
          <p:nvPr/>
        </p:nvSpPr>
        <p:spPr>
          <a:xfrm>
            <a:off x="9345882" y="2978440"/>
            <a:ext cx="2806586" cy="1077218"/>
          </a:xfrm>
          <a:prstGeom prst="rect">
            <a:avLst/>
          </a:prstGeom>
          <a:noFill/>
        </p:spPr>
        <p:txBody>
          <a:bodyPr wrap="square" rtlCol="0">
            <a:spAutoFit/>
          </a:bodyPr>
          <a:lstStyle/>
          <a:p>
            <a:r>
              <a:rPr lang="en-US" sz="1600" dirty="0">
                <a:latin typeface="Baskerville Old Face" panose="02020602080505020303" pitchFamily="18" charset="0"/>
              </a:rPr>
              <a:t>Submit the Complete closing package, </a:t>
            </a:r>
            <a:r>
              <a:rPr lang="en-US" sz="1600" b="1" dirty="0">
                <a:latin typeface="Baskerville Old Face" panose="02020602080505020303" pitchFamily="18" charset="0"/>
              </a:rPr>
              <a:t>including</a:t>
            </a:r>
            <a:r>
              <a:rPr lang="en-US" sz="1600" dirty="0">
                <a:latin typeface="Baskerville Old Face" panose="02020602080505020303" pitchFamily="18" charset="0"/>
              </a:rPr>
              <a:t> special conditions; if plans are too large, if possible, submit via Catalyst. </a:t>
            </a:r>
          </a:p>
        </p:txBody>
      </p:sp>
      <p:sp>
        <p:nvSpPr>
          <p:cNvPr id="30" name="TextBox 29">
            <a:extLst>
              <a:ext uri="{FF2B5EF4-FFF2-40B4-BE49-F238E27FC236}">
                <a16:creationId xmlns:a16="http://schemas.microsoft.com/office/drawing/2014/main" id="{AC57252F-F0FE-F4B4-4218-58CA0112652F}"/>
              </a:ext>
            </a:extLst>
          </p:cNvPr>
          <p:cNvSpPr txBox="1"/>
          <p:nvPr/>
        </p:nvSpPr>
        <p:spPr>
          <a:xfrm>
            <a:off x="9345882" y="4347881"/>
            <a:ext cx="2806586" cy="1323439"/>
          </a:xfrm>
          <a:prstGeom prst="rect">
            <a:avLst/>
          </a:prstGeom>
          <a:noFill/>
        </p:spPr>
        <p:txBody>
          <a:bodyPr wrap="square" rtlCol="0">
            <a:spAutoFit/>
          </a:bodyPr>
          <a:lstStyle/>
          <a:p>
            <a:r>
              <a:rPr lang="en-US" sz="1600" dirty="0">
                <a:latin typeface="Baskerville Old Face" panose="02020602080505020303" pitchFamily="18" charset="0"/>
              </a:rPr>
              <a:t>All construction matters, NCR Escrow, CO, Equity Release.  The project does not move to AM until all escrows and repairs are satisfied.</a:t>
            </a:r>
          </a:p>
        </p:txBody>
      </p:sp>
      <p:sp>
        <p:nvSpPr>
          <p:cNvPr id="31" name="TextBox 30">
            <a:extLst>
              <a:ext uri="{FF2B5EF4-FFF2-40B4-BE49-F238E27FC236}">
                <a16:creationId xmlns:a16="http://schemas.microsoft.com/office/drawing/2014/main" id="{51959DE0-5937-2AF2-8CBB-8C200CDFEAA3}"/>
              </a:ext>
            </a:extLst>
          </p:cNvPr>
          <p:cNvSpPr txBox="1"/>
          <p:nvPr/>
        </p:nvSpPr>
        <p:spPr>
          <a:xfrm>
            <a:off x="9345882" y="5903874"/>
            <a:ext cx="2481053" cy="584775"/>
          </a:xfrm>
          <a:prstGeom prst="rect">
            <a:avLst/>
          </a:prstGeom>
          <a:noFill/>
        </p:spPr>
        <p:txBody>
          <a:bodyPr wrap="square" rtlCol="0">
            <a:spAutoFit/>
          </a:bodyPr>
          <a:lstStyle/>
          <a:p>
            <a:r>
              <a:rPr lang="en-US" sz="1600" dirty="0">
                <a:latin typeface="Baskerville Old Face" panose="02020602080505020303" pitchFamily="18" charset="0"/>
              </a:rPr>
              <a:t>223f – All Repairs 100%.</a:t>
            </a:r>
          </a:p>
          <a:p>
            <a:r>
              <a:rPr lang="en-US" sz="1600" dirty="0">
                <a:latin typeface="Baskerville Old Face" panose="02020602080505020303" pitchFamily="18" charset="0"/>
              </a:rPr>
              <a:t>D4 – Reach Final End.</a:t>
            </a:r>
          </a:p>
        </p:txBody>
      </p:sp>
    </p:spTree>
    <p:extLst>
      <p:ext uri="{BB962C8B-B14F-4D97-AF65-F5344CB8AC3E}">
        <p14:creationId xmlns:p14="http://schemas.microsoft.com/office/powerpoint/2010/main" val="6265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The Basics</a:t>
            </a:r>
          </a:p>
        </p:txBody>
      </p:sp>
      <p:sp>
        <p:nvSpPr>
          <p:cNvPr id="5" name="Subtitle 2">
            <a:extLst>
              <a:ext uri="{FF2B5EF4-FFF2-40B4-BE49-F238E27FC236}">
                <a16:creationId xmlns:a16="http://schemas.microsoft.com/office/drawing/2014/main" id="{195BE802-8B70-46CB-F389-0C711C58819A}"/>
              </a:ext>
            </a:extLst>
          </p:cNvPr>
          <p:cNvSpPr txBox="1">
            <a:spLocks/>
          </p:cNvSpPr>
          <p:nvPr/>
        </p:nvSpPr>
        <p:spPr>
          <a:xfrm>
            <a:off x="403421" y="1418716"/>
            <a:ext cx="11145520" cy="523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1800" b="1" dirty="0">
                <a:latin typeface="Baskerville Old Face" panose="02020602080505020303" pitchFamily="18" charset="0"/>
              </a:rPr>
              <a:t>A Heavy F is any transaction where the repairs exceed 15K per unit and/or Level II, Level III</a:t>
            </a:r>
          </a:p>
          <a:p>
            <a:pPr algn="just" fontAlgn="base">
              <a:lnSpc>
                <a:spcPct val="100000"/>
              </a:lnSpc>
              <a:spcBef>
                <a:spcPts val="0"/>
              </a:spcBef>
            </a:pPr>
            <a:endParaRPr lang="en-US" sz="1400" b="1" dirty="0">
              <a:latin typeface="Baskerville Old Face" panose="02020602080505020303" pitchFamily="18" charset="0"/>
            </a:endParaRPr>
          </a:p>
          <a:p>
            <a:pPr marL="0" indent="0" algn="just" fontAlgn="base">
              <a:lnSpc>
                <a:spcPct val="100000"/>
              </a:lnSpc>
              <a:spcBef>
                <a:spcPts val="0"/>
              </a:spcBef>
              <a:buNone/>
              <a:tabLst>
                <a:tab pos="457200" algn="l"/>
              </a:tabLst>
            </a:pPr>
            <a:r>
              <a:rPr lang="en-US" sz="1600" b="1" dirty="0">
                <a:latin typeface="Baskerville Old Face" panose="02020602080505020303" pitchFamily="18" charset="0"/>
              </a:rPr>
              <a:t>Architect is Required </a:t>
            </a:r>
          </a:p>
          <a:p>
            <a:pPr indent="3175" algn="just" fontAlgn="base">
              <a:lnSpc>
                <a:spcPct val="100000"/>
              </a:lnSpc>
              <a:spcBef>
                <a:spcPts val="0"/>
              </a:spcBef>
              <a:tabLst>
                <a:tab pos="457200" algn="l"/>
              </a:tabLst>
            </a:pPr>
            <a:r>
              <a:rPr lang="en-US" sz="1600" dirty="0">
                <a:latin typeface="Baskerville Old Face" panose="02020602080505020303" pitchFamily="18" charset="0"/>
              </a:rPr>
              <a:t>	An </a:t>
            </a:r>
            <a:r>
              <a:rPr lang="en-US" sz="1600" b="1" dirty="0">
                <a:latin typeface="Baskerville Old Face" panose="02020602080505020303" pitchFamily="18" charset="0"/>
              </a:rPr>
              <a:t>Architect </a:t>
            </a:r>
            <a:r>
              <a:rPr lang="en-US" sz="1600" dirty="0">
                <a:latin typeface="Baskerville Old Face" panose="02020602080505020303" pitchFamily="18" charset="0"/>
              </a:rPr>
              <a:t>needs to sign a B104 Contract as the prescribed Contract.</a:t>
            </a:r>
          </a:p>
          <a:p>
            <a:pPr indent="3175" algn="just" fontAlgn="base">
              <a:lnSpc>
                <a:spcPct val="100000"/>
              </a:lnSpc>
              <a:spcBef>
                <a:spcPts val="0"/>
              </a:spcBef>
              <a:tabLst>
                <a:tab pos="457200" algn="l"/>
              </a:tabLst>
            </a:pPr>
            <a:r>
              <a:rPr lang="en-US" sz="1600" dirty="0">
                <a:latin typeface="Baskerville Old Face" panose="02020602080505020303" pitchFamily="18" charset="0"/>
              </a:rPr>
              <a:t>	The Architect must have the same insurance required for a Sub-Rehab.</a:t>
            </a:r>
          </a:p>
          <a:p>
            <a:pPr algn="just" fontAlgn="base">
              <a:lnSpc>
                <a:spcPct val="100000"/>
              </a:lnSpc>
              <a:spcBef>
                <a:spcPts val="0"/>
              </a:spcBef>
              <a:tabLst>
                <a:tab pos="457200" algn="l"/>
              </a:tabLst>
            </a:pPr>
            <a:endParaRPr lang="en-US" sz="1600" dirty="0">
              <a:latin typeface="Baskerville Old Face" panose="02020602080505020303" pitchFamily="18" charset="0"/>
            </a:endParaRPr>
          </a:p>
          <a:p>
            <a:pPr marL="0" indent="0" algn="just" fontAlgn="base">
              <a:lnSpc>
                <a:spcPct val="100000"/>
              </a:lnSpc>
              <a:spcBef>
                <a:spcPts val="0"/>
              </a:spcBef>
              <a:buNone/>
              <a:tabLst>
                <a:tab pos="457200" algn="l"/>
              </a:tabLst>
            </a:pPr>
            <a:r>
              <a:rPr lang="en-US" sz="1600" b="1" dirty="0">
                <a:latin typeface="Baskerville Old Face" panose="02020602080505020303" pitchFamily="18" charset="0"/>
              </a:rPr>
              <a:t>General Contractor </a:t>
            </a:r>
            <a:r>
              <a:rPr lang="en-US" sz="1600" dirty="0">
                <a:latin typeface="Baskerville Old Face" panose="02020602080505020303" pitchFamily="18" charset="0"/>
              </a:rPr>
              <a:t>is required  </a:t>
            </a:r>
          </a:p>
          <a:p>
            <a:pPr indent="3175" algn="just" fontAlgn="base">
              <a:lnSpc>
                <a:spcPct val="100000"/>
              </a:lnSpc>
              <a:spcBef>
                <a:spcPts val="0"/>
              </a:spcBef>
              <a:tabLst>
                <a:tab pos="457200" algn="l"/>
              </a:tabLst>
            </a:pPr>
            <a:r>
              <a:rPr lang="en-US" sz="1600" dirty="0">
                <a:latin typeface="Baskerville Old Face" panose="02020602080505020303" pitchFamily="18" charset="0"/>
              </a:rPr>
              <a:t>	A </a:t>
            </a:r>
            <a:r>
              <a:rPr lang="en-US" sz="1600" b="1" dirty="0">
                <a:latin typeface="Baskerville Old Face" panose="02020602080505020303" pitchFamily="18" charset="0"/>
              </a:rPr>
              <a:t>GC </a:t>
            </a:r>
            <a:r>
              <a:rPr lang="en-US" sz="1600" dirty="0">
                <a:latin typeface="Baskerville Old Face" panose="02020602080505020303" pitchFamily="18" charset="0"/>
              </a:rPr>
              <a:t>must sign an A104 as the prescribed Contract.</a:t>
            </a:r>
          </a:p>
          <a:p>
            <a:pPr indent="3175" algn="just" fontAlgn="base">
              <a:lnSpc>
                <a:spcPct val="100000"/>
              </a:lnSpc>
              <a:spcBef>
                <a:spcPts val="0"/>
              </a:spcBef>
              <a:tabLst>
                <a:tab pos="457200" algn="l"/>
              </a:tabLst>
            </a:pPr>
            <a:r>
              <a:rPr lang="en-US" sz="1600" dirty="0">
                <a:latin typeface="Baskerville Old Face" panose="02020602080505020303" pitchFamily="18" charset="0"/>
              </a:rPr>
              <a:t>	A </a:t>
            </a:r>
            <a:r>
              <a:rPr lang="en-US" sz="1600" b="1" dirty="0">
                <a:latin typeface="Baskerville Old Face" panose="02020602080505020303" pitchFamily="18" charset="0"/>
              </a:rPr>
              <a:t>GC</a:t>
            </a:r>
            <a:r>
              <a:rPr lang="en-US" sz="1600" dirty="0">
                <a:latin typeface="Baskerville Old Face" panose="02020602080505020303" pitchFamily="18" charset="0"/>
              </a:rPr>
              <a:t> must submit a 2530 Previous Participation Certificate to be processed by the UW.</a:t>
            </a:r>
            <a:endParaRPr lang="en-US" sz="1600" b="1" dirty="0">
              <a:latin typeface="Baskerville Old Face" panose="02020602080505020303" pitchFamily="18" charset="0"/>
            </a:endParaRPr>
          </a:p>
          <a:p>
            <a:pPr algn="just" fontAlgn="base">
              <a:lnSpc>
                <a:spcPct val="100000"/>
              </a:lnSpc>
              <a:spcBef>
                <a:spcPts val="0"/>
              </a:spcBef>
              <a:tabLst>
                <a:tab pos="457200" algn="l"/>
              </a:tabLst>
            </a:pPr>
            <a:endParaRPr lang="en-US" sz="1600" dirty="0">
              <a:latin typeface="Baskerville Old Face" panose="02020602080505020303" pitchFamily="18" charset="0"/>
            </a:endParaRPr>
          </a:p>
          <a:p>
            <a:pPr marL="0" indent="0" algn="just" fontAlgn="base">
              <a:lnSpc>
                <a:spcPct val="100000"/>
              </a:lnSpc>
              <a:spcBef>
                <a:spcPts val="0"/>
              </a:spcBef>
              <a:buNone/>
              <a:tabLst>
                <a:tab pos="457200" algn="l"/>
              </a:tabLst>
            </a:pPr>
            <a:r>
              <a:rPr lang="en-US" sz="1600" b="1" dirty="0">
                <a:latin typeface="Baskerville Old Face" panose="02020602080505020303" pitchFamily="18" charset="0"/>
              </a:rPr>
              <a:t>Exhibits  - All forms must tie together</a:t>
            </a:r>
          </a:p>
          <a:p>
            <a:pPr indent="3175" algn="just" fontAlgn="base">
              <a:lnSpc>
                <a:spcPct val="100000"/>
              </a:lnSpc>
              <a:spcBef>
                <a:spcPts val="0"/>
              </a:spcBef>
              <a:tabLst>
                <a:tab pos="457200" algn="l"/>
              </a:tabLst>
            </a:pPr>
            <a:r>
              <a:rPr lang="en-US" sz="1600" dirty="0">
                <a:latin typeface="Baskerville Old Face" panose="02020602080505020303" pitchFamily="18" charset="0"/>
              </a:rPr>
              <a:t>	CR &amp; NCR are Extracted from the Etool only – no fees should be included - </a:t>
            </a:r>
            <a:r>
              <a:rPr lang="en-US" sz="1600" b="1" dirty="0">
                <a:latin typeface="Baskerville Old Face" panose="02020602080505020303" pitchFamily="18" charset="0"/>
              </a:rPr>
              <a:t>The Etool extraction is the HUD recognized exhibit.</a:t>
            </a:r>
            <a:endParaRPr lang="en-US" sz="1600" dirty="0">
              <a:latin typeface="Baskerville Old Face" panose="02020602080505020303" pitchFamily="18" charset="0"/>
            </a:endParaRPr>
          </a:p>
          <a:p>
            <a:pPr indent="3175" algn="just" fontAlgn="base">
              <a:lnSpc>
                <a:spcPct val="100000"/>
              </a:lnSpc>
              <a:spcBef>
                <a:spcPts val="0"/>
              </a:spcBef>
              <a:tabLst>
                <a:tab pos="457200" algn="l"/>
              </a:tabLst>
            </a:pPr>
            <a:r>
              <a:rPr lang="en-US" sz="1600" dirty="0">
                <a:latin typeface="Baskerville Old Face" panose="02020602080505020303" pitchFamily="18" charset="0"/>
              </a:rPr>
              <a:t>	Alternative Cost Worksheet - this form confirms the maximum per unit statutory limit and identifies the approved GC/AIA fees.</a:t>
            </a:r>
          </a:p>
          <a:p>
            <a:pPr marL="0" indent="0" algn="just" fontAlgn="base">
              <a:lnSpc>
                <a:spcPct val="100000"/>
              </a:lnSpc>
              <a:spcBef>
                <a:spcPts val="0"/>
              </a:spcBef>
              <a:buNone/>
              <a:tabLst>
                <a:tab pos="457200" algn="l"/>
              </a:tabLst>
            </a:pPr>
            <a:r>
              <a:rPr lang="en-US" sz="1600" dirty="0">
                <a:latin typeface="Baskerville Old Face" panose="02020602080505020303" pitchFamily="18" charset="0"/>
              </a:rPr>
              <a:t>	 	</a:t>
            </a:r>
            <a:endParaRPr lang="en-US" sz="1600" b="1" dirty="0">
              <a:latin typeface="Baskerville Old Face" panose="02020602080505020303" pitchFamily="18" charset="0"/>
            </a:endParaRPr>
          </a:p>
          <a:p>
            <a:pPr marL="0" indent="0" algn="just" fontAlgn="base">
              <a:lnSpc>
                <a:spcPct val="100000"/>
              </a:lnSpc>
              <a:spcBef>
                <a:spcPts val="0"/>
              </a:spcBef>
              <a:buNone/>
              <a:tabLst>
                <a:tab pos="457200" algn="l"/>
              </a:tabLst>
            </a:pPr>
            <a:r>
              <a:rPr lang="en-US" sz="1600" b="1" dirty="0">
                <a:latin typeface="Baskerville Old Face" panose="02020602080505020303" pitchFamily="18" charset="0"/>
              </a:rPr>
              <a:t>Relocation Plan</a:t>
            </a:r>
            <a:endParaRPr lang="en-US" sz="1600" dirty="0">
              <a:latin typeface="Baskerville Old Face" panose="02020602080505020303" pitchFamily="18" charset="0"/>
            </a:endParaRPr>
          </a:p>
          <a:p>
            <a:pPr indent="3175" fontAlgn="base">
              <a:spcBef>
                <a:spcPts val="0"/>
              </a:spcBef>
              <a:tabLst>
                <a:tab pos="457200" algn="l"/>
              </a:tabLst>
            </a:pPr>
            <a:r>
              <a:rPr lang="en-US" sz="1600" dirty="0">
                <a:latin typeface="Baskerville Old Face" panose="02020602080505020303" pitchFamily="18" charset="0"/>
              </a:rPr>
              <a:t> 	All </a:t>
            </a:r>
            <a:r>
              <a:rPr lang="en-US" sz="1600" b="1" dirty="0">
                <a:latin typeface="Baskerville Old Face" panose="02020602080505020303" pitchFamily="18" charset="0"/>
              </a:rPr>
              <a:t>Relocation Plans</a:t>
            </a:r>
            <a:r>
              <a:rPr lang="en-US" sz="1600" dirty="0">
                <a:latin typeface="Baskerville Old Face" panose="02020602080505020303" pitchFamily="18" charset="0"/>
              </a:rPr>
              <a:t> should be reviewed by the CA to ensure the plan matches the construction schedule.   </a:t>
            </a:r>
          </a:p>
          <a:p>
            <a:pPr indent="3175" fontAlgn="base">
              <a:spcBef>
                <a:spcPts val="0"/>
              </a:spcBef>
              <a:tabLst>
                <a:tab pos="457200" algn="l"/>
              </a:tabLst>
            </a:pPr>
            <a:r>
              <a:rPr lang="en-US" sz="1600" dirty="0">
                <a:latin typeface="Baskerville Old Face" panose="02020602080505020303" pitchFamily="18" charset="0"/>
              </a:rPr>
              <a:t>	All fees for the 3</a:t>
            </a:r>
            <a:r>
              <a:rPr lang="en-US" sz="1600" baseline="30000" dirty="0">
                <a:latin typeface="Baskerville Old Face" panose="02020602080505020303" pitchFamily="18" charset="0"/>
              </a:rPr>
              <a:t>rd</a:t>
            </a:r>
            <a:r>
              <a:rPr lang="en-US" sz="1600" dirty="0">
                <a:latin typeface="Baskerville Old Face" panose="02020602080505020303" pitchFamily="18" charset="0"/>
              </a:rPr>
              <a:t> party relocation vendor must be on the 2264. </a:t>
            </a:r>
          </a:p>
          <a:p>
            <a:pPr indent="3175" fontAlgn="base">
              <a:spcBef>
                <a:spcPts val="0"/>
              </a:spcBef>
              <a:tabLst>
                <a:tab pos="457200" algn="l"/>
              </a:tabLst>
            </a:pPr>
            <a:r>
              <a:rPr lang="en-US" sz="1600" dirty="0">
                <a:latin typeface="Baskerville Old Face" panose="02020602080505020303" pitchFamily="18" charset="0"/>
              </a:rPr>
              <a:t>	A Relocation Escrow must be executed (</a:t>
            </a:r>
            <a:r>
              <a:rPr lang="en-US" sz="1600" i="1" dirty="0">
                <a:latin typeface="Baskerville Old Face" panose="02020602080505020303" pitchFamily="18" charset="0"/>
              </a:rPr>
              <a:t>in MAP Guide</a:t>
            </a:r>
            <a:r>
              <a:rPr lang="en-US" sz="1600" dirty="0">
                <a:latin typeface="Baskerville Old Face" panose="02020602080505020303" pitchFamily="18" charset="0"/>
              </a:rPr>
              <a:t>). </a:t>
            </a:r>
          </a:p>
          <a:p>
            <a:pPr fontAlgn="base">
              <a:spcBef>
                <a:spcPts val="0"/>
              </a:spcBef>
              <a:tabLst>
                <a:tab pos="457200" algn="l"/>
              </a:tabLst>
            </a:pPr>
            <a:endParaRPr lang="en-US" sz="1600" dirty="0">
              <a:latin typeface="Baskerville Old Face" panose="02020602080505020303" pitchFamily="18" charset="0"/>
            </a:endParaRPr>
          </a:p>
          <a:p>
            <a:pPr marL="0" indent="0" fontAlgn="base">
              <a:spcBef>
                <a:spcPts val="0"/>
              </a:spcBef>
              <a:buNone/>
              <a:tabLst>
                <a:tab pos="457200" algn="l"/>
              </a:tabLst>
            </a:pPr>
            <a:r>
              <a:rPr lang="en-US" sz="1600" b="1" dirty="0">
                <a:latin typeface="Baskerville Old Face" panose="02020602080505020303" pitchFamily="18" charset="0"/>
              </a:rPr>
              <a:t>Construction Impact on Environmental</a:t>
            </a:r>
            <a:r>
              <a:rPr lang="en-US" sz="1600" dirty="0">
                <a:latin typeface="Baskerville Old Face" panose="02020602080505020303" pitchFamily="18" charset="0"/>
              </a:rPr>
              <a:t> </a:t>
            </a:r>
          </a:p>
          <a:p>
            <a:pPr indent="3175" fontAlgn="base">
              <a:spcBef>
                <a:spcPts val="0"/>
              </a:spcBef>
              <a:tabLst>
                <a:tab pos="457200" algn="l"/>
              </a:tabLst>
            </a:pPr>
            <a:r>
              <a:rPr lang="en-US" sz="1600" dirty="0">
                <a:latin typeface="Baskerville Old Face" panose="02020602080505020303" pitchFamily="18" charset="0"/>
              </a:rPr>
              <a:t>	If the property is undergoing construction, a pre-construction survey must be submitted and approved prior to closing. </a:t>
            </a:r>
          </a:p>
          <a:p>
            <a:pPr indent="3175" fontAlgn="base">
              <a:spcBef>
                <a:spcPts val="0"/>
              </a:spcBef>
              <a:tabLst>
                <a:tab pos="457200" algn="l"/>
              </a:tabLst>
            </a:pPr>
            <a:r>
              <a:rPr lang="en-US" sz="1600" dirty="0">
                <a:latin typeface="Baskerville Old Face" panose="02020602080505020303" pitchFamily="18" charset="0"/>
              </a:rPr>
              <a:t>	All abatement expenses and fees should be detailed in the construction plan, Etool, and 2264. </a:t>
            </a:r>
          </a:p>
          <a:p>
            <a:endParaRPr lang="en-US" sz="1200" dirty="0"/>
          </a:p>
        </p:txBody>
      </p:sp>
    </p:spTree>
    <p:extLst>
      <p:ext uri="{BB962C8B-B14F-4D97-AF65-F5344CB8AC3E}">
        <p14:creationId xmlns:p14="http://schemas.microsoft.com/office/powerpoint/2010/main" val="231127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951470"/>
            <a:ext cx="12192000" cy="2286000"/>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title" idx="4294967295"/>
          </p:nvPr>
        </p:nvSpPr>
        <p:spPr>
          <a:xfrm>
            <a:off x="838200" y="-2277033"/>
            <a:ext cx="10515600" cy="1325563"/>
          </a:xfrm>
        </p:spPr>
        <p:txBody>
          <a:bodyPr vert="horz" lIns="91440" tIns="45720" rIns="91440" bIns="45720" rtlCol="0" anchor="b">
            <a:normAutofit/>
          </a:bodyPr>
          <a:lstStyle/>
          <a:p>
            <a:r>
              <a:rPr lang="en-US" dirty="0"/>
              <a:t>Insert Slide Title Here</a:t>
            </a:r>
          </a:p>
        </p:txBody>
      </p:sp>
      <p:sp>
        <p:nvSpPr>
          <p:cNvPr id="4" name="TextBox 3">
            <a:extLst>
              <a:ext uri="{FF2B5EF4-FFF2-40B4-BE49-F238E27FC236}">
                <a16:creationId xmlns:a16="http://schemas.microsoft.com/office/drawing/2014/main" id="{1E17AD91-A645-3424-5D8D-CFE3A3800B8D}"/>
              </a:ext>
            </a:extLst>
          </p:cNvPr>
          <p:cNvSpPr txBox="1"/>
          <p:nvPr/>
        </p:nvSpPr>
        <p:spPr>
          <a:xfrm>
            <a:off x="710119" y="379379"/>
            <a:ext cx="10000034" cy="584775"/>
          </a:xfrm>
          <a:prstGeom prst="rect">
            <a:avLst/>
          </a:prstGeom>
          <a:noFill/>
        </p:spPr>
        <p:txBody>
          <a:bodyPr wrap="square" rtlCol="0">
            <a:spAutoFit/>
          </a:bodyPr>
          <a:lstStyle/>
          <a:p>
            <a:r>
              <a:rPr lang="en-US" sz="3200" dirty="0">
                <a:solidFill>
                  <a:schemeClr val="bg1"/>
                </a:solidFill>
                <a:latin typeface="Baskerville Old Face" panose="02020602080505020303" pitchFamily="18" charset="0"/>
              </a:rPr>
              <a:t>Construction Administration Items of Concern</a:t>
            </a:r>
          </a:p>
        </p:txBody>
      </p:sp>
      <p:sp>
        <p:nvSpPr>
          <p:cNvPr id="6" name="TextBox 5">
            <a:extLst>
              <a:ext uri="{FF2B5EF4-FFF2-40B4-BE49-F238E27FC236}">
                <a16:creationId xmlns:a16="http://schemas.microsoft.com/office/drawing/2014/main" id="{757D9F33-4C66-6765-B365-60F4751BD21F}"/>
              </a:ext>
            </a:extLst>
          </p:cNvPr>
          <p:cNvSpPr txBox="1"/>
          <p:nvPr/>
        </p:nvSpPr>
        <p:spPr>
          <a:xfrm>
            <a:off x="304800" y="1535281"/>
            <a:ext cx="5161280" cy="5078313"/>
          </a:xfrm>
          <a:prstGeom prst="rect">
            <a:avLst/>
          </a:prstGeom>
          <a:noFill/>
        </p:spPr>
        <p:txBody>
          <a:bodyPr wrap="square">
            <a:spAutoFit/>
          </a:bodyPr>
          <a:lstStyle/>
          <a:p>
            <a:pPr marL="0" marR="0">
              <a:spcBef>
                <a:spcPts val="0"/>
              </a:spcBef>
              <a:spcAft>
                <a:spcPts val="0"/>
              </a:spcAft>
            </a:pPr>
            <a:r>
              <a:rPr lang="en-US" sz="1800" b="1" u="sng" dirty="0">
                <a:effectLst/>
                <a:latin typeface="Baskerville Old Face" panose="02020602080505020303" pitchFamily="18" charset="0"/>
                <a:ea typeface="Calibri" panose="020F0502020204030204" pitchFamily="34" charset="0"/>
              </a:rPr>
              <a:t>New Construction/Sub Rehab</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Reporting is incomplete.</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Report does not meet Map Guide Requirements.</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Contracts are overly redacted and noncompliant with the MAP Guide.</a:t>
            </a:r>
          </a:p>
          <a:p>
            <a:pPr marL="0" marR="0">
              <a:spcBef>
                <a:spcPts val="0"/>
              </a:spcBef>
              <a:spcAft>
                <a:spcPts val="0"/>
              </a:spcAft>
            </a:pPr>
            <a:endParaRPr lang="en-US" dirty="0">
              <a:latin typeface="Baskerville Old Face" panose="02020602080505020303" pitchFamily="18" charset="0"/>
              <a:ea typeface="Calibri" panose="020F0502020204030204" pitchFamily="34" charset="0"/>
            </a:endParaRPr>
          </a:p>
          <a:p>
            <a:pPr marL="0" marR="0">
              <a:spcBef>
                <a:spcPts val="0"/>
              </a:spcBef>
              <a:spcAft>
                <a:spcPts val="0"/>
              </a:spcAft>
            </a:pPr>
            <a:r>
              <a:rPr lang="en-US" b="1" u="sng" dirty="0">
                <a:latin typeface="Baskerville Old Face" panose="02020602080505020303" pitchFamily="18" charset="0"/>
                <a:ea typeface="Calibri" panose="020F0502020204030204" pitchFamily="34" charset="0"/>
              </a:rPr>
              <a:t>Closing /Construction Period</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The project HUD is asked to close is not the project HUD committed to.</a:t>
            </a:r>
            <a:endParaRPr lang="en-US" sz="1800" dirty="0">
              <a:effectLst/>
              <a:latin typeface="Baskerville Old Face" panose="02020602080505020303"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Changes to plans and specs after firm commitment.</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Material cost change orders – see HUD QA.</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Offsite storage.</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Environmental requirements before final closing (supplying what the commitment requires).</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Cost certification/2580 requests need to be completed, or is the math incorrect???</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Substantial completion delays.</a:t>
            </a:r>
          </a:p>
          <a:p>
            <a:pPr marL="0" marR="0">
              <a:spcBef>
                <a:spcPts val="0"/>
              </a:spcBef>
              <a:spcAft>
                <a:spcPts val="0"/>
              </a:spcAft>
            </a:pPr>
            <a:r>
              <a:rPr lang="en-US" sz="1800" dirty="0">
                <a:effectLst/>
                <a:latin typeface="Baskerville Old Face" panose="02020602080505020303" pitchFamily="18" charset="0"/>
                <a:ea typeface="Calibri" panose="020F0502020204030204" pitchFamily="34" charset="0"/>
              </a:rPr>
              <a:t> </a:t>
            </a:r>
          </a:p>
        </p:txBody>
      </p:sp>
      <p:sp>
        <p:nvSpPr>
          <p:cNvPr id="7" name="TextBox 6">
            <a:extLst>
              <a:ext uri="{FF2B5EF4-FFF2-40B4-BE49-F238E27FC236}">
                <a16:creationId xmlns:a16="http://schemas.microsoft.com/office/drawing/2014/main" id="{A8524331-CAD8-DA1E-8681-0F4216511B5C}"/>
              </a:ext>
            </a:extLst>
          </p:cNvPr>
          <p:cNvSpPr txBox="1"/>
          <p:nvPr/>
        </p:nvSpPr>
        <p:spPr>
          <a:xfrm>
            <a:off x="6228080" y="1535281"/>
            <a:ext cx="5963920" cy="5078313"/>
          </a:xfrm>
          <a:prstGeom prst="rect">
            <a:avLst/>
          </a:prstGeom>
          <a:noFill/>
        </p:spPr>
        <p:txBody>
          <a:bodyPr wrap="square">
            <a:spAutoFit/>
          </a:bodyPr>
          <a:lstStyle/>
          <a:p>
            <a:pPr marL="0" marR="0">
              <a:spcBef>
                <a:spcPts val="0"/>
              </a:spcBef>
              <a:spcAft>
                <a:spcPts val="0"/>
              </a:spcAft>
            </a:pPr>
            <a:r>
              <a:rPr lang="en-US" sz="1800" b="1" u="sng" dirty="0">
                <a:effectLst/>
                <a:latin typeface="Baskerville Old Face" panose="02020602080505020303" pitchFamily="18" charset="0"/>
                <a:ea typeface="Calibri" panose="020F0502020204030204" pitchFamily="34" charset="0"/>
              </a:rPr>
              <a:t>223f Heavy Refinance</a:t>
            </a:r>
            <a:endParaRPr lang="en-US" sz="1800" u="sng" dirty="0">
              <a:effectLst/>
              <a:latin typeface="Baskerville Old Face" panose="02020602080505020303"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Incomplete Due Diligence – kicking the can down the road.</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Concept and coordination between the Architect and GC pricing, and CNA </a:t>
            </a:r>
            <a:r>
              <a:rPr lang="en-US" dirty="0">
                <a:latin typeface="Baskerville Old Face" panose="02020602080505020303" pitchFamily="18" charset="0"/>
                <a:ea typeface="Calibri" panose="020F0502020204030204" pitchFamily="34" charset="0"/>
              </a:rPr>
              <a:t>E</a:t>
            </a:r>
            <a:r>
              <a:rPr lang="en-US" sz="1800" dirty="0">
                <a:effectLst/>
                <a:latin typeface="Baskerville Old Face" panose="02020602080505020303" pitchFamily="18" charset="0"/>
                <a:ea typeface="Calibri" panose="020F0502020204030204" pitchFamily="34" charset="0"/>
              </a:rPr>
              <a:t>tool provider disconnect.</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Incomplete reporting</a:t>
            </a:r>
          </a:p>
          <a:p>
            <a:pPr marL="742950" lvl="1" indent="-285750">
              <a:buFont typeface="Arial" panose="020B0604020202020204" pitchFamily="34" charset="0"/>
              <a:buChar char="•"/>
            </a:pPr>
            <a:r>
              <a:rPr lang="en-US" dirty="0">
                <a:effectLst/>
                <a:latin typeface="Baskerville Old Face" panose="02020602080505020303" pitchFamily="18" charset="0"/>
                <a:ea typeface="Calibri" panose="020F0502020204030204" pitchFamily="34" charset="0"/>
              </a:rPr>
              <a:t>E</a:t>
            </a:r>
            <a:r>
              <a:rPr lang="en-US" dirty="0">
                <a:latin typeface="Baskerville Old Face" panose="02020602080505020303" pitchFamily="18" charset="0"/>
                <a:ea typeface="Calibri" panose="020F0502020204030204" pitchFamily="34" charset="0"/>
              </a:rPr>
              <a:t>nvironmental considerations for construction.</a:t>
            </a:r>
          </a:p>
          <a:p>
            <a:pPr marL="742950" lvl="1" indent="-285750">
              <a:buFont typeface="Arial" panose="020B0604020202020204" pitchFamily="34" charset="0"/>
              <a:buChar char="•"/>
            </a:pPr>
            <a:r>
              <a:rPr lang="en-US" dirty="0">
                <a:latin typeface="Baskerville Old Face" panose="02020602080505020303" pitchFamily="18" charset="0"/>
                <a:ea typeface="Calibri" panose="020F0502020204030204" pitchFamily="34" charset="0"/>
              </a:rPr>
              <a:t>No professional GC. </a:t>
            </a:r>
          </a:p>
          <a:p>
            <a:pPr marL="742950" lvl="1" indent="-285750">
              <a:buFont typeface="Arial" panose="020B0604020202020204" pitchFamily="34" charset="0"/>
              <a:buChar char="•"/>
            </a:pPr>
            <a:r>
              <a:rPr lang="en-US" dirty="0">
                <a:latin typeface="Baskerville Old Face" panose="02020602080505020303" pitchFamily="18" charset="0"/>
                <a:ea typeface="Calibri" panose="020F0502020204030204" pitchFamily="34" charset="0"/>
              </a:rPr>
              <a:t>No-show Architect.</a:t>
            </a:r>
          </a:p>
          <a:p>
            <a:pPr marL="0" marR="0">
              <a:spcBef>
                <a:spcPts val="0"/>
              </a:spcBef>
              <a:spcAft>
                <a:spcPts val="0"/>
              </a:spcAft>
            </a:pPr>
            <a:r>
              <a:rPr lang="en-US" dirty="0">
                <a:latin typeface="Baskerville Old Face" panose="02020602080505020303" pitchFamily="18" charset="0"/>
                <a:ea typeface="Calibri" panose="020F0502020204030204" pitchFamily="34" charset="0"/>
              </a:rPr>
              <a:t>	</a:t>
            </a:r>
          </a:p>
          <a:p>
            <a:r>
              <a:rPr lang="en-US" b="1" u="sng" dirty="0">
                <a:latin typeface="Baskerville Old Face" panose="02020602080505020303" pitchFamily="18" charset="0"/>
                <a:ea typeface="Calibri" panose="020F0502020204030204" pitchFamily="34" charset="0"/>
              </a:rPr>
              <a:t>Closing /Construction Period</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Change Orders for Cost?  There is no contingency????</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Substantial Changes to Cost and scope prior to closing.</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Request </a:t>
            </a:r>
            <a:r>
              <a:rPr lang="en-US" dirty="0">
                <a:latin typeface="Baskerville Old Face" panose="02020602080505020303" pitchFamily="18" charset="0"/>
                <a:ea typeface="Calibri" panose="020F0502020204030204" pitchFamily="34" charset="0"/>
              </a:rPr>
              <a:t>sent to Asset Management vs Production Construction Administration.  </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Timely completion of repairs.</a:t>
            </a:r>
          </a:p>
          <a:p>
            <a:pPr marL="285750" marR="0" indent="-285750">
              <a:spcBef>
                <a:spcPts val="0"/>
              </a:spcBef>
              <a:spcAft>
                <a:spcPts val="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rPr>
              <a:t>Servicing lender is not requesting </a:t>
            </a:r>
            <a:r>
              <a:rPr lang="en-US" sz="1800" dirty="0">
                <a:effectLst/>
                <a:latin typeface="Baskerville Old Face" panose="02020602080505020303" pitchFamily="18" charset="0"/>
                <a:ea typeface="Calibri" panose="020F0502020204030204" pitchFamily="34" charset="0"/>
              </a:rPr>
              <a:t>Inspection via the HUD 3</a:t>
            </a:r>
            <a:r>
              <a:rPr lang="en-US" sz="1800" baseline="30000" dirty="0">
                <a:effectLst/>
                <a:latin typeface="Baskerville Old Face" panose="02020602080505020303" pitchFamily="18" charset="0"/>
                <a:ea typeface="Calibri" panose="020F0502020204030204" pitchFamily="34" charset="0"/>
              </a:rPr>
              <a:t>rd</a:t>
            </a:r>
            <a:r>
              <a:rPr lang="en-US" sz="1800" dirty="0">
                <a:effectLst/>
                <a:latin typeface="Baskerville Old Face" panose="02020602080505020303" pitchFamily="18" charset="0"/>
                <a:ea typeface="Calibri" panose="020F0502020204030204" pitchFamily="34" charset="0"/>
              </a:rPr>
              <a:t> party.</a:t>
            </a:r>
          </a:p>
          <a:p>
            <a:pPr marL="285750" marR="0" indent="-285750">
              <a:spcBef>
                <a:spcPts val="0"/>
              </a:spcBef>
              <a:spcAft>
                <a:spcPts val="0"/>
              </a:spcAft>
              <a:buFont typeface="Arial" panose="020B0604020202020204" pitchFamily="34" charset="0"/>
              <a:buChar char="•"/>
            </a:pPr>
            <a:r>
              <a:rPr lang="en-US" sz="1800" dirty="0">
                <a:effectLst/>
                <a:latin typeface="Baskerville Old Face" panose="02020602080505020303" pitchFamily="18" charset="0"/>
                <a:ea typeface="Calibri" panose="020F0502020204030204" pitchFamily="34" charset="0"/>
              </a:rPr>
              <a:t>Contracts and Agreements signed at closing not fluid!</a:t>
            </a:r>
          </a:p>
        </p:txBody>
      </p:sp>
    </p:spTree>
    <p:extLst>
      <p:ext uri="{BB962C8B-B14F-4D97-AF65-F5344CB8AC3E}">
        <p14:creationId xmlns:p14="http://schemas.microsoft.com/office/powerpoint/2010/main" val="314520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3E30-93CB-2D41-B589-EFAF2AFDB252}"/>
              </a:ext>
            </a:extLst>
          </p:cNvPr>
          <p:cNvSpPr>
            <a:spLocks noGrp="1"/>
          </p:cNvSpPr>
          <p:nvPr>
            <p:ph type="title"/>
          </p:nvPr>
        </p:nvSpPr>
        <p:spPr>
          <a:xfrm>
            <a:off x="1015067" y="914400"/>
            <a:ext cx="5595457" cy="4846320"/>
          </a:xfrm>
        </p:spPr>
        <p:txBody>
          <a:bodyPr>
            <a:normAutofit/>
          </a:bodyPr>
          <a:lstStyle/>
          <a:p>
            <a:r>
              <a:rPr lang="en-US" sz="2000" b="1" dirty="0">
                <a:solidFill>
                  <a:srgbClr val="008000"/>
                </a:solidFill>
              </a:rPr>
              <a:t>         </a:t>
            </a:r>
            <a:r>
              <a:rPr lang="en-US" sz="2000" b="1" dirty="0">
                <a:solidFill>
                  <a:srgbClr val="008000"/>
                </a:solidFill>
                <a:latin typeface="Cambria" panose="02040503050406030204" pitchFamily="18" charset="0"/>
                <a:ea typeface="Cambria" panose="02040503050406030204" pitchFamily="18" charset="0"/>
              </a:rPr>
              <a:t>Heavy 223(f)’s – Best Practices</a:t>
            </a:r>
            <a:br>
              <a:rPr lang="en-US" sz="1600" b="1" dirty="0">
                <a:solidFill>
                  <a:srgbClr val="008000"/>
                </a:solidFill>
                <a:highlight>
                  <a:srgbClr val="FFFF00"/>
                </a:highlight>
              </a:rPr>
            </a:br>
            <a:br>
              <a:rPr lang="en-US" sz="1600" b="1" dirty="0">
                <a:solidFill>
                  <a:srgbClr val="008000"/>
                </a:solidFill>
                <a:highlight>
                  <a:srgbClr val="FFFF00"/>
                </a:highlight>
              </a:rPr>
            </a:br>
            <a:endParaRPr lang="en-US" sz="1600" dirty="0">
              <a:highlight>
                <a:srgbClr val="FFFF00"/>
              </a:highlight>
            </a:endParaRPr>
          </a:p>
        </p:txBody>
      </p:sp>
      <p:sp>
        <p:nvSpPr>
          <p:cNvPr id="3" name="Subtitle 2">
            <a:extLst>
              <a:ext uri="{FF2B5EF4-FFF2-40B4-BE49-F238E27FC236}">
                <a16:creationId xmlns:a16="http://schemas.microsoft.com/office/drawing/2014/main" id="{843EAA6F-CED4-6E49-B2B9-481ECDDBAA23}"/>
              </a:ext>
            </a:extLst>
          </p:cNvPr>
          <p:cNvSpPr>
            <a:spLocks noGrp="1"/>
          </p:cNvSpPr>
          <p:nvPr>
            <p:ph type="subTitle" idx="1"/>
          </p:nvPr>
        </p:nvSpPr>
        <p:spPr>
          <a:xfrm>
            <a:off x="6610525" y="159392"/>
            <a:ext cx="4849291" cy="6157518"/>
          </a:xfrm>
        </p:spPr>
        <p:txBody>
          <a:bodyPr>
            <a:normAutofit/>
          </a:bodyPr>
          <a:lstStyle/>
          <a:p>
            <a:pPr marL="0" marR="0" lvl="0" indent="0" algn="l" defTabSz="914400" rtl="0" eaLnBrk="1" fontAlgn="auto" latinLnBrk="0" hangingPunct="1">
              <a:spcBef>
                <a:spcPts val="60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March 15, 2023</a:t>
            </a:r>
          </a:p>
          <a:p>
            <a:pPr marL="0" marR="0" lvl="0" indent="0" algn="l" defTabSz="914400" rtl="0" eaLnBrk="1" fontAlgn="auto" latinLnBrk="0" hangingPunct="1">
              <a:spcBef>
                <a:spcPts val="0"/>
              </a:spcBef>
              <a:spcAft>
                <a:spcPts val="60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Panelists: </a:t>
            </a:r>
          </a:p>
          <a:p>
            <a:pPr marL="0" marR="0" lvl="0" indent="0" algn="l" defTabSz="914400" rtl="0" eaLnBrk="1" fontAlgn="auto" latinLnBrk="0" hangingPunct="1">
              <a:spcBef>
                <a:spcPts val="0"/>
              </a:spcBef>
              <a:spcAft>
                <a:spcPts val="600"/>
              </a:spcAft>
              <a:buClrTx/>
              <a:buSzTx/>
              <a:buFontTx/>
              <a:buNone/>
              <a:tabLst/>
              <a:defRPr/>
            </a:pPr>
            <a:r>
              <a:rPr kumimoji="0" lang="en-US" sz="20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Sheila Galicki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Branch Chief - Technical Specialist Branch, HUD </a:t>
            </a:r>
          </a:p>
          <a:p>
            <a:pPr marL="0" marR="0" lvl="0" indent="0" algn="l" defTabSz="914400" rtl="0" eaLnBrk="1" fontAlgn="auto" latinLnBrk="0" hangingPunct="1">
              <a:spcBef>
                <a:spcPts val="0"/>
              </a:spcBef>
              <a:spcAft>
                <a:spcPts val="600"/>
              </a:spcAft>
              <a:buClrTx/>
              <a:buSzTx/>
              <a:buFontTx/>
              <a:buNone/>
              <a:tabLst/>
              <a:defRPr/>
            </a:pPr>
            <a:endPar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spcBef>
                <a:spcPts val="0"/>
              </a:spcBef>
              <a:spcAft>
                <a:spcPts val="600"/>
              </a:spcAft>
              <a:buClrTx/>
              <a:buSzTx/>
              <a:buFontTx/>
              <a:buNone/>
              <a:tabLst/>
              <a:defRPr/>
            </a:pPr>
            <a:r>
              <a:rPr kumimoji="0" lang="en-US" sz="20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Jeb Bonnett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Director of HUD Building Assessments, AEI Consultants</a:t>
            </a:r>
          </a:p>
          <a:p>
            <a:pPr marL="0" marR="0" lvl="0" indent="0" algn="l" defTabSz="9144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Moderator: </a:t>
            </a:r>
          </a:p>
          <a:p>
            <a:pPr marL="0" marR="0" lvl="0" indent="0" algn="l" defTabSz="914400" rtl="0" eaLnBrk="1" fontAlgn="auto" latinLnBrk="0" hangingPunct="1">
              <a:spcBef>
                <a:spcPts val="0"/>
              </a:spcBef>
              <a:spcAft>
                <a:spcPts val="600"/>
              </a:spcAft>
              <a:buClrTx/>
              <a:buSzTx/>
              <a:buFontTx/>
              <a:buNone/>
              <a:tabLst/>
              <a:defRPr/>
            </a:pPr>
            <a:r>
              <a:rPr kumimoji="0" lang="en-US" sz="20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Matt Sato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VP/FHA Deputy Chief Underwriter, Berkadia Commercial Mortgage</a:t>
            </a:r>
          </a:p>
          <a:p>
            <a:pPr algn="l"/>
            <a:endParaRPr lang="en-US" dirty="0"/>
          </a:p>
        </p:txBody>
      </p:sp>
      <p:pic>
        <p:nvPicPr>
          <p:cNvPr id="6" name="Picture 5">
            <a:extLst>
              <a:ext uri="{FF2B5EF4-FFF2-40B4-BE49-F238E27FC236}">
                <a16:creationId xmlns:a16="http://schemas.microsoft.com/office/drawing/2014/main" id="{A8DFACCA-EB22-3B42-613F-3CDC68AA762A}"/>
              </a:ext>
            </a:extLst>
          </p:cNvPr>
          <p:cNvPicPr>
            <a:picLocks noChangeAspect="1"/>
          </p:cNvPicPr>
          <p:nvPr/>
        </p:nvPicPr>
        <p:blipFill>
          <a:blip r:embed="rId2"/>
          <a:stretch>
            <a:fillRect/>
          </a:stretch>
        </p:blipFill>
        <p:spPr>
          <a:xfrm>
            <a:off x="8571693" y="5343103"/>
            <a:ext cx="951058" cy="944962"/>
          </a:xfrm>
          <a:prstGeom prst="rect">
            <a:avLst/>
          </a:prstGeom>
        </p:spPr>
      </p:pic>
      <p:pic>
        <p:nvPicPr>
          <p:cNvPr id="7" name="Picture 6">
            <a:extLst>
              <a:ext uri="{FF2B5EF4-FFF2-40B4-BE49-F238E27FC236}">
                <a16:creationId xmlns:a16="http://schemas.microsoft.com/office/drawing/2014/main" id="{92A971A5-CB49-178E-71CD-F8E204DD6BB4}"/>
              </a:ext>
            </a:extLst>
          </p:cNvPr>
          <p:cNvPicPr>
            <a:picLocks noChangeAspect="1"/>
          </p:cNvPicPr>
          <p:nvPr/>
        </p:nvPicPr>
        <p:blipFill>
          <a:blip r:embed="rId3"/>
          <a:stretch>
            <a:fillRect/>
          </a:stretch>
        </p:blipFill>
        <p:spPr>
          <a:xfrm>
            <a:off x="6828448" y="5525381"/>
            <a:ext cx="1390476" cy="638095"/>
          </a:xfrm>
          <a:prstGeom prst="rect">
            <a:avLst/>
          </a:prstGeom>
        </p:spPr>
      </p:pic>
      <p:pic>
        <p:nvPicPr>
          <p:cNvPr id="8" name="Picture 7">
            <a:extLst>
              <a:ext uri="{FF2B5EF4-FFF2-40B4-BE49-F238E27FC236}">
                <a16:creationId xmlns:a16="http://schemas.microsoft.com/office/drawing/2014/main" id="{E0AB67E2-576F-9C62-8BE2-FC5DD44A2B47}"/>
              </a:ext>
            </a:extLst>
          </p:cNvPr>
          <p:cNvPicPr>
            <a:picLocks noChangeAspect="1"/>
          </p:cNvPicPr>
          <p:nvPr/>
        </p:nvPicPr>
        <p:blipFill>
          <a:blip r:embed="rId4"/>
          <a:stretch>
            <a:fillRect/>
          </a:stretch>
        </p:blipFill>
        <p:spPr>
          <a:xfrm>
            <a:off x="9875520" y="5641848"/>
            <a:ext cx="1447489" cy="347472"/>
          </a:xfrm>
          <a:prstGeom prst="rect">
            <a:avLst/>
          </a:prstGeom>
        </p:spPr>
      </p:pic>
    </p:spTree>
    <p:extLst>
      <p:ext uri="{BB962C8B-B14F-4D97-AF65-F5344CB8AC3E}">
        <p14:creationId xmlns:p14="http://schemas.microsoft.com/office/powerpoint/2010/main" val="2190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1572768" y="780059"/>
            <a:ext cx="3427071" cy="4479776"/>
          </a:xfrm>
        </p:spPr>
        <p:txBody>
          <a:bodyPr/>
          <a:lstStyle/>
          <a:p>
            <a:r>
              <a:rPr lang="en-US" sz="4400" b="1" dirty="0">
                <a:solidFill>
                  <a:srgbClr val="008000"/>
                </a:solidFill>
                <a:latin typeface="Cambria" panose="02040503050406030204" pitchFamily="18" charset="0"/>
                <a:ea typeface="Cambria" panose="02040503050406030204" pitchFamily="18" charset="0"/>
              </a:rPr>
              <a:t>Agenda</a:t>
            </a:r>
            <a:br>
              <a:rPr lang="en-US" sz="2400" dirty="0"/>
            </a:br>
            <a:endParaRPr lang="en-US" dirty="0"/>
          </a:p>
        </p:txBody>
      </p:sp>
      <p:sp>
        <p:nvSpPr>
          <p:cNvPr id="5" name="TextBox 4">
            <a:extLst>
              <a:ext uri="{FF2B5EF4-FFF2-40B4-BE49-F238E27FC236}">
                <a16:creationId xmlns:a16="http://schemas.microsoft.com/office/drawing/2014/main" id="{BB9C6E14-2CD1-03B0-CE4D-CD1182745242}"/>
              </a:ext>
            </a:extLst>
          </p:cNvPr>
          <p:cNvSpPr txBox="1"/>
          <p:nvPr/>
        </p:nvSpPr>
        <p:spPr>
          <a:xfrm>
            <a:off x="6096000" y="1281009"/>
            <a:ext cx="5349995" cy="3754874"/>
          </a:xfrm>
          <a:prstGeom prst="rect">
            <a:avLst/>
          </a:prstGeom>
          <a:noFill/>
        </p:spPr>
        <p:txBody>
          <a:bodyPr wrap="square">
            <a:spAutoFit/>
          </a:bodyPr>
          <a:lstStyle/>
          <a:p>
            <a:pPr marL="0" indent="0">
              <a:buNone/>
            </a:pPr>
            <a:r>
              <a:rPr lang="en-US" sz="2000" b="1" u="sng" dirty="0">
                <a:latin typeface="Cambria" panose="02040503050406030204" pitchFamily="18" charset="0"/>
                <a:ea typeface="Cambria" panose="02040503050406030204" pitchFamily="18" charset="0"/>
              </a:rPr>
              <a:t>Heavy 223(f) Projects</a:t>
            </a:r>
          </a:p>
          <a:p>
            <a:pPr marL="0" indent="0">
              <a:buNone/>
            </a:pPr>
            <a:endParaRPr lang="en-US" sz="2000" b="1"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	</a:t>
            </a:r>
            <a:r>
              <a:rPr lang="en-US" sz="1800" i="1" dirty="0">
                <a:solidFill>
                  <a:schemeClr val="accent6">
                    <a:lumMod val="50000"/>
                  </a:schemeClr>
                </a:solidFill>
                <a:latin typeface="Cambria" panose="02040503050406030204" pitchFamily="18" charset="0"/>
                <a:ea typeface="Cambria" panose="02040503050406030204" pitchFamily="18" charset="0"/>
              </a:rPr>
              <a:t>Advantages/Disadvantages</a:t>
            </a:r>
          </a:p>
          <a:p>
            <a:pPr marL="0" indent="0">
              <a:buNone/>
            </a:pPr>
            <a:endParaRPr lang="en-US" sz="1800" i="1" dirty="0">
              <a:solidFill>
                <a:schemeClr val="accent6">
                  <a:lumMod val="50000"/>
                </a:schemeClr>
              </a:solidFill>
              <a:highlight>
                <a:srgbClr val="FFFF00"/>
              </a:highlight>
              <a:latin typeface="Cambria" panose="02040503050406030204" pitchFamily="18" charset="0"/>
              <a:ea typeface="Cambria" panose="02040503050406030204" pitchFamily="18" charset="0"/>
            </a:endParaRPr>
          </a:p>
          <a:p>
            <a:pPr marL="0" indent="0">
              <a:buNone/>
            </a:pPr>
            <a:r>
              <a:rPr lang="en-US" sz="1800" i="1" dirty="0">
                <a:solidFill>
                  <a:schemeClr val="accent6">
                    <a:lumMod val="50000"/>
                  </a:schemeClr>
                </a:solidFill>
                <a:latin typeface="Cambria" panose="02040503050406030204" pitchFamily="18" charset="0"/>
                <a:ea typeface="Cambria" panose="02040503050406030204" pitchFamily="18" charset="0"/>
              </a:rPr>
              <a:t>	Repair Levels/Scope of Work</a:t>
            </a:r>
          </a:p>
          <a:p>
            <a:pPr marL="0" indent="0">
              <a:buNone/>
            </a:pPr>
            <a:endParaRPr lang="en-US" sz="1800" i="1" dirty="0">
              <a:solidFill>
                <a:schemeClr val="accent6">
                  <a:lumMod val="50000"/>
                </a:schemeClr>
              </a:solidFill>
              <a:highlight>
                <a:srgbClr val="FFFF00"/>
              </a:highlight>
              <a:latin typeface="Cambria" panose="02040503050406030204" pitchFamily="18" charset="0"/>
              <a:ea typeface="Cambria" panose="02040503050406030204" pitchFamily="18" charset="0"/>
            </a:endParaRPr>
          </a:p>
          <a:p>
            <a:pPr marL="0" indent="0">
              <a:buNone/>
            </a:pPr>
            <a:r>
              <a:rPr lang="en-US" sz="1800" i="1" dirty="0">
                <a:solidFill>
                  <a:schemeClr val="accent6">
                    <a:lumMod val="50000"/>
                  </a:schemeClr>
                </a:solidFill>
                <a:latin typeface="Cambria" panose="02040503050406030204" pitchFamily="18" charset="0"/>
                <a:ea typeface="Cambria" panose="02040503050406030204" pitchFamily="18" charset="0"/>
              </a:rPr>
              <a:t>	Schedules and Contracts</a:t>
            </a:r>
          </a:p>
          <a:p>
            <a:pPr marL="0" indent="0">
              <a:buNone/>
            </a:pPr>
            <a:endParaRPr lang="en-US" sz="1800" i="1" dirty="0">
              <a:solidFill>
                <a:schemeClr val="accent6">
                  <a:lumMod val="50000"/>
                </a:schemeClr>
              </a:solidFill>
              <a:highlight>
                <a:srgbClr val="FFFF00"/>
              </a:highlight>
              <a:latin typeface="Cambria" panose="02040503050406030204" pitchFamily="18" charset="0"/>
              <a:ea typeface="Cambria" panose="02040503050406030204" pitchFamily="18" charset="0"/>
            </a:endParaRPr>
          </a:p>
          <a:p>
            <a:pPr marL="0" indent="0">
              <a:buNone/>
            </a:pPr>
            <a:r>
              <a:rPr lang="en-US" sz="1800" i="1" dirty="0">
                <a:solidFill>
                  <a:schemeClr val="accent6">
                    <a:lumMod val="50000"/>
                  </a:schemeClr>
                </a:solidFill>
                <a:latin typeface="Cambria" panose="02040503050406030204" pitchFamily="18" charset="0"/>
                <a:ea typeface="Cambria" panose="02040503050406030204" pitchFamily="18" charset="0"/>
              </a:rPr>
              <a:t>	Best Practices 3</a:t>
            </a:r>
            <a:r>
              <a:rPr lang="en-US" sz="1800" i="1" baseline="30000" dirty="0">
                <a:solidFill>
                  <a:schemeClr val="accent6">
                    <a:lumMod val="50000"/>
                  </a:schemeClr>
                </a:solidFill>
                <a:latin typeface="Cambria" panose="02040503050406030204" pitchFamily="18" charset="0"/>
                <a:ea typeface="Cambria" panose="02040503050406030204" pitchFamily="18" charset="0"/>
              </a:rPr>
              <a:t>rd</a:t>
            </a:r>
            <a:r>
              <a:rPr lang="en-US" sz="1800" i="1" dirty="0">
                <a:solidFill>
                  <a:schemeClr val="accent6">
                    <a:lumMod val="50000"/>
                  </a:schemeClr>
                </a:solidFill>
                <a:latin typeface="Cambria" panose="02040503050406030204" pitchFamily="18" charset="0"/>
                <a:ea typeface="Cambria" panose="02040503050406030204" pitchFamily="18" charset="0"/>
              </a:rPr>
              <a:t> Party/Lender – </a:t>
            </a:r>
            <a:r>
              <a:rPr lang="en-US" i="1" dirty="0">
                <a:solidFill>
                  <a:schemeClr val="accent6">
                    <a:lumMod val="50000"/>
                  </a:schemeClr>
                </a:solidFill>
                <a:latin typeface="Cambria" panose="02040503050406030204" pitchFamily="18" charset="0"/>
                <a:ea typeface="Cambria" panose="02040503050406030204" pitchFamily="18" charset="0"/>
              </a:rPr>
              <a:t>Being proactive 	at the beginning</a:t>
            </a:r>
            <a:endParaRPr lang="en-US" sz="1800" i="1" dirty="0">
              <a:solidFill>
                <a:schemeClr val="accent6">
                  <a:lumMod val="50000"/>
                </a:schemeClr>
              </a:solidFill>
              <a:latin typeface="Cambria" panose="02040503050406030204" pitchFamily="18" charset="0"/>
              <a:ea typeface="Cambria" panose="02040503050406030204" pitchFamily="18" charset="0"/>
            </a:endParaRPr>
          </a:p>
          <a:p>
            <a:pPr marL="0" indent="0">
              <a:buNone/>
            </a:pPr>
            <a:endParaRPr lang="en-US" i="1" dirty="0">
              <a:solidFill>
                <a:schemeClr val="accent6">
                  <a:lumMod val="50000"/>
                </a:schemeClr>
              </a:solidFill>
            </a:endParaRPr>
          </a:p>
          <a:p>
            <a:pPr marL="0" indent="0">
              <a:buNone/>
            </a:pPr>
            <a:endParaRPr lang="en-US" sz="1800" i="1" dirty="0">
              <a:solidFill>
                <a:schemeClr val="accent6">
                  <a:lumMod val="50000"/>
                </a:schemeClr>
              </a:solidFill>
            </a:endParaRPr>
          </a:p>
          <a:p>
            <a:pPr marL="0" indent="0">
              <a:buNone/>
            </a:pPr>
            <a:endParaRPr lang="en-US" sz="1800" i="1" dirty="0">
              <a:solidFill>
                <a:schemeClr val="accent6">
                  <a:lumMod val="50000"/>
                </a:schemeClr>
              </a:solidFill>
            </a:endParaRPr>
          </a:p>
        </p:txBody>
      </p:sp>
      <p:pic>
        <p:nvPicPr>
          <p:cNvPr id="2" name="Picture 1">
            <a:extLst>
              <a:ext uri="{FF2B5EF4-FFF2-40B4-BE49-F238E27FC236}">
                <a16:creationId xmlns:a16="http://schemas.microsoft.com/office/drawing/2014/main" id="{4ACF1656-2F02-B143-DD6C-FD88425A06FA}"/>
              </a:ext>
            </a:extLst>
          </p:cNvPr>
          <p:cNvPicPr>
            <a:picLocks noChangeAspect="1"/>
          </p:cNvPicPr>
          <p:nvPr/>
        </p:nvPicPr>
        <p:blipFill>
          <a:blip r:embed="rId2"/>
          <a:stretch>
            <a:fillRect/>
          </a:stretch>
        </p:blipFill>
        <p:spPr>
          <a:xfrm>
            <a:off x="258534" y="228593"/>
            <a:ext cx="2512657" cy="2104831"/>
          </a:xfrm>
          <a:prstGeom prst="rect">
            <a:avLst/>
          </a:prstGeom>
        </p:spPr>
      </p:pic>
    </p:spTree>
    <p:extLst>
      <p:ext uri="{BB962C8B-B14F-4D97-AF65-F5344CB8AC3E}">
        <p14:creationId xmlns:p14="http://schemas.microsoft.com/office/powerpoint/2010/main" val="3815378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2614</TotalTime>
  <Words>4904</Words>
  <Application>Microsoft Office PowerPoint</Application>
  <PresentationFormat>Widescreen</PresentationFormat>
  <Paragraphs>411</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Baskerville Old Face</vt:lpstr>
      <vt:lpstr>Calibri</vt:lpstr>
      <vt:lpstr>Calibri Light</vt:lpstr>
      <vt:lpstr>Cambria</vt:lpstr>
      <vt:lpstr>Montserrat</vt:lpstr>
      <vt:lpstr>Segoe UI</vt:lpstr>
      <vt:lpstr>Times New Roman</vt:lpstr>
      <vt:lpstr>Office Theme</vt:lpstr>
      <vt:lpstr>Construction Administration</vt:lpstr>
      <vt:lpstr>Insert Slide Title Here</vt:lpstr>
      <vt:lpstr>Insert Slide Title Here</vt:lpstr>
      <vt:lpstr>Insert Slide Title Here</vt:lpstr>
      <vt:lpstr>Insert Slide Title Here</vt:lpstr>
      <vt:lpstr>Insert Slide Title Here</vt:lpstr>
      <vt:lpstr>Insert Slide Title Here</vt:lpstr>
      <vt:lpstr>         Heavy 223(f)’s – Best Practices  </vt:lpstr>
      <vt:lpstr>Agenda </vt:lpstr>
      <vt:lpstr>Advantages of the Heavy 223(f)</vt:lpstr>
      <vt:lpstr>Disadvantages of the Heavy 223(f)</vt:lpstr>
      <vt:lpstr>  </vt:lpstr>
      <vt:lpstr>PowerPoint Presentation</vt:lpstr>
      <vt:lpstr>  Architect formally required if:  5.3.3    Section 223(f) with Repairs and Alterations   5.3.3.1   When Project Architects are Required A. The Borrower must hire a Project Architect to define work at the property when one of the following conditions is true of the property:  1.  The Aggregate Cost (before General Contractor fees or allowances) of all the identified repairs and alterations equals or exceeds $15,000 per unit.   a. This amount of $15,000 Aggregate Costs per unit used here as a threshold is different from the dollar per unit maximum cost that defines the  boundary between Section 223(f) transactions and Section 221(d)(4) Substantial Rehabilitation. This threshold is not adjusted by the High- Cost Factor or the annual inflation adjustment.   b. Costs exceeding this threshold are evidence that the proposed repairs and alterations are sufficiently complex that the services of a Project  Architect are required to ensure the clarity and accuracy of design and specification documents necessary to guide and evaluate all construction.   c. Remedies for accessibility deficiencies, if any, must be included in both the cost of repairs and alterations and the design documents.  HUD may waive the requirement to hire a Project Architect when the Aggregate Cost of all repairs and alterations exceeds $15,000 per unit but  work is limited to repairs and Level 1 Alterations.  2.  When the Aggregate Cost of repairs and alterations is less than $15,000 per unit but the proposed work includes Level 2 or Level 3 Alterations, a Project       Architect must be retained to prepare drawings and specifications for the Level 2 or Level 3 Alterations provided as follows:   a. Work proposed outside the work area where Level 2 or Level 3 Alterations will occur may be excluded from the Project Architect’s scope of  work.; and   b. When there are only Level 2 alterations proposed (no Level 3 Alterations), and the Level 2 alterations are nominal (e.g., enlarging a closet  in a few  units with no accessibility ramifications), the services of a Project Architect are not required.  </vt:lpstr>
      <vt:lpstr>PowerPoint Presentation</vt:lpstr>
      <vt:lpstr>GC formally required if:  5.3.3    Section 223(f) with Repairs and Alterations  5.3.3.2   When General Contractors are Required A. The Borrower must hire a General Contractor to conduct all the work defined by the Project Architect and provide coordination as a single point of control for costs, scheduling, and conformance of the work to plans and specifications when one or more of the following conditions are true:   1. The Aggregate Cost** of repairs and alterations exceed $15,000 per unit, excluding General Contractor fees;  2. The proposed work includes Level 3 Alterations; or  3. More than three licensed trade contractors are to be employed for the work.  B. HUD may waive the requirement to hire a General Contractor when:   1. The Aggregate Cost** of all repairs and alterations exceeds $15,000 per unit but work is limited primarily to Repairs and Level 1 Alterations; or,  2. The owner has substantial experience and proven ability – this needs to be fully vetted by the Lender and 3rd party to avoid potential processing delays  once submitted for HUD review.  5.3.3.3   Licensed Trades A. When a General Contractor is not retained, the work items documented by the Architect (e.g., remedies for accessibility deficiencies, limited Level 2 Alterations) must be executed by qualified licensed trades (e.g., a plumber, electrician, framer, tile-setter licensed in the local jurisdiction). Similarly, repairs and Level 1 Alterations described as individual work items (or a group of closely related items) with an estimated cost of $35,000 or greater must be performed by qualified licensed trades contractor(s).  **Aggregate Cost Limit = [Base per Dwelling Unit Limit] X [High-Cost Percentage multiplier] X [Number of Dwelling Units]</vt:lpstr>
      <vt:lpstr>PowerPoint Presentation</vt:lpstr>
      <vt:lpstr>PowerPoint Presentation</vt:lpstr>
      <vt:lpstr>PowerPoint Presentation</vt:lpstr>
      <vt:lpstr>PowerPoint Presentation</vt:lpstr>
      <vt:lpstr>PowerPoint Presentation</vt:lpstr>
      <vt:lpstr>PowerPoint Presentation</vt:lpstr>
      <vt:lpstr> A.  When a General Contractor is retained, the General Contractor must submit a detailed construction schedule as described in Section 5.3.1.D above. The Needs Assessor must review the schedule and enter the number for “months to complete” for each work item in the CNA e-Tool. The number entered indicates the number of months from the initial closing until scheduled completion of the particular work item. The months elapsed is not necessarily the minimum duration of the construction for that particular item.  B. For all other transactions, the Needs Assessor and Lender, in working with the owner, must develop a construction timeline that reflects the planned completion of the work items and enter in the CNA e-Tool as “Months to Complete.” The timeline should ensure that all the proposed work (repairs and alterations) be completed as soon as possible and within 12 months of closing.  ** The schedule should include the relocation timeline, when applicable.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Licata</dc:creator>
  <cp:lastModifiedBy>Matt Sato</cp:lastModifiedBy>
  <cp:revision>82</cp:revision>
  <cp:lastPrinted>2023-03-07T15:27:17Z</cp:lastPrinted>
  <dcterms:created xsi:type="dcterms:W3CDTF">2021-08-02T15:43:47Z</dcterms:created>
  <dcterms:modified xsi:type="dcterms:W3CDTF">2023-03-07T15:31:19Z</dcterms:modified>
</cp:coreProperties>
</file>