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4"/>
  </p:notesMasterIdLst>
  <p:sldIdLst>
    <p:sldId id="340" r:id="rId2"/>
    <p:sldId id="342" r:id="rId3"/>
    <p:sldId id="344" r:id="rId4"/>
    <p:sldId id="345" r:id="rId5"/>
    <p:sldId id="343" r:id="rId6"/>
    <p:sldId id="256" r:id="rId7"/>
    <p:sldId id="303" r:id="rId8"/>
    <p:sldId id="309" r:id="rId9"/>
    <p:sldId id="310" r:id="rId10"/>
    <p:sldId id="318" r:id="rId11"/>
    <p:sldId id="346" r:id="rId12"/>
    <p:sldId id="315" r:id="rId13"/>
    <p:sldId id="311" r:id="rId14"/>
    <p:sldId id="314" r:id="rId15"/>
    <p:sldId id="320" r:id="rId16"/>
    <p:sldId id="350" r:id="rId17"/>
    <p:sldId id="351" r:id="rId18"/>
    <p:sldId id="317" r:id="rId19"/>
    <p:sldId id="316" r:id="rId20"/>
    <p:sldId id="339" r:id="rId21"/>
    <p:sldId id="322" r:id="rId22"/>
    <p:sldId id="323" r:id="rId23"/>
    <p:sldId id="324" r:id="rId24"/>
    <p:sldId id="329" r:id="rId25"/>
    <p:sldId id="330" r:id="rId26"/>
    <p:sldId id="325" r:id="rId27"/>
    <p:sldId id="326" r:id="rId28"/>
    <p:sldId id="331" r:id="rId29"/>
    <p:sldId id="332" r:id="rId30"/>
    <p:sldId id="327" r:id="rId31"/>
    <p:sldId id="328" r:id="rId32"/>
    <p:sldId id="34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65730-1DB5-4A6D-8BA4-8A59F88DEDA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1CEBA5-175F-4B75-B466-FD005D538C49}">
      <dgm:prSet/>
      <dgm:spPr/>
      <dgm:t>
        <a:bodyPr/>
        <a:lstStyle/>
        <a:p>
          <a:r>
            <a:rPr lang="en-US"/>
            <a:t>MBA’s Tracker summarizes and provides links for 12 states’ and 17 local jurisdictions’ tax abatement programs. </a:t>
          </a:r>
        </a:p>
      </dgm:t>
    </dgm:pt>
    <dgm:pt modelId="{D9085829-6547-4F99-803F-92D218101373}" type="parTrans" cxnId="{45617B0A-2E2C-4BC0-8E71-C2A94CB786A7}">
      <dgm:prSet/>
      <dgm:spPr/>
      <dgm:t>
        <a:bodyPr/>
        <a:lstStyle/>
        <a:p>
          <a:endParaRPr lang="en-US"/>
        </a:p>
      </dgm:t>
    </dgm:pt>
    <dgm:pt modelId="{A5D2E84A-50D6-423D-88C3-3C8F222A9EDC}" type="sibTrans" cxnId="{45617B0A-2E2C-4BC0-8E71-C2A94CB786A7}">
      <dgm:prSet/>
      <dgm:spPr/>
      <dgm:t>
        <a:bodyPr/>
        <a:lstStyle/>
        <a:p>
          <a:endParaRPr lang="en-US"/>
        </a:p>
      </dgm:t>
    </dgm:pt>
    <dgm:pt modelId="{1816DB71-EC41-4A37-9B7D-1869E454E093}">
      <dgm:prSet/>
      <dgm:spPr/>
      <dgm:t>
        <a:bodyPr/>
        <a:lstStyle/>
        <a:p>
          <a:r>
            <a:rPr lang="en-US" dirty="0"/>
            <a:t>The list is not comprehensive. (If you know of others, let us know!) </a:t>
          </a:r>
        </a:p>
      </dgm:t>
    </dgm:pt>
    <dgm:pt modelId="{A10F9795-C06C-4050-A170-88D516745DB2}" type="parTrans" cxnId="{A4ECD202-411B-4DFC-AEA4-C3C799BC5087}">
      <dgm:prSet/>
      <dgm:spPr/>
      <dgm:t>
        <a:bodyPr/>
        <a:lstStyle/>
        <a:p>
          <a:endParaRPr lang="en-US"/>
        </a:p>
      </dgm:t>
    </dgm:pt>
    <dgm:pt modelId="{7AB57D05-B61A-4E13-87D0-461C2E0B3AB8}" type="sibTrans" cxnId="{A4ECD202-411B-4DFC-AEA4-C3C799BC5087}">
      <dgm:prSet/>
      <dgm:spPr/>
      <dgm:t>
        <a:bodyPr/>
        <a:lstStyle/>
        <a:p>
          <a:endParaRPr lang="en-US"/>
        </a:p>
      </dgm:t>
    </dgm:pt>
    <dgm:pt modelId="{38B39E7F-F7BB-4AB3-BACD-21866B19E907}">
      <dgm:prSet/>
      <dgm:spPr/>
      <dgm:t>
        <a:bodyPr/>
        <a:lstStyle/>
        <a:p>
          <a:r>
            <a:rPr lang="en-US" dirty="0"/>
            <a:t>See attachment. </a:t>
          </a:r>
        </a:p>
      </dgm:t>
    </dgm:pt>
    <dgm:pt modelId="{36BC7507-31A1-415B-AFCB-5362AF7E1F78}" type="parTrans" cxnId="{86E81880-9925-4AC4-8A88-2648814A5CF0}">
      <dgm:prSet/>
      <dgm:spPr/>
      <dgm:t>
        <a:bodyPr/>
        <a:lstStyle/>
        <a:p>
          <a:endParaRPr lang="en-US"/>
        </a:p>
      </dgm:t>
    </dgm:pt>
    <dgm:pt modelId="{460B2831-32B8-4FA3-8AD1-A0EACB28689A}" type="sibTrans" cxnId="{86E81880-9925-4AC4-8A88-2648814A5CF0}">
      <dgm:prSet/>
      <dgm:spPr/>
      <dgm:t>
        <a:bodyPr/>
        <a:lstStyle/>
        <a:p>
          <a:endParaRPr lang="en-US"/>
        </a:p>
      </dgm:t>
    </dgm:pt>
    <dgm:pt modelId="{01D6E58A-69F7-4251-AA58-B1D29BDB9FE3}" type="pres">
      <dgm:prSet presAssocID="{80F65730-1DB5-4A6D-8BA4-8A59F88DEDA0}" presName="linear" presStyleCnt="0">
        <dgm:presLayoutVars>
          <dgm:animLvl val="lvl"/>
          <dgm:resizeHandles val="exact"/>
        </dgm:presLayoutVars>
      </dgm:prSet>
      <dgm:spPr/>
    </dgm:pt>
    <dgm:pt modelId="{3A5C18F0-9DD0-4260-94D7-FFF3E62424F7}" type="pres">
      <dgm:prSet presAssocID="{691CEBA5-175F-4B75-B466-FD005D538C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42ED87-5972-4E17-84BF-E37DCD64C47A}" type="pres">
      <dgm:prSet presAssocID="{A5D2E84A-50D6-423D-88C3-3C8F222A9EDC}" presName="spacer" presStyleCnt="0"/>
      <dgm:spPr/>
    </dgm:pt>
    <dgm:pt modelId="{53B8A688-3652-4B3B-B85A-AA2A490DBDDD}" type="pres">
      <dgm:prSet presAssocID="{1816DB71-EC41-4A37-9B7D-1869E454E0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4383B5-6DA0-4E19-B6B6-68C9F0EA82B2}" type="pres">
      <dgm:prSet presAssocID="{7AB57D05-B61A-4E13-87D0-461C2E0B3AB8}" presName="spacer" presStyleCnt="0"/>
      <dgm:spPr/>
    </dgm:pt>
    <dgm:pt modelId="{369DD822-8762-49EE-9328-60BCCF6BD15B}" type="pres">
      <dgm:prSet presAssocID="{38B39E7F-F7BB-4AB3-BACD-21866B19E9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ECD202-411B-4DFC-AEA4-C3C799BC5087}" srcId="{80F65730-1DB5-4A6D-8BA4-8A59F88DEDA0}" destId="{1816DB71-EC41-4A37-9B7D-1869E454E093}" srcOrd="1" destOrd="0" parTransId="{A10F9795-C06C-4050-A170-88D516745DB2}" sibTransId="{7AB57D05-B61A-4E13-87D0-461C2E0B3AB8}"/>
    <dgm:cxn modelId="{45617B0A-2E2C-4BC0-8E71-C2A94CB786A7}" srcId="{80F65730-1DB5-4A6D-8BA4-8A59F88DEDA0}" destId="{691CEBA5-175F-4B75-B466-FD005D538C49}" srcOrd="0" destOrd="0" parTransId="{D9085829-6547-4F99-803F-92D218101373}" sibTransId="{A5D2E84A-50D6-423D-88C3-3C8F222A9EDC}"/>
    <dgm:cxn modelId="{4F2CDC28-EDBA-4C92-ACFB-AAEBF39A6EE5}" type="presOf" srcId="{691CEBA5-175F-4B75-B466-FD005D538C49}" destId="{3A5C18F0-9DD0-4260-94D7-FFF3E62424F7}" srcOrd="0" destOrd="0" presId="urn:microsoft.com/office/officeart/2005/8/layout/vList2"/>
    <dgm:cxn modelId="{01506A71-5A06-40E5-8CDE-A77CDC8FE18E}" type="presOf" srcId="{80F65730-1DB5-4A6D-8BA4-8A59F88DEDA0}" destId="{01D6E58A-69F7-4251-AA58-B1D29BDB9FE3}" srcOrd="0" destOrd="0" presId="urn:microsoft.com/office/officeart/2005/8/layout/vList2"/>
    <dgm:cxn modelId="{86E81880-9925-4AC4-8A88-2648814A5CF0}" srcId="{80F65730-1DB5-4A6D-8BA4-8A59F88DEDA0}" destId="{38B39E7F-F7BB-4AB3-BACD-21866B19E907}" srcOrd="2" destOrd="0" parTransId="{36BC7507-31A1-415B-AFCB-5362AF7E1F78}" sibTransId="{460B2831-32B8-4FA3-8AD1-A0EACB28689A}"/>
    <dgm:cxn modelId="{B2C724BD-A2A5-40DE-9A88-9BEBF1051C30}" type="presOf" srcId="{1816DB71-EC41-4A37-9B7D-1869E454E093}" destId="{53B8A688-3652-4B3B-B85A-AA2A490DBDDD}" srcOrd="0" destOrd="0" presId="urn:microsoft.com/office/officeart/2005/8/layout/vList2"/>
    <dgm:cxn modelId="{C83497FD-8435-41FB-92C5-86D9EDFF5A8B}" type="presOf" srcId="{38B39E7F-F7BB-4AB3-BACD-21866B19E907}" destId="{369DD822-8762-49EE-9328-60BCCF6BD15B}" srcOrd="0" destOrd="0" presId="urn:microsoft.com/office/officeart/2005/8/layout/vList2"/>
    <dgm:cxn modelId="{C2ABABA2-202A-437F-83DA-1D3299264E81}" type="presParOf" srcId="{01D6E58A-69F7-4251-AA58-B1D29BDB9FE3}" destId="{3A5C18F0-9DD0-4260-94D7-FFF3E62424F7}" srcOrd="0" destOrd="0" presId="urn:microsoft.com/office/officeart/2005/8/layout/vList2"/>
    <dgm:cxn modelId="{E460046B-5E17-429F-8348-6A4BA2FF9025}" type="presParOf" srcId="{01D6E58A-69F7-4251-AA58-B1D29BDB9FE3}" destId="{1942ED87-5972-4E17-84BF-E37DCD64C47A}" srcOrd="1" destOrd="0" presId="urn:microsoft.com/office/officeart/2005/8/layout/vList2"/>
    <dgm:cxn modelId="{44FB7C6B-2445-4500-9FDB-B58446100FDC}" type="presParOf" srcId="{01D6E58A-69F7-4251-AA58-B1D29BDB9FE3}" destId="{53B8A688-3652-4B3B-B85A-AA2A490DBDDD}" srcOrd="2" destOrd="0" presId="urn:microsoft.com/office/officeart/2005/8/layout/vList2"/>
    <dgm:cxn modelId="{DD9D96C3-7BD9-4F2B-8EBB-BACB5FDBE974}" type="presParOf" srcId="{01D6E58A-69F7-4251-AA58-B1D29BDB9FE3}" destId="{3A4383B5-6DA0-4E19-B6B6-68C9F0EA82B2}" srcOrd="3" destOrd="0" presId="urn:microsoft.com/office/officeart/2005/8/layout/vList2"/>
    <dgm:cxn modelId="{B49B151F-81CF-4142-BF4D-84893B03BFEA}" type="presParOf" srcId="{01D6E58A-69F7-4251-AA58-B1D29BDB9FE3}" destId="{369DD822-8762-49EE-9328-60BCCF6BD1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65730-1DB5-4A6D-8BA4-8A59F88DEDA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1CEBA5-175F-4B75-B466-FD005D538C49}">
      <dgm:prSet/>
      <dgm:spPr/>
      <dgm:t>
        <a:bodyPr/>
        <a:lstStyle/>
        <a:p>
          <a:r>
            <a:rPr lang="en-US" dirty="0"/>
            <a:t>421(a) Tax Exemption </a:t>
          </a:r>
        </a:p>
      </dgm:t>
    </dgm:pt>
    <dgm:pt modelId="{D9085829-6547-4F99-803F-92D218101373}" type="parTrans" cxnId="{45617B0A-2E2C-4BC0-8E71-C2A94CB786A7}">
      <dgm:prSet/>
      <dgm:spPr/>
      <dgm:t>
        <a:bodyPr/>
        <a:lstStyle/>
        <a:p>
          <a:endParaRPr lang="en-US"/>
        </a:p>
      </dgm:t>
    </dgm:pt>
    <dgm:pt modelId="{A5D2E84A-50D6-423D-88C3-3C8F222A9EDC}" type="sibTrans" cxnId="{45617B0A-2E2C-4BC0-8E71-C2A94CB786A7}">
      <dgm:prSet/>
      <dgm:spPr/>
      <dgm:t>
        <a:bodyPr/>
        <a:lstStyle/>
        <a:p>
          <a:endParaRPr lang="en-US"/>
        </a:p>
      </dgm:t>
    </dgm:pt>
    <dgm:pt modelId="{1816DB71-EC41-4A37-9B7D-1869E454E093}">
      <dgm:prSet/>
      <dgm:spPr/>
      <dgm:t>
        <a:bodyPr/>
        <a:lstStyle/>
        <a:p>
          <a:r>
            <a:rPr lang="en-US" dirty="0"/>
            <a:t>485x Tax Abatement (the 421(a) replacement)</a:t>
          </a:r>
        </a:p>
      </dgm:t>
    </dgm:pt>
    <dgm:pt modelId="{A10F9795-C06C-4050-A170-88D516745DB2}" type="parTrans" cxnId="{A4ECD202-411B-4DFC-AEA4-C3C799BC5087}">
      <dgm:prSet/>
      <dgm:spPr/>
      <dgm:t>
        <a:bodyPr/>
        <a:lstStyle/>
        <a:p>
          <a:endParaRPr lang="en-US"/>
        </a:p>
      </dgm:t>
    </dgm:pt>
    <dgm:pt modelId="{7AB57D05-B61A-4E13-87D0-461C2E0B3AB8}" type="sibTrans" cxnId="{A4ECD202-411B-4DFC-AEA4-C3C799BC5087}">
      <dgm:prSet/>
      <dgm:spPr/>
      <dgm:t>
        <a:bodyPr/>
        <a:lstStyle/>
        <a:p>
          <a:endParaRPr lang="en-US"/>
        </a:p>
      </dgm:t>
    </dgm:pt>
    <dgm:pt modelId="{38B39E7F-F7BB-4AB3-BACD-21866B19E90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dirty="0"/>
            <a:t>420(c) Tax Exemption/PILOT</a:t>
          </a:r>
        </a:p>
      </dgm:t>
    </dgm:pt>
    <dgm:pt modelId="{36BC7507-31A1-415B-AFCB-5362AF7E1F78}" type="parTrans" cxnId="{86E81880-9925-4AC4-8A88-2648814A5CF0}">
      <dgm:prSet/>
      <dgm:spPr/>
      <dgm:t>
        <a:bodyPr/>
        <a:lstStyle/>
        <a:p>
          <a:endParaRPr lang="en-US"/>
        </a:p>
      </dgm:t>
    </dgm:pt>
    <dgm:pt modelId="{460B2831-32B8-4FA3-8AD1-A0EACB28689A}" type="sibTrans" cxnId="{86E81880-9925-4AC4-8A88-2648814A5CF0}">
      <dgm:prSet/>
      <dgm:spPr/>
      <dgm:t>
        <a:bodyPr/>
        <a:lstStyle/>
        <a:p>
          <a:endParaRPr lang="en-US"/>
        </a:p>
      </dgm:t>
    </dgm:pt>
    <dgm:pt modelId="{67688392-4770-4499-9D48-3B5C77B05CF3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dirty="0"/>
            <a:t>Others (What are some that you commonly see?)</a:t>
          </a:r>
        </a:p>
      </dgm:t>
    </dgm:pt>
    <dgm:pt modelId="{ED806FC2-DD4E-4DD2-8F83-34BFDCF5E06C}" type="parTrans" cxnId="{7D7CC392-EB1B-48C8-A683-98D26028C137}">
      <dgm:prSet/>
      <dgm:spPr/>
      <dgm:t>
        <a:bodyPr/>
        <a:lstStyle/>
        <a:p>
          <a:endParaRPr lang="en-US"/>
        </a:p>
      </dgm:t>
    </dgm:pt>
    <dgm:pt modelId="{11BC8E9C-7470-4A0C-8F17-A8BB728489E8}" type="sibTrans" cxnId="{7D7CC392-EB1B-48C8-A683-98D26028C137}">
      <dgm:prSet/>
      <dgm:spPr/>
      <dgm:t>
        <a:bodyPr/>
        <a:lstStyle/>
        <a:p>
          <a:endParaRPr lang="en-US"/>
        </a:p>
      </dgm:t>
    </dgm:pt>
    <dgm:pt modelId="{01D6E58A-69F7-4251-AA58-B1D29BDB9FE3}" type="pres">
      <dgm:prSet presAssocID="{80F65730-1DB5-4A6D-8BA4-8A59F88DEDA0}" presName="linear" presStyleCnt="0">
        <dgm:presLayoutVars>
          <dgm:animLvl val="lvl"/>
          <dgm:resizeHandles val="exact"/>
        </dgm:presLayoutVars>
      </dgm:prSet>
      <dgm:spPr/>
    </dgm:pt>
    <dgm:pt modelId="{3A5C18F0-9DD0-4260-94D7-FFF3E62424F7}" type="pres">
      <dgm:prSet presAssocID="{691CEBA5-175F-4B75-B466-FD005D538C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42ED87-5972-4E17-84BF-E37DCD64C47A}" type="pres">
      <dgm:prSet presAssocID="{A5D2E84A-50D6-423D-88C3-3C8F222A9EDC}" presName="spacer" presStyleCnt="0"/>
      <dgm:spPr/>
    </dgm:pt>
    <dgm:pt modelId="{53B8A688-3652-4B3B-B85A-AA2A490DBDDD}" type="pres">
      <dgm:prSet presAssocID="{1816DB71-EC41-4A37-9B7D-1869E454E0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4383B5-6DA0-4E19-B6B6-68C9F0EA82B2}" type="pres">
      <dgm:prSet presAssocID="{7AB57D05-B61A-4E13-87D0-461C2E0B3AB8}" presName="spacer" presStyleCnt="0"/>
      <dgm:spPr/>
    </dgm:pt>
    <dgm:pt modelId="{369DD822-8762-49EE-9328-60BCCF6BD15B}" type="pres">
      <dgm:prSet presAssocID="{38B39E7F-F7BB-4AB3-BACD-21866B19E9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9A3605-2266-4D33-B18F-FDF927E31260}" type="pres">
      <dgm:prSet presAssocID="{460B2831-32B8-4FA3-8AD1-A0EACB28689A}" presName="spacer" presStyleCnt="0"/>
      <dgm:spPr/>
    </dgm:pt>
    <dgm:pt modelId="{97073936-A59B-42FC-94C5-19E7E7F76883}" type="pres">
      <dgm:prSet presAssocID="{67688392-4770-4499-9D48-3B5C77B05C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ECD202-411B-4DFC-AEA4-C3C799BC5087}" srcId="{80F65730-1DB5-4A6D-8BA4-8A59F88DEDA0}" destId="{1816DB71-EC41-4A37-9B7D-1869E454E093}" srcOrd="1" destOrd="0" parTransId="{A10F9795-C06C-4050-A170-88D516745DB2}" sibTransId="{7AB57D05-B61A-4E13-87D0-461C2E0B3AB8}"/>
    <dgm:cxn modelId="{45617B0A-2E2C-4BC0-8E71-C2A94CB786A7}" srcId="{80F65730-1DB5-4A6D-8BA4-8A59F88DEDA0}" destId="{691CEBA5-175F-4B75-B466-FD005D538C49}" srcOrd="0" destOrd="0" parTransId="{D9085829-6547-4F99-803F-92D218101373}" sibTransId="{A5D2E84A-50D6-423D-88C3-3C8F222A9EDC}"/>
    <dgm:cxn modelId="{4F2CDC28-EDBA-4C92-ACFB-AAEBF39A6EE5}" type="presOf" srcId="{691CEBA5-175F-4B75-B466-FD005D538C49}" destId="{3A5C18F0-9DD0-4260-94D7-FFF3E62424F7}" srcOrd="0" destOrd="0" presId="urn:microsoft.com/office/officeart/2005/8/layout/vList2"/>
    <dgm:cxn modelId="{45A1F947-E433-4C1C-8DA7-23CD58BC9762}" type="presOf" srcId="{67688392-4770-4499-9D48-3B5C77B05CF3}" destId="{97073936-A59B-42FC-94C5-19E7E7F76883}" srcOrd="0" destOrd="0" presId="urn:microsoft.com/office/officeart/2005/8/layout/vList2"/>
    <dgm:cxn modelId="{01506A71-5A06-40E5-8CDE-A77CDC8FE18E}" type="presOf" srcId="{80F65730-1DB5-4A6D-8BA4-8A59F88DEDA0}" destId="{01D6E58A-69F7-4251-AA58-B1D29BDB9FE3}" srcOrd="0" destOrd="0" presId="urn:microsoft.com/office/officeart/2005/8/layout/vList2"/>
    <dgm:cxn modelId="{86E81880-9925-4AC4-8A88-2648814A5CF0}" srcId="{80F65730-1DB5-4A6D-8BA4-8A59F88DEDA0}" destId="{38B39E7F-F7BB-4AB3-BACD-21866B19E907}" srcOrd="2" destOrd="0" parTransId="{36BC7507-31A1-415B-AFCB-5362AF7E1F78}" sibTransId="{460B2831-32B8-4FA3-8AD1-A0EACB28689A}"/>
    <dgm:cxn modelId="{7D7CC392-EB1B-48C8-A683-98D26028C137}" srcId="{80F65730-1DB5-4A6D-8BA4-8A59F88DEDA0}" destId="{67688392-4770-4499-9D48-3B5C77B05CF3}" srcOrd="3" destOrd="0" parTransId="{ED806FC2-DD4E-4DD2-8F83-34BFDCF5E06C}" sibTransId="{11BC8E9C-7470-4A0C-8F17-A8BB728489E8}"/>
    <dgm:cxn modelId="{B2C724BD-A2A5-40DE-9A88-9BEBF1051C30}" type="presOf" srcId="{1816DB71-EC41-4A37-9B7D-1869E454E093}" destId="{53B8A688-3652-4B3B-B85A-AA2A490DBDDD}" srcOrd="0" destOrd="0" presId="urn:microsoft.com/office/officeart/2005/8/layout/vList2"/>
    <dgm:cxn modelId="{C83497FD-8435-41FB-92C5-86D9EDFF5A8B}" type="presOf" srcId="{38B39E7F-F7BB-4AB3-BACD-21866B19E907}" destId="{369DD822-8762-49EE-9328-60BCCF6BD15B}" srcOrd="0" destOrd="0" presId="urn:microsoft.com/office/officeart/2005/8/layout/vList2"/>
    <dgm:cxn modelId="{C2ABABA2-202A-437F-83DA-1D3299264E81}" type="presParOf" srcId="{01D6E58A-69F7-4251-AA58-B1D29BDB9FE3}" destId="{3A5C18F0-9DD0-4260-94D7-FFF3E62424F7}" srcOrd="0" destOrd="0" presId="urn:microsoft.com/office/officeart/2005/8/layout/vList2"/>
    <dgm:cxn modelId="{E460046B-5E17-429F-8348-6A4BA2FF9025}" type="presParOf" srcId="{01D6E58A-69F7-4251-AA58-B1D29BDB9FE3}" destId="{1942ED87-5972-4E17-84BF-E37DCD64C47A}" srcOrd="1" destOrd="0" presId="urn:microsoft.com/office/officeart/2005/8/layout/vList2"/>
    <dgm:cxn modelId="{44FB7C6B-2445-4500-9FDB-B58446100FDC}" type="presParOf" srcId="{01D6E58A-69F7-4251-AA58-B1D29BDB9FE3}" destId="{53B8A688-3652-4B3B-B85A-AA2A490DBDDD}" srcOrd="2" destOrd="0" presId="urn:microsoft.com/office/officeart/2005/8/layout/vList2"/>
    <dgm:cxn modelId="{DD9D96C3-7BD9-4F2B-8EBB-BACB5FDBE974}" type="presParOf" srcId="{01D6E58A-69F7-4251-AA58-B1D29BDB9FE3}" destId="{3A4383B5-6DA0-4E19-B6B6-68C9F0EA82B2}" srcOrd="3" destOrd="0" presId="urn:microsoft.com/office/officeart/2005/8/layout/vList2"/>
    <dgm:cxn modelId="{B49B151F-81CF-4142-BF4D-84893B03BFEA}" type="presParOf" srcId="{01D6E58A-69F7-4251-AA58-B1D29BDB9FE3}" destId="{369DD822-8762-49EE-9328-60BCCF6BD15B}" srcOrd="4" destOrd="0" presId="urn:microsoft.com/office/officeart/2005/8/layout/vList2"/>
    <dgm:cxn modelId="{07AAB1D8-AA75-4F7F-84B4-B50E552E9E3F}" type="presParOf" srcId="{01D6E58A-69F7-4251-AA58-B1D29BDB9FE3}" destId="{069A3605-2266-4D33-B18F-FDF927E31260}" srcOrd="5" destOrd="0" presId="urn:microsoft.com/office/officeart/2005/8/layout/vList2"/>
    <dgm:cxn modelId="{5B72DDE2-6D43-4856-8694-4C370B5F79BE}" type="presParOf" srcId="{01D6E58A-69F7-4251-AA58-B1D29BDB9FE3}" destId="{97073936-A59B-42FC-94C5-19E7E7F768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F0007E-01A3-4464-BDAC-7E9FDD98136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57914-E063-4E05-9627-9CE3FBCD751D}">
      <dgm:prSet custT="1"/>
      <dgm:spPr/>
      <dgm:t>
        <a:bodyPr/>
        <a:lstStyle/>
        <a:p>
          <a:r>
            <a:rPr lang="en-US" sz="1800" dirty="0"/>
            <a:t>What makes an abatement program “problematic”?</a:t>
          </a:r>
        </a:p>
      </dgm:t>
    </dgm:pt>
    <dgm:pt modelId="{9FB02A60-22F0-45EB-982A-E4FA77C3701C}" type="parTrans" cxnId="{2899952A-44F1-4082-B647-94F6ECB8A92F}">
      <dgm:prSet/>
      <dgm:spPr/>
      <dgm:t>
        <a:bodyPr/>
        <a:lstStyle/>
        <a:p>
          <a:endParaRPr lang="en-US"/>
        </a:p>
      </dgm:t>
    </dgm:pt>
    <dgm:pt modelId="{BA7F9CA4-C255-4CAF-B76A-D9E02B5FA5CC}" type="sibTrans" cxnId="{2899952A-44F1-4082-B647-94F6ECB8A92F}">
      <dgm:prSet/>
      <dgm:spPr/>
      <dgm:t>
        <a:bodyPr/>
        <a:lstStyle/>
        <a:p>
          <a:endParaRPr lang="en-US"/>
        </a:p>
      </dgm:t>
    </dgm:pt>
    <dgm:pt modelId="{62495889-37E3-452B-916C-BE03AAD3858C}">
      <dgm:prSet custT="1"/>
      <dgm:spPr/>
      <dgm:t>
        <a:bodyPr/>
        <a:lstStyle/>
        <a:p>
          <a:r>
            <a:rPr lang="en-US" sz="1800" dirty="0"/>
            <a:t>Examples</a:t>
          </a:r>
          <a:r>
            <a:rPr lang="en-US" sz="2200" dirty="0"/>
            <a:t> </a:t>
          </a:r>
        </a:p>
      </dgm:t>
    </dgm:pt>
    <dgm:pt modelId="{75CDBD6E-4208-4914-AF0B-693E60DD82E1}" type="parTrans" cxnId="{8D3F82BA-68F9-481E-AA1B-015C91155AC2}">
      <dgm:prSet/>
      <dgm:spPr/>
      <dgm:t>
        <a:bodyPr/>
        <a:lstStyle/>
        <a:p>
          <a:endParaRPr lang="en-US"/>
        </a:p>
      </dgm:t>
    </dgm:pt>
    <dgm:pt modelId="{49256CA3-7CFA-4F39-8F48-942A93BE8716}" type="sibTrans" cxnId="{8D3F82BA-68F9-481E-AA1B-015C91155AC2}">
      <dgm:prSet/>
      <dgm:spPr/>
      <dgm:t>
        <a:bodyPr/>
        <a:lstStyle/>
        <a:p>
          <a:endParaRPr lang="en-US"/>
        </a:p>
      </dgm:t>
    </dgm:pt>
    <dgm:pt modelId="{13456BB4-F8DD-4679-B203-2C5CC3E810AF}">
      <dgm:prSet custT="1"/>
      <dgm:spPr/>
      <dgm:t>
        <a:bodyPr/>
        <a:lstStyle/>
        <a:p>
          <a:r>
            <a:rPr lang="en-US" sz="1800" dirty="0"/>
            <a:t>Texas PFC</a:t>
          </a:r>
        </a:p>
      </dgm:t>
    </dgm:pt>
    <dgm:pt modelId="{A175B926-3BA2-432F-AD71-3FE682DA3FEE}" type="parTrans" cxnId="{DB09863C-136C-4B2E-9B51-A31EDEC4F2BE}">
      <dgm:prSet/>
      <dgm:spPr/>
      <dgm:t>
        <a:bodyPr/>
        <a:lstStyle/>
        <a:p>
          <a:endParaRPr lang="en-US"/>
        </a:p>
      </dgm:t>
    </dgm:pt>
    <dgm:pt modelId="{89BB5F02-7393-4452-81C0-AEFDD60481C2}" type="sibTrans" cxnId="{DB09863C-136C-4B2E-9B51-A31EDEC4F2BE}">
      <dgm:prSet/>
      <dgm:spPr/>
      <dgm:t>
        <a:bodyPr/>
        <a:lstStyle/>
        <a:p>
          <a:endParaRPr lang="en-US"/>
        </a:p>
      </dgm:t>
    </dgm:pt>
    <dgm:pt modelId="{0B8A1BE5-4A19-489D-AB03-B64622ACED7D}">
      <dgm:prSet custT="1"/>
      <dgm:spPr/>
      <dgm:t>
        <a:bodyPr/>
        <a:lstStyle/>
        <a:p>
          <a:r>
            <a:rPr lang="en-US" sz="1800" dirty="0"/>
            <a:t>Florida Live Local</a:t>
          </a:r>
        </a:p>
      </dgm:t>
    </dgm:pt>
    <dgm:pt modelId="{906C8C88-EC74-4696-9682-5D144ED505BF}" type="parTrans" cxnId="{205D2B56-5B9B-4E99-9282-E0EB2FAB9400}">
      <dgm:prSet/>
      <dgm:spPr/>
      <dgm:t>
        <a:bodyPr/>
        <a:lstStyle/>
        <a:p>
          <a:endParaRPr lang="en-US"/>
        </a:p>
      </dgm:t>
    </dgm:pt>
    <dgm:pt modelId="{8CF90930-DB22-4589-A819-94104309D0A5}" type="sibTrans" cxnId="{205D2B56-5B9B-4E99-9282-E0EB2FAB9400}">
      <dgm:prSet/>
      <dgm:spPr/>
      <dgm:t>
        <a:bodyPr/>
        <a:lstStyle/>
        <a:p>
          <a:endParaRPr lang="en-US"/>
        </a:p>
      </dgm:t>
    </dgm:pt>
    <dgm:pt modelId="{C6FE8E0D-50F9-4E05-9399-22CDFC93BFFF}">
      <dgm:prSet custT="1"/>
      <dgm:spPr/>
      <dgm:t>
        <a:bodyPr/>
        <a:lstStyle/>
        <a:p>
          <a:r>
            <a:rPr lang="en-US" sz="1800" dirty="0"/>
            <a:t>Variable tax savings tied to multiple “tests” (i.e. percentage of EGI, tax phase-in, set minimum amount, annual percentage increase, etc.)</a:t>
          </a:r>
        </a:p>
      </dgm:t>
    </dgm:pt>
    <dgm:pt modelId="{ED4709D1-4D54-4B5C-8E49-75C1C6D8A4EE}" type="parTrans" cxnId="{0619C927-229C-49DA-BFB6-869CC83CCC5A}">
      <dgm:prSet/>
      <dgm:spPr/>
      <dgm:t>
        <a:bodyPr/>
        <a:lstStyle/>
        <a:p>
          <a:endParaRPr lang="en-US"/>
        </a:p>
      </dgm:t>
    </dgm:pt>
    <dgm:pt modelId="{B5256C74-F071-4241-AA68-F1029E0C518D}" type="sibTrans" cxnId="{0619C927-229C-49DA-BFB6-869CC83CCC5A}">
      <dgm:prSet/>
      <dgm:spPr/>
      <dgm:t>
        <a:bodyPr/>
        <a:lstStyle/>
        <a:p>
          <a:endParaRPr lang="en-US"/>
        </a:p>
      </dgm:t>
    </dgm:pt>
    <dgm:pt modelId="{F368FD73-53D0-4B6A-AE55-E61AF880D0F8}">
      <dgm:prSet custT="1"/>
      <dgm:spPr/>
      <dgm:t>
        <a:bodyPr/>
        <a:lstStyle/>
        <a:p>
          <a:r>
            <a:rPr lang="en-US" sz="1800" dirty="0"/>
            <a:t>Increasing tax savings each year or increasing and decreasing savings throughout the term of the abatement</a:t>
          </a:r>
        </a:p>
      </dgm:t>
    </dgm:pt>
    <dgm:pt modelId="{3F6A7C53-3699-4421-A990-63C49AD7D138}" type="parTrans" cxnId="{3DC83609-D7B9-425B-BC06-865ED5631713}">
      <dgm:prSet/>
      <dgm:spPr/>
      <dgm:t>
        <a:bodyPr/>
        <a:lstStyle/>
        <a:p>
          <a:endParaRPr lang="en-US"/>
        </a:p>
      </dgm:t>
    </dgm:pt>
    <dgm:pt modelId="{F0F2DADA-CC05-42F2-9220-48982E2B4B96}" type="sibTrans" cxnId="{3DC83609-D7B9-425B-BC06-865ED5631713}">
      <dgm:prSet/>
      <dgm:spPr/>
      <dgm:t>
        <a:bodyPr/>
        <a:lstStyle/>
        <a:p>
          <a:endParaRPr lang="en-US"/>
        </a:p>
      </dgm:t>
    </dgm:pt>
    <dgm:pt modelId="{F6D4568E-5FC9-45FA-BC30-2C61909D8C36}">
      <dgm:prSet custT="1"/>
      <dgm:spPr/>
      <dgm:t>
        <a:bodyPr/>
        <a:lstStyle/>
        <a:p>
          <a:r>
            <a:rPr lang="en-US" sz="1800" dirty="0"/>
            <a:t>Tax abatement based on type of ownership rather than running with the land</a:t>
          </a:r>
        </a:p>
      </dgm:t>
    </dgm:pt>
    <dgm:pt modelId="{875457C1-4D54-48EE-8967-E25A8327A9D5}" type="parTrans" cxnId="{CDC572AA-85BC-4769-9A47-1A01BE4533C2}">
      <dgm:prSet/>
      <dgm:spPr/>
      <dgm:t>
        <a:bodyPr/>
        <a:lstStyle/>
        <a:p>
          <a:endParaRPr lang="en-US"/>
        </a:p>
      </dgm:t>
    </dgm:pt>
    <dgm:pt modelId="{F7A616CE-7DFD-4947-A6D7-CD06EBF5E74C}" type="sibTrans" cxnId="{CDC572AA-85BC-4769-9A47-1A01BE4533C2}">
      <dgm:prSet/>
      <dgm:spPr/>
      <dgm:t>
        <a:bodyPr/>
        <a:lstStyle/>
        <a:p>
          <a:endParaRPr lang="en-US"/>
        </a:p>
      </dgm:t>
    </dgm:pt>
    <dgm:pt modelId="{823444BA-5AE7-4009-9134-D36276EB176A}">
      <dgm:prSet custT="1"/>
      <dgm:spPr/>
      <dgm:t>
        <a:bodyPr/>
        <a:lstStyle/>
        <a:p>
          <a:r>
            <a:rPr lang="en-US" sz="1800" dirty="0"/>
            <a:t>Tax abatement based on state law that can change over time</a:t>
          </a:r>
        </a:p>
      </dgm:t>
    </dgm:pt>
    <dgm:pt modelId="{B4389351-BA35-47F2-B112-64738D753134}" type="parTrans" cxnId="{00E900D7-0FF7-4CB8-B682-FC4197CE8DFB}">
      <dgm:prSet/>
      <dgm:spPr/>
      <dgm:t>
        <a:bodyPr/>
        <a:lstStyle/>
        <a:p>
          <a:endParaRPr lang="en-US"/>
        </a:p>
      </dgm:t>
    </dgm:pt>
    <dgm:pt modelId="{A007B191-01BD-4011-A35C-813452C736E1}" type="sibTrans" cxnId="{00E900D7-0FF7-4CB8-B682-FC4197CE8DFB}">
      <dgm:prSet/>
      <dgm:spPr/>
      <dgm:t>
        <a:bodyPr/>
        <a:lstStyle/>
        <a:p>
          <a:endParaRPr lang="en-US"/>
        </a:p>
      </dgm:t>
    </dgm:pt>
    <dgm:pt modelId="{C0F71DB5-AB0F-4D10-99F3-8E163FA212B9}">
      <dgm:prSet custT="1"/>
      <dgm:spPr/>
      <dgm:t>
        <a:bodyPr/>
        <a:lstStyle/>
        <a:p>
          <a:r>
            <a:rPr lang="en-US" sz="1800" dirty="0"/>
            <a:t>What other issues have you run into that made a tax abatement problematic?</a:t>
          </a:r>
        </a:p>
      </dgm:t>
    </dgm:pt>
    <dgm:pt modelId="{88255F25-94AE-4955-A6E0-EC522BD02463}" type="parTrans" cxnId="{D1BF7418-6505-4E03-A8B2-710BD17AB1C8}">
      <dgm:prSet/>
      <dgm:spPr/>
      <dgm:t>
        <a:bodyPr/>
        <a:lstStyle/>
        <a:p>
          <a:endParaRPr lang="en-US"/>
        </a:p>
      </dgm:t>
    </dgm:pt>
    <dgm:pt modelId="{E5E83EBA-3FA7-4EBA-9F29-7F14D4674D65}" type="sibTrans" cxnId="{D1BF7418-6505-4E03-A8B2-710BD17AB1C8}">
      <dgm:prSet/>
      <dgm:spPr/>
      <dgm:t>
        <a:bodyPr/>
        <a:lstStyle/>
        <a:p>
          <a:endParaRPr lang="en-US"/>
        </a:p>
      </dgm:t>
    </dgm:pt>
    <dgm:pt modelId="{BA6880FD-1CC4-474A-9DF6-780A78AA76AC}" type="pres">
      <dgm:prSet presAssocID="{22F0007E-01A3-4464-BDAC-7E9FDD981361}" presName="linear" presStyleCnt="0">
        <dgm:presLayoutVars>
          <dgm:dir/>
          <dgm:animLvl val="lvl"/>
          <dgm:resizeHandles val="exact"/>
        </dgm:presLayoutVars>
      </dgm:prSet>
      <dgm:spPr/>
    </dgm:pt>
    <dgm:pt modelId="{93FBBFFA-9935-4DFE-9365-AE351BFE706C}" type="pres">
      <dgm:prSet presAssocID="{EE857914-E063-4E05-9627-9CE3FBCD751D}" presName="parentLin" presStyleCnt="0"/>
      <dgm:spPr/>
    </dgm:pt>
    <dgm:pt modelId="{1ACCCB96-49E1-4902-B708-40A4D8141F53}" type="pres">
      <dgm:prSet presAssocID="{EE857914-E063-4E05-9627-9CE3FBCD751D}" presName="parentLeftMargin" presStyleLbl="node1" presStyleIdx="0" presStyleCnt="2"/>
      <dgm:spPr/>
    </dgm:pt>
    <dgm:pt modelId="{E48CC972-6994-4BE9-A540-B8D29AE6451B}" type="pres">
      <dgm:prSet presAssocID="{EE857914-E063-4E05-9627-9CE3FBCD751D}" presName="parentText" presStyleLbl="node1" presStyleIdx="0" presStyleCnt="2" custScaleX="117616">
        <dgm:presLayoutVars>
          <dgm:chMax val="0"/>
          <dgm:bulletEnabled val="1"/>
        </dgm:presLayoutVars>
      </dgm:prSet>
      <dgm:spPr/>
    </dgm:pt>
    <dgm:pt modelId="{917E6363-F987-4688-A66F-79AD11AC56DC}" type="pres">
      <dgm:prSet presAssocID="{EE857914-E063-4E05-9627-9CE3FBCD751D}" presName="negativeSpace" presStyleCnt="0"/>
      <dgm:spPr/>
    </dgm:pt>
    <dgm:pt modelId="{1564B71E-DD85-4F04-99E5-CB23813ECF32}" type="pres">
      <dgm:prSet presAssocID="{EE857914-E063-4E05-9627-9CE3FBCD751D}" presName="childText" presStyleLbl="conFgAcc1" presStyleIdx="0" presStyleCnt="2">
        <dgm:presLayoutVars>
          <dgm:bulletEnabled val="1"/>
        </dgm:presLayoutVars>
      </dgm:prSet>
      <dgm:spPr/>
    </dgm:pt>
    <dgm:pt modelId="{71B7FC1A-513E-4074-8960-5B7B75F535D4}" type="pres">
      <dgm:prSet presAssocID="{BA7F9CA4-C255-4CAF-B76A-D9E02B5FA5CC}" presName="spaceBetweenRectangles" presStyleCnt="0"/>
      <dgm:spPr/>
    </dgm:pt>
    <dgm:pt modelId="{9086DEA9-2A1B-46A2-949C-A2597F0C1A22}" type="pres">
      <dgm:prSet presAssocID="{62495889-37E3-452B-916C-BE03AAD3858C}" presName="parentLin" presStyleCnt="0"/>
      <dgm:spPr/>
    </dgm:pt>
    <dgm:pt modelId="{9953FE43-0505-470D-AB9A-D268D7035D68}" type="pres">
      <dgm:prSet presAssocID="{62495889-37E3-452B-916C-BE03AAD3858C}" presName="parentLeftMargin" presStyleLbl="node1" presStyleIdx="0" presStyleCnt="2"/>
      <dgm:spPr/>
    </dgm:pt>
    <dgm:pt modelId="{49D7A0E1-B248-4AA7-AD6A-337204DA4B6E}" type="pres">
      <dgm:prSet presAssocID="{62495889-37E3-452B-916C-BE03AAD385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78ACC85-6E6A-46CB-A235-843AC7EBD611}" type="pres">
      <dgm:prSet presAssocID="{62495889-37E3-452B-916C-BE03AAD3858C}" presName="negativeSpace" presStyleCnt="0"/>
      <dgm:spPr/>
    </dgm:pt>
    <dgm:pt modelId="{BA5EB308-4827-4CB5-ACB9-5CB604793B6F}" type="pres">
      <dgm:prSet presAssocID="{62495889-37E3-452B-916C-BE03AAD3858C}" presName="childText" presStyleLbl="conFgAcc1" presStyleIdx="1" presStyleCnt="2" custLinFactNeighborY="-31770">
        <dgm:presLayoutVars>
          <dgm:bulletEnabled val="1"/>
        </dgm:presLayoutVars>
      </dgm:prSet>
      <dgm:spPr/>
    </dgm:pt>
  </dgm:ptLst>
  <dgm:cxnLst>
    <dgm:cxn modelId="{3DC83609-D7B9-425B-BC06-865ED5631713}" srcId="{EE857914-E063-4E05-9627-9CE3FBCD751D}" destId="{F368FD73-53D0-4B6A-AE55-E61AF880D0F8}" srcOrd="1" destOrd="0" parTransId="{3F6A7C53-3699-4421-A990-63C49AD7D138}" sibTransId="{F0F2DADA-CC05-42F2-9220-48982E2B4B96}"/>
    <dgm:cxn modelId="{D1BF7418-6505-4E03-A8B2-710BD17AB1C8}" srcId="{EE857914-E063-4E05-9627-9CE3FBCD751D}" destId="{C0F71DB5-AB0F-4D10-99F3-8E163FA212B9}" srcOrd="4" destOrd="0" parTransId="{88255F25-94AE-4955-A6E0-EC522BD02463}" sibTransId="{E5E83EBA-3FA7-4EBA-9F29-7F14D4674D65}"/>
    <dgm:cxn modelId="{21F5C718-54DF-4DD8-BE23-94B54A6114B7}" type="presOf" srcId="{C0F71DB5-AB0F-4D10-99F3-8E163FA212B9}" destId="{1564B71E-DD85-4F04-99E5-CB23813ECF32}" srcOrd="0" destOrd="4" presId="urn:microsoft.com/office/officeart/2005/8/layout/list1"/>
    <dgm:cxn modelId="{0AF0EB25-AE3A-4454-95EC-E0E2CE668B51}" type="presOf" srcId="{F6D4568E-5FC9-45FA-BC30-2C61909D8C36}" destId="{1564B71E-DD85-4F04-99E5-CB23813ECF32}" srcOrd="0" destOrd="2" presId="urn:microsoft.com/office/officeart/2005/8/layout/list1"/>
    <dgm:cxn modelId="{0619C927-229C-49DA-BFB6-869CC83CCC5A}" srcId="{EE857914-E063-4E05-9627-9CE3FBCD751D}" destId="{C6FE8E0D-50F9-4E05-9399-22CDFC93BFFF}" srcOrd="0" destOrd="0" parTransId="{ED4709D1-4D54-4B5C-8E49-75C1C6D8A4EE}" sibTransId="{B5256C74-F071-4241-AA68-F1029E0C518D}"/>
    <dgm:cxn modelId="{2899952A-44F1-4082-B647-94F6ECB8A92F}" srcId="{22F0007E-01A3-4464-BDAC-7E9FDD981361}" destId="{EE857914-E063-4E05-9627-9CE3FBCD751D}" srcOrd="0" destOrd="0" parTransId="{9FB02A60-22F0-45EB-982A-E4FA77C3701C}" sibTransId="{BA7F9CA4-C255-4CAF-B76A-D9E02B5FA5CC}"/>
    <dgm:cxn modelId="{24557035-C266-47EE-9C35-83C2EE73B146}" type="presOf" srcId="{823444BA-5AE7-4009-9134-D36276EB176A}" destId="{1564B71E-DD85-4F04-99E5-CB23813ECF32}" srcOrd="0" destOrd="3" presId="urn:microsoft.com/office/officeart/2005/8/layout/list1"/>
    <dgm:cxn modelId="{DB09863C-136C-4B2E-9B51-A31EDEC4F2BE}" srcId="{62495889-37E3-452B-916C-BE03AAD3858C}" destId="{13456BB4-F8DD-4679-B203-2C5CC3E810AF}" srcOrd="0" destOrd="0" parTransId="{A175B926-3BA2-432F-AD71-3FE682DA3FEE}" sibTransId="{89BB5F02-7393-4452-81C0-AEFDD60481C2}"/>
    <dgm:cxn modelId="{27FBEA42-C8DD-4F60-9B90-980FBB3EA96A}" type="presOf" srcId="{13456BB4-F8DD-4679-B203-2C5CC3E810AF}" destId="{BA5EB308-4827-4CB5-ACB9-5CB604793B6F}" srcOrd="0" destOrd="0" presId="urn:microsoft.com/office/officeart/2005/8/layout/list1"/>
    <dgm:cxn modelId="{8DB5134F-46A5-40DC-8973-528C3671D9A6}" type="presOf" srcId="{EE857914-E063-4E05-9627-9CE3FBCD751D}" destId="{1ACCCB96-49E1-4902-B708-40A4D8141F53}" srcOrd="0" destOrd="0" presId="urn:microsoft.com/office/officeart/2005/8/layout/list1"/>
    <dgm:cxn modelId="{205D2B56-5B9B-4E99-9282-E0EB2FAB9400}" srcId="{62495889-37E3-452B-916C-BE03AAD3858C}" destId="{0B8A1BE5-4A19-489D-AB03-B64622ACED7D}" srcOrd="1" destOrd="0" parTransId="{906C8C88-EC74-4696-9682-5D144ED505BF}" sibTransId="{8CF90930-DB22-4589-A819-94104309D0A5}"/>
    <dgm:cxn modelId="{C0F76C7A-BE63-4AD4-8933-58ED08D1B7AC}" type="presOf" srcId="{62495889-37E3-452B-916C-BE03AAD3858C}" destId="{9953FE43-0505-470D-AB9A-D268D7035D68}" srcOrd="0" destOrd="0" presId="urn:microsoft.com/office/officeart/2005/8/layout/list1"/>
    <dgm:cxn modelId="{34122E7E-2038-437D-8BD4-DC78BF44CAE7}" type="presOf" srcId="{0B8A1BE5-4A19-489D-AB03-B64622ACED7D}" destId="{BA5EB308-4827-4CB5-ACB9-5CB604793B6F}" srcOrd="0" destOrd="1" presId="urn:microsoft.com/office/officeart/2005/8/layout/list1"/>
    <dgm:cxn modelId="{D3268AA0-A3F3-47CD-AA59-D1BE94E3CD1F}" type="presOf" srcId="{22F0007E-01A3-4464-BDAC-7E9FDD981361}" destId="{BA6880FD-1CC4-474A-9DF6-780A78AA76AC}" srcOrd="0" destOrd="0" presId="urn:microsoft.com/office/officeart/2005/8/layout/list1"/>
    <dgm:cxn modelId="{CDC572AA-85BC-4769-9A47-1A01BE4533C2}" srcId="{EE857914-E063-4E05-9627-9CE3FBCD751D}" destId="{F6D4568E-5FC9-45FA-BC30-2C61909D8C36}" srcOrd="2" destOrd="0" parTransId="{875457C1-4D54-48EE-8967-E25A8327A9D5}" sibTransId="{F7A616CE-7DFD-4947-A6D7-CD06EBF5E74C}"/>
    <dgm:cxn modelId="{8763D8B6-454A-4040-B763-208C26C81D67}" type="presOf" srcId="{62495889-37E3-452B-916C-BE03AAD3858C}" destId="{49D7A0E1-B248-4AA7-AD6A-337204DA4B6E}" srcOrd="1" destOrd="0" presId="urn:microsoft.com/office/officeart/2005/8/layout/list1"/>
    <dgm:cxn modelId="{8D3F82BA-68F9-481E-AA1B-015C91155AC2}" srcId="{22F0007E-01A3-4464-BDAC-7E9FDD981361}" destId="{62495889-37E3-452B-916C-BE03AAD3858C}" srcOrd="1" destOrd="0" parTransId="{75CDBD6E-4208-4914-AF0B-693E60DD82E1}" sibTransId="{49256CA3-7CFA-4F39-8F48-942A93BE8716}"/>
    <dgm:cxn modelId="{C48917CA-885D-4813-9A75-FDEB3ACBAC81}" type="presOf" srcId="{EE857914-E063-4E05-9627-9CE3FBCD751D}" destId="{E48CC972-6994-4BE9-A540-B8D29AE6451B}" srcOrd="1" destOrd="0" presId="urn:microsoft.com/office/officeart/2005/8/layout/list1"/>
    <dgm:cxn modelId="{00E900D7-0FF7-4CB8-B682-FC4197CE8DFB}" srcId="{EE857914-E063-4E05-9627-9CE3FBCD751D}" destId="{823444BA-5AE7-4009-9134-D36276EB176A}" srcOrd="3" destOrd="0" parTransId="{B4389351-BA35-47F2-B112-64738D753134}" sibTransId="{A007B191-01BD-4011-A35C-813452C736E1}"/>
    <dgm:cxn modelId="{D37580F5-E9BF-48B5-A12E-5EE54A28EDC5}" type="presOf" srcId="{F368FD73-53D0-4B6A-AE55-E61AF880D0F8}" destId="{1564B71E-DD85-4F04-99E5-CB23813ECF32}" srcOrd="0" destOrd="1" presId="urn:microsoft.com/office/officeart/2005/8/layout/list1"/>
    <dgm:cxn modelId="{249AF8F8-9468-4730-BEBC-3A62008E3409}" type="presOf" srcId="{C6FE8E0D-50F9-4E05-9399-22CDFC93BFFF}" destId="{1564B71E-DD85-4F04-99E5-CB23813ECF32}" srcOrd="0" destOrd="0" presId="urn:microsoft.com/office/officeart/2005/8/layout/list1"/>
    <dgm:cxn modelId="{3526C2CD-06D5-4445-9110-595C0C4EA66B}" type="presParOf" srcId="{BA6880FD-1CC4-474A-9DF6-780A78AA76AC}" destId="{93FBBFFA-9935-4DFE-9365-AE351BFE706C}" srcOrd="0" destOrd="0" presId="urn:microsoft.com/office/officeart/2005/8/layout/list1"/>
    <dgm:cxn modelId="{13D5A7F7-7023-418F-98DF-71CBA8D496BA}" type="presParOf" srcId="{93FBBFFA-9935-4DFE-9365-AE351BFE706C}" destId="{1ACCCB96-49E1-4902-B708-40A4D8141F53}" srcOrd="0" destOrd="0" presId="urn:microsoft.com/office/officeart/2005/8/layout/list1"/>
    <dgm:cxn modelId="{39CF160E-B12D-4A26-8C71-4AC7AF795BCD}" type="presParOf" srcId="{93FBBFFA-9935-4DFE-9365-AE351BFE706C}" destId="{E48CC972-6994-4BE9-A540-B8D29AE6451B}" srcOrd="1" destOrd="0" presId="urn:microsoft.com/office/officeart/2005/8/layout/list1"/>
    <dgm:cxn modelId="{B9E7030B-CD09-48D1-BC88-51ABC4FCA079}" type="presParOf" srcId="{BA6880FD-1CC4-474A-9DF6-780A78AA76AC}" destId="{917E6363-F987-4688-A66F-79AD11AC56DC}" srcOrd="1" destOrd="0" presId="urn:microsoft.com/office/officeart/2005/8/layout/list1"/>
    <dgm:cxn modelId="{AB70187B-1690-4166-93EB-31FF2354F180}" type="presParOf" srcId="{BA6880FD-1CC4-474A-9DF6-780A78AA76AC}" destId="{1564B71E-DD85-4F04-99E5-CB23813ECF32}" srcOrd="2" destOrd="0" presId="urn:microsoft.com/office/officeart/2005/8/layout/list1"/>
    <dgm:cxn modelId="{C28723FD-4914-4582-A2EA-E3E812AB39E4}" type="presParOf" srcId="{BA6880FD-1CC4-474A-9DF6-780A78AA76AC}" destId="{71B7FC1A-513E-4074-8960-5B7B75F535D4}" srcOrd="3" destOrd="0" presId="urn:microsoft.com/office/officeart/2005/8/layout/list1"/>
    <dgm:cxn modelId="{98C1A3A4-777A-422C-9F5E-B52FEBBDFAF3}" type="presParOf" srcId="{BA6880FD-1CC4-474A-9DF6-780A78AA76AC}" destId="{9086DEA9-2A1B-46A2-949C-A2597F0C1A22}" srcOrd="4" destOrd="0" presId="urn:microsoft.com/office/officeart/2005/8/layout/list1"/>
    <dgm:cxn modelId="{E2812B4E-E303-4A33-A34A-761D03A33942}" type="presParOf" srcId="{9086DEA9-2A1B-46A2-949C-A2597F0C1A22}" destId="{9953FE43-0505-470D-AB9A-D268D7035D68}" srcOrd="0" destOrd="0" presId="urn:microsoft.com/office/officeart/2005/8/layout/list1"/>
    <dgm:cxn modelId="{9B1A1762-3BC5-4D26-A3B1-7CACD9C7B6D8}" type="presParOf" srcId="{9086DEA9-2A1B-46A2-949C-A2597F0C1A22}" destId="{49D7A0E1-B248-4AA7-AD6A-337204DA4B6E}" srcOrd="1" destOrd="0" presId="urn:microsoft.com/office/officeart/2005/8/layout/list1"/>
    <dgm:cxn modelId="{40763D03-1213-4DE5-A4E0-E1F0525CEC59}" type="presParOf" srcId="{BA6880FD-1CC4-474A-9DF6-780A78AA76AC}" destId="{578ACC85-6E6A-46CB-A235-843AC7EBD611}" srcOrd="5" destOrd="0" presId="urn:microsoft.com/office/officeart/2005/8/layout/list1"/>
    <dgm:cxn modelId="{77E63506-DD39-4D3E-902C-2700D0759D34}" type="presParOf" srcId="{BA6880FD-1CC4-474A-9DF6-780A78AA76AC}" destId="{BA5EB308-4827-4CB5-ACB9-5CB604793B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CFDDD6-650C-4CE1-8679-5B35798B637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93469A-F931-4D2C-A88C-0B2694A2FC85}">
      <dgm:prSet/>
      <dgm:spPr/>
      <dgm:t>
        <a:bodyPr/>
        <a:lstStyle/>
        <a:p>
          <a:r>
            <a:rPr lang="en-US" b="1"/>
            <a:t>Section of the Act</a:t>
          </a:r>
          <a:r>
            <a:rPr lang="en-US"/>
            <a:t> – Can be underwritten for any Section of the Act. </a:t>
          </a:r>
        </a:p>
      </dgm:t>
    </dgm:pt>
    <dgm:pt modelId="{19760CF2-9899-4D10-BDEC-7B86910C8D66}" type="parTrans" cxnId="{5729B892-1568-43E0-9BA0-33F582F1836F}">
      <dgm:prSet/>
      <dgm:spPr/>
      <dgm:t>
        <a:bodyPr/>
        <a:lstStyle/>
        <a:p>
          <a:endParaRPr lang="en-US"/>
        </a:p>
      </dgm:t>
    </dgm:pt>
    <dgm:pt modelId="{B14F457E-1EC6-47E1-99C9-EE6E71420B4F}" type="sibTrans" cxnId="{5729B892-1568-43E0-9BA0-33F582F1836F}">
      <dgm:prSet/>
      <dgm:spPr/>
      <dgm:t>
        <a:bodyPr/>
        <a:lstStyle/>
        <a:p>
          <a:endParaRPr lang="en-US"/>
        </a:p>
      </dgm:t>
    </dgm:pt>
    <dgm:pt modelId="{8D87EF71-6F40-4166-A249-F8A9C392252E}">
      <dgm:prSet/>
      <dgm:spPr/>
      <dgm:t>
        <a:bodyPr/>
        <a:lstStyle/>
        <a:p>
          <a:r>
            <a:rPr lang="en-US" b="1"/>
            <a:t>New Construction </a:t>
          </a:r>
          <a:r>
            <a:rPr lang="en-US"/>
            <a:t>– Will likely kick in once construction is complete, but could apply during construction as well, thus reducing uses. </a:t>
          </a:r>
        </a:p>
      </dgm:t>
    </dgm:pt>
    <dgm:pt modelId="{80427866-FA0F-4EFD-8D4F-A8120CBB3AA5}" type="parTrans" cxnId="{EE767A3D-5B2C-45D8-9134-95F7F0951BDA}">
      <dgm:prSet/>
      <dgm:spPr/>
      <dgm:t>
        <a:bodyPr/>
        <a:lstStyle/>
        <a:p>
          <a:endParaRPr lang="en-US"/>
        </a:p>
      </dgm:t>
    </dgm:pt>
    <dgm:pt modelId="{5B15A5F0-3B75-4B4F-9DBB-39E6A1896BF5}" type="sibTrans" cxnId="{EE767A3D-5B2C-45D8-9134-95F7F0951BDA}">
      <dgm:prSet/>
      <dgm:spPr/>
      <dgm:t>
        <a:bodyPr/>
        <a:lstStyle/>
        <a:p>
          <a:endParaRPr lang="en-US"/>
        </a:p>
      </dgm:t>
    </dgm:pt>
    <dgm:pt modelId="{836431B7-F498-4C51-9486-22265374700A}">
      <dgm:prSet/>
      <dgm:spPr/>
      <dgm:t>
        <a:bodyPr/>
        <a:lstStyle/>
        <a:p>
          <a:r>
            <a:rPr lang="en-US" b="1"/>
            <a:t>Sub Rehab </a:t>
          </a:r>
          <a:r>
            <a:rPr lang="en-US"/>
            <a:t>– Likely to start at Initial Endorsement.</a:t>
          </a:r>
        </a:p>
      </dgm:t>
    </dgm:pt>
    <dgm:pt modelId="{0D2DBAB1-C9DB-4C74-8778-14163F995F1A}" type="parTrans" cxnId="{244CDB70-F2BC-4AD8-9620-2CDD7BE255A9}">
      <dgm:prSet/>
      <dgm:spPr/>
      <dgm:t>
        <a:bodyPr/>
        <a:lstStyle/>
        <a:p>
          <a:endParaRPr lang="en-US"/>
        </a:p>
      </dgm:t>
    </dgm:pt>
    <dgm:pt modelId="{6C085D7E-CE67-4E14-BBE4-5730750E608E}" type="sibTrans" cxnId="{244CDB70-F2BC-4AD8-9620-2CDD7BE255A9}">
      <dgm:prSet/>
      <dgm:spPr/>
      <dgm:t>
        <a:bodyPr/>
        <a:lstStyle/>
        <a:p>
          <a:endParaRPr lang="en-US"/>
        </a:p>
      </dgm:t>
    </dgm:pt>
    <dgm:pt modelId="{5E5ACF23-9FCA-4BD4-A365-2C0BBDD53A69}">
      <dgm:prSet/>
      <dgm:spPr/>
      <dgm:t>
        <a:bodyPr/>
        <a:lstStyle/>
        <a:p>
          <a:r>
            <a:rPr lang="en-US" b="1" dirty="0"/>
            <a:t>223(f) </a:t>
          </a:r>
          <a:r>
            <a:rPr lang="en-US" dirty="0"/>
            <a:t>– Unless newly in place for HUD closing, sizing will not use full term of the abatement, but years/months remaining from </a:t>
          </a:r>
          <a:r>
            <a:rPr lang="en-US" u="sng" dirty="0"/>
            <a:t>closing</a:t>
          </a:r>
          <a:r>
            <a:rPr lang="en-US" dirty="0"/>
            <a:t>.  Count period from anticipated closing.  Sizing will need to be updated once closing month is known. </a:t>
          </a:r>
        </a:p>
      </dgm:t>
    </dgm:pt>
    <dgm:pt modelId="{46A6C5CA-F84A-4538-9E8F-64AB0532BAE7}" type="parTrans" cxnId="{DB979239-1B90-47E8-8F96-BFADAEB001C2}">
      <dgm:prSet/>
      <dgm:spPr/>
      <dgm:t>
        <a:bodyPr/>
        <a:lstStyle/>
        <a:p>
          <a:endParaRPr lang="en-US"/>
        </a:p>
      </dgm:t>
    </dgm:pt>
    <dgm:pt modelId="{AA48258F-0C97-463B-BFA1-5BBC463FA1C3}" type="sibTrans" cxnId="{DB979239-1B90-47E8-8F96-BFADAEB001C2}">
      <dgm:prSet/>
      <dgm:spPr/>
      <dgm:t>
        <a:bodyPr/>
        <a:lstStyle/>
        <a:p>
          <a:endParaRPr lang="en-US"/>
        </a:p>
      </dgm:t>
    </dgm:pt>
    <dgm:pt modelId="{A9B41C74-4525-4FA7-AAB9-B6DD54344696}" type="pres">
      <dgm:prSet presAssocID="{73CFDDD6-650C-4CE1-8679-5B35798B637E}" presName="linear" presStyleCnt="0">
        <dgm:presLayoutVars>
          <dgm:animLvl val="lvl"/>
          <dgm:resizeHandles val="exact"/>
        </dgm:presLayoutVars>
      </dgm:prSet>
      <dgm:spPr/>
    </dgm:pt>
    <dgm:pt modelId="{5E7E0226-9A67-4464-BAB5-D2440C296523}" type="pres">
      <dgm:prSet presAssocID="{7993469A-F931-4D2C-A88C-0B2694A2FC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8F53CA-500F-4D3D-930D-7DCE3A5142A7}" type="pres">
      <dgm:prSet presAssocID="{B14F457E-1EC6-47E1-99C9-EE6E71420B4F}" presName="spacer" presStyleCnt="0"/>
      <dgm:spPr/>
    </dgm:pt>
    <dgm:pt modelId="{3686688F-0FA2-4E38-ABEC-8A184E2C8051}" type="pres">
      <dgm:prSet presAssocID="{8D87EF71-6F40-4166-A249-F8A9C39225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2593B8-D388-45D2-9559-6F4997FBD04B}" type="pres">
      <dgm:prSet presAssocID="{5B15A5F0-3B75-4B4F-9DBB-39E6A1896BF5}" presName="spacer" presStyleCnt="0"/>
      <dgm:spPr/>
    </dgm:pt>
    <dgm:pt modelId="{0F5290CC-815C-4FD6-A604-FA33784F5359}" type="pres">
      <dgm:prSet presAssocID="{836431B7-F498-4C51-9486-2226537470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FA9A3A-D092-4DC7-83AF-615B4FD0E66C}" type="pres">
      <dgm:prSet presAssocID="{6C085D7E-CE67-4E14-BBE4-5730750E608E}" presName="spacer" presStyleCnt="0"/>
      <dgm:spPr/>
    </dgm:pt>
    <dgm:pt modelId="{7A9CD3DE-5AE1-4CC0-BB17-3624E0CE2FFB}" type="pres">
      <dgm:prSet presAssocID="{5E5ACF23-9FCA-4BD4-A365-2C0BBDD53A6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2B7D30-E4F8-429F-8EB4-AA1E69F2E62A}" type="presOf" srcId="{5E5ACF23-9FCA-4BD4-A365-2C0BBDD53A69}" destId="{7A9CD3DE-5AE1-4CC0-BB17-3624E0CE2FFB}" srcOrd="0" destOrd="0" presId="urn:microsoft.com/office/officeart/2005/8/layout/vList2"/>
    <dgm:cxn modelId="{DB979239-1B90-47E8-8F96-BFADAEB001C2}" srcId="{73CFDDD6-650C-4CE1-8679-5B35798B637E}" destId="{5E5ACF23-9FCA-4BD4-A365-2C0BBDD53A69}" srcOrd="3" destOrd="0" parTransId="{46A6C5CA-F84A-4538-9E8F-64AB0532BAE7}" sibTransId="{AA48258F-0C97-463B-BFA1-5BBC463FA1C3}"/>
    <dgm:cxn modelId="{EE767A3D-5B2C-45D8-9134-95F7F0951BDA}" srcId="{73CFDDD6-650C-4CE1-8679-5B35798B637E}" destId="{8D87EF71-6F40-4166-A249-F8A9C392252E}" srcOrd="1" destOrd="0" parTransId="{80427866-FA0F-4EFD-8D4F-A8120CBB3AA5}" sibTransId="{5B15A5F0-3B75-4B4F-9DBB-39E6A1896BF5}"/>
    <dgm:cxn modelId="{FEF46268-609E-40E9-824D-29E4A0520119}" type="presOf" srcId="{836431B7-F498-4C51-9486-22265374700A}" destId="{0F5290CC-815C-4FD6-A604-FA33784F5359}" srcOrd="0" destOrd="0" presId="urn:microsoft.com/office/officeart/2005/8/layout/vList2"/>
    <dgm:cxn modelId="{244CDB70-F2BC-4AD8-9620-2CDD7BE255A9}" srcId="{73CFDDD6-650C-4CE1-8679-5B35798B637E}" destId="{836431B7-F498-4C51-9486-22265374700A}" srcOrd="2" destOrd="0" parTransId="{0D2DBAB1-C9DB-4C74-8778-14163F995F1A}" sibTransId="{6C085D7E-CE67-4E14-BBE4-5730750E608E}"/>
    <dgm:cxn modelId="{0B74C57B-5354-4A73-B7AD-224AC01DFAE5}" type="presOf" srcId="{8D87EF71-6F40-4166-A249-F8A9C392252E}" destId="{3686688F-0FA2-4E38-ABEC-8A184E2C8051}" srcOrd="0" destOrd="0" presId="urn:microsoft.com/office/officeart/2005/8/layout/vList2"/>
    <dgm:cxn modelId="{471B7589-BFD2-4C09-A30C-2D12893722A9}" type="presOf" srcId="{73CFDDD6-650C-4CE1-8679-5B35798B637E}" destId="{A9B41C74-4525-4FA7-AAB9-B6DD54344696}" srcOrd="0" destOrd="0" presId="urn:microsoft.com/office/officeart/2005/8/layout/vList2"/>
    <dgm:cxn modelId="{5729B892-1568-43E0-9BA0-33F582F1836F}" srcId="{73CFDDD6-650C-4CE1-8679-5B35798B637E}" destId="{7993469A-F931-4D2C-A88C-0B2694A2FC85}" srcOrd="0" destOrd="0" parTransId="{19760CF2-9899-4D10-BDEC-7B86910C8D66}" sibTransId="{B14F457E-1EC6-47E1-99C9-EE6E71420B4F}"/>
    <dgm:cxn modelId="{33F9F9A1-EB3A-414A-9962-AFE010406F9F}" type="presOf" srcId="{7993469A-F931-4D2C-A88C-0B2694A2FC85}" destId="{5E7E0226-9A67-4464-BAB5-D2440C296523}" srcOrd="0" destOrd="0" presId="urn:microsoft.com/office/officeart/2005/8/layout/vList2"/>
    <dgm:cxn modelId="{AD6B0CED-E5E0-436A-AD71-91CDAFE24FFC}" type="presParOf" srcId="{A9B41C74-4525-4FA7-AAB9-B6DD54344696}" destId="{5E7E0226-9A67-4464-BAB5-D2440C296523}" srcOrd="0" destOrd="0" presId="urn:microsoft.com/office/officeart/2005/8/layout/vList2"/>
    <dgm:cxn modelId="{1F7775C0-0CF4-4FA7-933E-30A8B76C97C7}" type="presParOf" srcId="{A9B41C74-4525-4FA7-AAB9-B6DD54344696}" destId="{2D8F53CA-500F-4D3D-930D-7DCE3A5142A7}" srcOrd="1" destOrd="0" presId="urn:microsoft.com/office/officeart/2005/8/layout/vList2"/>
    <dgm:cxn modelId="{84B6F1A6-AE10-4F6B-969C-D0EE3C6087F5}" type="presParOf" srcId="{A9B41C74-4525-4FA7-AAB9-B6DD54344696}" destId="{3686688F-0FA2-4E38-ABEC-8A184E2C8051}" srcOrd="2" destOrd="0" presId="urn:microsoft.com/office/officeart/2005/8/layout/vList2"/>
    <dgm:cxn modelId="{0B8CD3A8-CF9F-4243-8EE8-B6A121535A56}" type="presParOf" srcId="{A9B41C74-4525-4FA7-AAB9-B6DD54344696}" destId="{2A2593B8-D388-45D2-9559-6F4997FBD04B}" srcOrd="3" destOrd="0" presId="urn:microsoft.com/office/officeart/2005/8/layout/vList2"/>
    <dgm:cxn modelId="{C6258109-2466-45BD-8226-13AD2410307E}" type="presParOf" srcId="{A9B41C74-4525-4FA7-AAB9-B6DD54344696}" destId="{0F5290CC-815C-4FD6-A604-FA33784F5359}" srcOrd="4" destOrd="0" presId="urn:microsoft.com/office/officeart/2005/8/layout/vList2"/>
    <dgm:cxn modelId="{C4D3A7D0-0EA0-4307-981D-EFB82231E3A3}" type="presParOf" srcId="{A9B41C74-4525-4FA7-AAB9-B6DD54344696}" destId="{39FA9A3A-D092-4DC7-83AF-615B4FD0E66C}" srcOrd="5" destOrd="0" presId="urn:microsoft.com/office/officeart/2005/8/layout/vList2"/>
    <dgm:cxn modelId="{300D2F06-028C-481E-9DC2-5557FA3ABE69}" type="presParOf" srcId="{A9B41C74-4525-4FA7-AAB9-B6DD54344696}" destId="{7A9CD3DE-5AE1-4CC0-BB17-3624E0CE2F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C18F0-9DD0-4260-94D7-FFF3E62424F7}">
      <dsp:nvSpPr>
        <dsp:cNvPr id="0" name=""/>
        <dsp:cNvSpPr/>
      </dsp:nvSpPr>
      <dsp:spPr>
        <a:xfrm>
          <a:off x="0" y="251374"/>
          <a:ext cx="6666833" cy="1594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MBA’s Tracker summarizes and provides links for 12 states’ and 17 local jurisdictions’ tax abatement programs. </a:t>
          </a:r>
        </a:p>
      </dsp:txBody>
      <dsp:txXfrm>
        <a:off x="77847" y="329221"/>
        <a:ext cx="6511139" cy="1439016"/>
      </dsp:txXfrm>
    </dsp:sp>
    <dsp:sp modelId="{53B8A688-3652-4B3B-B85A-AA2A490DBDDD}">
      <dsp:nvSpPr>
        <dsp:cNvPr id="0" name=""/>
        <dsp:cNvSpPr/>
      </dsp:nvSpPr>
      <dsp:spPr>
        <a:xfrm>
          <a:off x="0" y="1929604"/>
          <a:ext cx="6666833" cy="159471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list is not comprehensive. (If you know of others, let us know!) </a:t>
          </a:r>
        </a:p>
      </dsp:txBody>
      <dsp:txXfrm>
        <a:off x="77847" y="2007451"/>
        <a:ext cx="6511139" cy="1439016"/>
      </dsp:txXfrm>
    </dsp:sp>
    <dsp:sp modelId="{369DD822-8762-49EE-9328-60BCCF6BD15B}">
      <dsp:nvSpPr>
        <dsp:cNvPr id="0" name=""/>
        <dsp:cNvSpPr/>
      </dsp:nvSpPr>
      <dsp:spPr>
        <a:xfrm>
          <a:off x="0" y="3607835"/>
          <a:ext cx="6666833" cy="159471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See attachment. </a:t>
          </a:r>
        </a:p>
      </dsp:txBody>
      <dsp:txXfrm>
        <a:off x="77847" y="3685682"/>
        <a:ext cx="6511139" cy="143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C18F0-9DD0-4260-94D7-FFF3E62424F7}">
      <dsp:nvSpPr>
        <dsp:cNvPr id="0" name=""/>
        <dsp:cNvSpPr/>
      </dsp:nvSpPr>
      <dsp:spPr>
        <a:xfrm>
          <a:off x="0" y="334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421(a) Tax Exemption </a:t>
          </a:r>
        </a:p>
      </dsp:txBody>
      <dsp:txXfrm>
        <a:off x="62369" y="95808"/>
        <a:ext cx="6542095" cy="1152902"/>
      </dsp:txXfrm>
    </dsp:sp>
    <dsp:sp modelId="{53B8A688-3652-4B3B-B85A-AA2A490DBDDD}">
      <dsp:nvSpPr>
        <dsp:cNvPr id="0" name=""/>
        <dsp:cNvSpPr/>
      </dsp:nvSpPr>
      <dsp:spPr>
        <a:xfrm>
          <a:off x="0" y="14032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485x Tax Abatement (the 421(a) replacement)</a:t>
          </a:r>
        </a:p>
      </dsp:txBody>
      <dsp:txXfrm>
        <a:off x="62369" y="1465608"/>
        <a:ext cx="6542095" cy="1152902"/>
      </dsp:txXfrm>
    </dsp:sp>
    <dsp:sp modelId="{369DD822-8762-49EE-9328-60BCCF6BD15B}">
      <dsp:nvSpPr>
        <dsp:cNvPr id="0" name=""/>
        <dsp:cNvSpPr/>
      </dsp:nvSpPr>
      <dsp:spPr>
        <a:xfrm>
          <a:off x="0" y="27730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3200" kern="1200" dirty="0"/>
            <a:t>420(c) Tax Exemption/PILOT</a:t>
          </a:r>
        </a:p>
      </dsp:txBody>
      <dsp:txXfrm>
        <a:off x="62369" y="2835409"/>
        <a:ext cx="6542095" cy="1152902"/>
      </dsp:txXfrm>
    </dsp:sp>
    <dsp:sp modelId="{97073936-A59B-42FC-94C5-19E7E7F76883}">
      <dsp:nvSpPr>
        <dsp:cNvPr id="0" name=""/>
        <dsp:cNvSpPr/>
      </dsp:nvSpPr>
      <dsp:spPr>
        <a:xfrm>
          <a:off x="0" y="41428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3200" kern="1200" dirty="0"/>
            <a:t>Others (What are some that you commonly see?)</a:t>
          </a:r>
        </a:p>
      </dsp:txBody>
      <dsp:txXfrm>
        <a:off x="62369" y="4205209"/>
        <a:ext cx="6542095" cy="1152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B71E-DD85-4F04-99E5-CB23813ECF32}">
      <dsp:nvSpPr>
        <dsp:cNvPr id="0" name=""/>
        <dsp:cNvSpPr/>
      </dsp:nvSpPr>
      <dsp:spPr>
        <a:xfrm>
          <a:off x="0" y="328684"/>
          <a:ext cx="7099594" cy="353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007" tIns="458216" rIns="55100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Variable tax savings tied to multiple “tests” (i.e. percentage of EGI, tax phase-in, set minimum amount, annual percentage increase, etc.)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Increasing tax savings each year or increasing and decreasing savings throughout the term of the abatement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Tax abatement based on type of ownership rather than running with the land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Tax abatement based on state law that can change over time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other issues have you run into that made a tax abatement problematic?</a:t>
          </a:r>
        </a:p>
      </dsp:txBody>
      <dsp:txXfrm>
        <a:off x="0" y="328684"/>
        <a:ext cx="7099594" cy="3534300"/>
      </dsp:txXfrm>
    </dsp:sp>
    <dsp:sp modelId="{E48CC972-6994-4BE9-A540-B8D29AE6451B}">
      <dsp:nvSpPr>
        <dsp:cNvPr id="0" name=""/>
        <dsp:cNvSpPr/>
      </dsp:nvSpPr>
      <dsp:spPr>
        <a:xfrm>
          <a:off x="354979" y="3964"/>
          <a:ext cx="584518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843" tIns="0" rIns="18784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makes an abatement program “problematic”?</a:t>
          </a:r>
        </a:p>
      </dsp:txBody>
      <dsp:txXfrm>
        <a:off x="386682" y="35667"/>
        <a:ext cx="5781774" cy="586034"/>
      </dsp:txXfrm>
    </dsp:sp>
    <dsp:sp modelId="{BA5EB308-4827-4CB5-ACB9-5CB604793B6F}">
      <dsp:nvSpPr>
        <dsp:cNvPr id="0" name=""/>
        <dsp:cNvSpPr/>
      </dsp:nvSpPr>
      <dsp:spPr>
        <a:xfrm>
          <a:off x="0" y="4203341"/>
          <a:ext cx="7099594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007" tIns="458216" rIns="55100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Texas PFC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Florida Live Local</a:t>
          </a:r>
        </a:p>
      </dsp:txBody>
      <dsp:txXfrm>
        <a:off x="0" y="4203341"/>
        <a:ext cx="7099594" cy="1143450"/>
      </dsp:txXfrm>
    </dsp:sp>
    <dsp:sp modelId="{49D7A0E1-B248-4AA7-AD6A-337204DA4B6E}">
      <dsp:nvSpPr>
        <dsp:cNvPr id="0" name=""/>
        <dsp:cNvSpPr/>
      </dsp:nvSpPr>
      <dsp:spPr>
        <a:xfrm>
          <a:off x="354979" y="3981785"/>
          <a:ext cx="4969715" cy="6494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843" tIns="0" rIns="18784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Examples</a:t>
          </a:r>
          <a:r>
            <a:rPr lang="en-US" sz="2200" kern="1200" dirty="0"/>
            <a:t> </a:t>
          </a:r>
        </a:p>
      </dsp:txBody>
      <dsp:txXfrm>
        <a:off x="386682" y="4013488"/>
        <a:ext cx="4906309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E0226-9A67-4464-BAB5-D2440C296523}">
      <dsp:nvSpPr>
        <dsp:cNvPr id="0" name=""/>
        <dsp:cNvSpPr/>
      </dsp:nvSpPr>
      <dsp:spPr>
        <a:xfrm>
          <a:off x="0" y="68938"/>
          <a:ext cx="6666833" cy="12901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Section of the Act</a:t>
          </a:r>
          <a:r>
            <a:rPr lang="en-US" sz="1800" kern="1200"/>
            <a:t> – Can be underwritten for any Section of the Act. </a:t>
          </a:r>
        </a:p>
      </dsp:txBody>
      <dsp:txXfrm>
        <a:off x="62979" y="131917"/>
        <a:ext cx="6540875" cy="1164172"/>
      </dsp:txXfrm>
    </dsp:sp>
    <dsp:sp modelId="{3686688F-0FA2-4E38-ABEC-8A184E2C8051}">
      <dsp:nvSpPr>
        <dsp:cNvPr id="0" name=""/>
        <dsp:cNvSpPr/>
      </dsp:nvSpPr>
      <dsp:spPr>
        <a:xfrm>
          <a:off x="0" y="1410909"/>
          <a:ext cx="6666833" cy="129013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New Construction </a:t>
          </a:r>
          <a:r>
            <a:rPr lang="en-US" sz="1800" kern="1200"/>
            <a:t>– Will likely kick in once construction is complete, but could apply during construction as well, thus reducing uses. </a:t>
          </a:r>
        </a:p>
      </dsp:txBody>
      <dsp:txXfrm>
        <a:off x="62979" y="1473888"/>
        <a:ext cx="6540875" cy="1164172"/>
      </dsp:txXfrm>
    </dsp:sp>
    <dsp:sp modelId="{0F5290CC-815C-4FD6-A604-FA33784F5359}">
      <dsp:nvSpPr>
        <dsp:cNvPr id="0" name=""/>
        <dsp:cNvSpPr/>
      </dsp:nvSpPr>
      <dsp:spPr>
        <a:xfrm>
          <a:off x="0" y="2752880"/>
          <a:ext cx="6666833" cy="129013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Sub Rehab </a:t>
          </a:r>
          <a:r>
            <a:rPr lang="en-US" sz="1800" kern="1200"/>
            <a:t>– Likely to start at Initial Endorsement.</a:t>
          </a:r>
        </a:p>
      </dsp:txBody>
      <dsp:txXfrm>
        <a:off x="62979" y="2815859"/>
        <a:ext cx="6540875" cy="1164172"/>
      </dsp:txXfrm>
    </dsp:sp>
    <dsp:sp modelId="{7A9CD3DE-5AE1-4CC0-BB17-3624E0CE2FFB}">
      <dsp:nvSpPr>
        <dsp:cNvPr id="0" name=""/>
        <dsp:cNvSpPr/>
      </dsp:nvSpPr>
      <dsp:spPr>
        <a:xfrm>
          <a:off x="0" y="4094850"/>
          <a:ext cx="6666833" cy="129013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223(f) </a:t>
          </a:r>
          <a:r>
            <a:rPr lang="en-US" sz="1800" kern="1200" dirty="0"/>
            <a:t>– Unless newly in place for HUD closing, sizing will not use full term of the abatement, but years/months remaining from </a:t>
          </a:r>
          <a:r>
            <a:rPr lang="en-US" sz="1800" u="sng" kern="1200" dirty="0"/>
            <a:t>closing</a:t>
          </a:r>
          <a:r>
            <a:rPr lang="en-US" sz="1800" kern="1200" dirty="0"/>
            <a:t>.  Count period from anticipated closing.  Sizing will need to be updated once closing month is known. </a:t>
          </a:r>
        </a:p>
      </dsp:txBody>
      <dsp:txXfrm>
        <a:off x="62979" y="4157829"/>
        <a:ext cx="6540875" cy="116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411B-2B57-4B5A-B205-4B8994CDF8B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45A2-91EC-45CE-B076-32FA16DD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6C4C0-FCF5-3367-FAEA-D77C39A1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9D0B15-357C-67A1-E0A7-420F29345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517DE-41B2-7653-7056-147914676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CF3D101-6E57-7BAF-A323-674D298948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C4879-46E4-EF92-C729-C07DCD5327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8FE55-5897-769C-A7F4-29631B72D6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41982-E716-33E3-A5F8-71B817576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145A2-91EC-45CE-B076-32FA16DD39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6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4B2F1-5AD8-9BA8-1F10-B12CD5E9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6CAF5-F7BD-47E1-D059-DD92E8922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6D1F5-F930-8586-5FB2-787B6053F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ABE8BF9-E185-F5ED-6F38-4704FF5EF8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7B355-0ECE-7E95-37CA-509F34BCC2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ED84F-47F7-8982-7B44-895C20112C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67D1E-B507-6149-FE77-00C0171A0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66E35-E8AC-EC2D-7E15-AFF94BD6D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55090-0E95-549D-FF10-0A0A438F4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519009-95EA-C69A-B57B-61F2BBEA8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1263D36-A7BF-358A-76D5-4A878E85A8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88156-E066-775A-9FCF-31553AC255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F7C14-F3C7-AA4D-A4D2-51CA5CEB46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E3EA5-EE1E-5E1C-8CD8-853BEBC38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814E1-E10C-8634-B209-697B3752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9E57B-6C1B-AF6F-7A5A-2A5A23441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3A2C5-4CC6-B0DF-D71E-7C1EFDBF8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46060FD-5319-9025-ED4F-8D1F432416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0BAF9-68BB-A260-05E2-76DB187DCC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5660-BA46-BDCB-FBFA-0341FDA426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DA0BB-549E-5323-1E4B-EB9C37306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DD34B-6F65-93B8-C32B-E57A3BB1E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8E0C6-37D8-CABC-795B-D24199525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70D71-B9A0-859C-74E4-94EF2F984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3185E02-62A7-A900-69D9-EAE5B352B6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8D17C-06AA-020C-AA4E-BD93BCD6D7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538F-574C-AF0E-EA37-9B873D5D46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EDDCE-9B15-AC52-B6FF-4E0F7C102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3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D334-2108-B9FB-39B1-3E1658CD6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2285A-6772-4F32-7583-80B660928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4955F7-AF6C-CA0B-B552-62D354D31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243D266-91BB-90EE-0A4A-FBA58BE8EC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C300-A2E2-8A2C-E340-835D17DE12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2CD8E-2B29-CDE9-6759-733449E0E1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8C03F-5DFA-9192-77D7-CC96C2DD8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7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4129F-F333-D6C3-FF65-6AC30F5D9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E357E-F965-6F5B-8F76-5F4175DFF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04A15-3AAE-B355-0018-C69A8A548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BCAFEBD-6889-9D22-7641-B1AD4C57AB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4CF88-014A-2BED-92D7-F5A312C2F7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06330-6970-4D2D-3106-5CF6CB843E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205E4-7D5D-1FCD-9F63-38AC18CD6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3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09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state what the final loan amount is?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1499D-B2C4-0DDD-1DB4-9DA87EF5B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9FBEE-6B21-9355-FB96-18C046401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4846C6-1450-3324-1D47-8ED0A81E5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B18D761-DEE6-2C99-E6DC-B6E77C9AD7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F863A-5E44-F75A-4DB7-780D493A06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F078-A837-2386-01A0-745D277E56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7C6C9-1E4F-C73F-209F-63B8F96C8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55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would you have an A Piece of $12.5MM and B Piece of $3.1MM? I think we should show that. 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65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28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6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7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color to show that the calculation is going to be different.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18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7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FAC2-7131-01D2-3FC0-DDA8B1EE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5713C-4057-0D4E-BC8E-C2CF840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F4505-46D9-153F-08A2-EFB98FD85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stress test?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B30F8-1A8D-6708-873F-F0171CC69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E3F7-A75A-CF74-134A-25698697CC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17EB9-F8E0-1CDB-7A58-97E736A68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80BE-F4F9-CBF5-0D6C-5243893E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41BAD-73B3-4E82-211A-590003DDF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DC48F-11C1-70B5-7541-F84DDC662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39729-2900-6AA6-6266-EBA47AA0B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7893FBC-653F-E67A-8014-31504303DC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4B74C-997F-62A4-DD18-1496177058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3490B-4B0A-1BCC-931D-44D1E12F13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FE6C-DCB6-F7F9-1C27-4D68500B6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C79CE-0D30-691C-EFF0-9F86F04B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C1228-5768-175B-36AE-020402A2B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0A06C-A567-B8C4-BE5A-63EF9B65D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94FAE75-E49A-790E-105A-6D946C1A8F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AF061-C852-6E28-F348-E4AF59DE1F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DF6F3-9548-A574-C4E5-105623237C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F73BE-8C62-19C4-E241-479FE2E89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18C49-549E-DD70-71F9-AA53DA0CF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FDAD3-4012-4554-867B-8F2C7CA86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DFC98-9460-1C9A-551D-2AB2E1E75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A7725D7-B7A4-B717-C342-C7CCCCA9C5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7C104-41BF-98E9-FD28-79D90526D9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4614C-1DD0-4564-97CA-B0BC45383C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78409-074A-A8D0-A93E-2D9502138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F17D9-1FDB-47D4-BEE6-D6B9772E6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49FFD-3C68-0942-FE8D-8006946A8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B429D-7BD8-4004-B91F-486E2408C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27CCF8D-35CB-ED80-8723-545039B39B6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E57E-D965-BE7D-A650-70C7660189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B92C0-31C6-958B-742B-E309ABCDF9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5EB1D-BFBE-CAB3-491F-57BB636A0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145A2-91EC-45CE-B076-32FA16DD39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34896-C8A0-0292-40D8-E08A4BE4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F14F7-62D1-2805-A9D5-C932D24F9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C6811-9A54-8DC8-0406-A6A1368EF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D7CE0A4-E6D1-4523-7EA3-626140B777F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0D0BA-FC21-4CBF-C370-C40E9AD4FB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F3F9ED-4D04-478C-9FA8-FE37447C2B5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DDB7-7FD6-2CDF-B915-1CA9D47DF3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6ADB9-CF57-FD53-3AA7-31D3A3A91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1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B96F-8F21-38C5-6409-9DF84A62C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F17EB-19A3-B79F-5B71-7781F9B92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0640-C49A-B92D-4698-F62527EB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253A-6174-627B-9458-5FA45723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CC545-B294-58D5-5126-E2AABEAB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C887-9489-4286-8B38-EF421D77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DAD56-3EB6-BCF4-A124-6AE40147C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A5A4-ED3B-E70D-8606-14F3C37C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AF05C-6654-AFA1-8A78-8E2A5D89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D1D20-F8EC-B9D8-7477-5B46A6FC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D86F0-1BF2-842D-2DA7-0CB275DD6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724F-53B0-F54F-9C82-294ED2058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6E726-7456-E60F-067A-2713F3D5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6740B-C263-0CC9-8980-59623C62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11F9-8A83-BDED-8D5D-A4F8105D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5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53926" y="5715005"/>
            <a:ext cx="9228476" cy="398463"/>
          </a:xfrm>
        </p:spPr>
        <p:txBody>
          <a:bodyPr>
            <a:noAutofit/>
          </a:bodyPr>
          <a:lstStyle>
            <a:lvl1pPr algn="r">
              <a:defRPr sz="751">
                <a:solidFill>
                  <a:schemeClr val="tx1"/>
                </a:solidFill>
              </a:defRPr>
            </a:lvl1pPr>
            <a:lvl2pPr>
              <a:defRPr sz="751">
                <a:solidFill>
                  <a:schemeClr val="bg1"/>
                </a:solidFill>
              </a:defRPr>
            </a:lvl2pPr>
            <a:lvl3pPr>
              <a:defRPr sz="751">
                <a:solidFill>
                  <a:schemeClr val="bg1"/>
                </a:solidFill>
              </a:defRPr>
            </a:lvl3pPr>
            <a:lvl4pPr>
              <a:defRPr sz="751">
                <a:solidFill>
                  <a:schemeClr val="bg1"/>
                </a:solidFill>
              </a:defRPr>
            </a:lvl4pPr>
            <a:lvl5pPr>
              <a:defRPr sz="7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5737914"/>
            <a:ext cx="508000" cy="36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7436B"/>
                </a:solidFill>
              </a:defRPr>
            </a:lvl1pPr>
          </a:lstStyle>
          <a:p>
            <a:fld id="{C2F2D703-9952-441E-B29C-59869E200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7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5ED9-9FF1-E0B9-1267-6E312BEB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601A-7C68-4890-91CD-02CD7E63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32E6-D698-164F-469A-201569BB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37D71-C0D1-D99A-D97D-09761165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D682A-8250-B24A-7672-0A71582A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A71D-DED1-B4DA-0612-55A70C96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F0B19-6339-2D3B-396C-FAC2E1C4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C7D71-7905-3242-A0A7-A1B450DD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0951-706B-1500-E716-49F1733E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CBD1-9810-FCC0-CCBA-E24C6DFF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9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9DEC-3E7B-4916-FCA6-525FFD28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5E1E-2A96-EC1B-A483-1BDB077B5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C25D7-7F25-A7AC-EFCD-08B771D84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494CD-D07C-7AE7-E66A-4511B769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E25A0-E1D8-CD16-3CDF-FBA5CFFE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3B16E-FCEE-E6AC-6C39-DD402070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6B48-AD72-E989-925B-54FDC96B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BD7A7-BB6E-C96D-E43D-253BE5EC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A6FDB-291B-9B29-E4FC-B998B42C6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4F794-20B5-1B75-551E-B7215D123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20DD2-082F-0C54-6FF7-18A1EE068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E4166-F7F8-53D8-E9BC-C1F07EDA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0F334-475D-08C6-80EA-B15BB440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846A8-78E5-C8D8-A480-5E69A148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322C-0EC0-369D-D2AE-FB1F755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043C3-3E4D-AD49-96CD-9F28BDAB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46E6F-D519-CC08-CC15-710531F7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336B3-BE07-188E-CCAC-F41FE3AB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6C1B0-C9B2-4EC1-2AD1-DAF05864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770E5-25A8-54E7-5FFA-E6E0F108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0755A-62CB-94B1-BCEC-36E78CAB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5B7F-96BE-D437-8F78-67CFD49F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4EBB6-9DAD-926D-B826-3B1A4AF7A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B7370-D7C7-1FB0-2888-2F8ACA5D0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57A2D-F0BA-D917-6832-F6C26FF7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7C62E-1D75-A181-A402-8557B49D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F6AB4-BDE7-99D7-77A1-2A4B3AC5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DCE7-7D9C-D4CC-EB29-18210BD6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FA291-80CA-F0FC-483F-322EAAE05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0FCE-ADA4-7480-25EE-93414B4EA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98264-42AA-ECA9-2BCC-7318460D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821E-CA21-2B58-E3FF-657A43DC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2F29-029B-4664-10DF-23037866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1F9DC-FD33-0D64-E6E0-178E819C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CA1EB-C783-E9A3-3D77-2E78351FD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8244F-166D-4CB8-1997-71115AF22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8E02C-B133-4C96-8F36-2C14783972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03F9-D575-C1E6-5259-E169FBD09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B68B5-86CB-4F8F-980B-F7B9F9FAF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8CEEE9-898B-45EF-9D59-F4FE112A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A2AD0-C4CE-E2A6-AC91-C0BDE772E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C898F85-4225-4931-9F2F-17B4AF8BA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482F598-370A-4FB1-90C8-763462A65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0231A-76AA-A74C-91E4-09898CB2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2682485"/>
            <a:ext cx="4221512" cy="14930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Does sizing a tax abatement B piece loan make you feel like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D6A9A-E91E-42E1-5050-89D88E11D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 smtClean="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3598D-CD9C-8271-67DD-D1157920BC14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A person in military uniform pointing at something&#10;&#10;Description automatically generated">
            <a:extLst>
              <a:ext uri="{FF2B5EF4-FFF2-40B4-BE49-F238E27FC236}">
                <a16:creationId xmlns:a16="http://schemas.microsoft.com/office/drawing/2014/main" id="{328CF597-7DC9-8D0D-6F27-DE8458F69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44" y="857250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DC6F2-9C01-05BD-C6DD-E1DF9C8B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05F47D-5BCB-73F1-1898-2B81E8E48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693F01-3F5A-727D-0ED8-2E45C04CE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C26B3-F2FA-39AC-A692-8A52BF66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331BA5-3BED-8D4B-7C39-ABD0551D8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862664D-5515-09A4-8CD1-8FD6435A5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FBBC61-D12A-BB66-7481-D2413E098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5A7FC-D8CD-C14C-8D4F-4FD8F0F6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A. State &amp; Local Programs – Northeast Region Examples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F4FF7BBB-0AC3-CFA8-7847-9AD68AF8F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68147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74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04774-89C9-D70E-15B7-9EB6B3F0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B289945-F596-D08D-C6B0-29FD659C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176D3BB-8E1C-3F87-E3D4-DA488FC6B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7AF14-C72F-04D3-36F5-ABA8E426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928048"/>
            <a:ext cx="4221512" cy="2938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But sometimes you have to be suspicious.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233B-E8BB-5E6E-E4A8-F6AB4BFAE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 smtClean="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65BAA-3DF3-6AA5-9869-0335F037C29E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48D68951-C6C3-A1D0-764A-1EEF827DF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21" y="868648"/>
            <a:ext cx="5107709" cy="51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DBA54-B28B-73C0-253E-4F14E2B2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B. Problematic Abatement Programs and Why</a:t>
            </a:r>
          </a:p>
        </p:txBody>
      </p:sp>
      <p:graphicFrame>
        <p:nvGraphicFramePr>
          <p:cNvPr id="22" name="Text Placeholder 2">
            <a:extLst>
              <a:ext uri="{FF2B5EF4-FFF2-40B4-BE49-F238E27FC236}">
                <a16:creationId xmlns:a16="http://schemas.microsoft.com/office/drawing/2014/main" id="{1C288C97-9BDF-2583-4EF2-BD3AED790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251127"/>
              </p:ext>
            </p:extLst>
          </p:nvPr>
        </p:nvGraphicFramePr>
        <p:xfrm>
          <a:off x="4565110" y="712178"/>
          <a:ext cx="709959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810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3EC1C-9D6B-4E74-097F-EDD0A6F7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683756"/>
            <a:ext cx="3524763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C. Underwriting &amp; Sizing</a:t>
            </a:r>
          </a:p>
        </p:txBody>
      </p:sp>
      <p:graphicFrame>
        <p:nvGraphicFramePr>
          <p:cNvPr id="22" name="Text Placeholder 2">
            <a:extLst>
              <a:ext uri="{FF2B5EF4-FFF2-40B4-BE49-F238E27FC236}">
                <a16:creationId xmlns:a16="http://schemas.microsoft.com/office/drawing/2014/main" id="{715D85D3-0B46-9469-F388-9F6E3DB33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0212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18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6FCDC-B0AA-9EAD-E827-5AC77C30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FC3FEF5-7C22-4DFA-CECF-B679BDBF1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1D2AA75-C8AC-C70F-56DA-1C48A455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84AD76-669C-3CD2-4E51-F304306A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DABEA5-F8A3-C834-2482-EFCEB1600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7F43EB-8176-1513-DC51-9D7EDAD1C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3E4081D-DAE6-F2C7-AAAA-459FC68F1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FCD12C-CA14-4098-7FAD-339C81273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8BD33-575F-FB14-B68E-981D1D7C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586855"/>
            <a:ext cx="3402617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C. Underwriting &amp; Sizing –Considerations 1 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51284-8AE3-7D9B-0AA3-A8BEC979AF6D}"/>
              </a:ext>
            </a:extLst>
          </p:cNvPr>
          <p:cNvSpPr txBox="1"/>
          <p:nvPr/>
        </p:nvSpPr>
        <p:spPr>
          <a:xfrm>
            <a:off x="4835711" y="1151402"/>
            <a:ext cx="6555347" cy="4534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Risk Identification and Mitigation </a:t>
            </a:r>
            <a:r>
              <a:rPr lang="en-US" dirty="0"/>
              <a:t>– Could the abatement be terminated during its term? What happens if there’s a foreclosure? Does it run with the sponsorship? Can the abatement be “changed” during the term (e.g., through state legislation)?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Waivers</a:t>
            </a:r>
            <a:r>
              <a:rPr lang="en-US" dirty="0"/>
              <a:t> – When? Where? Why? How many?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Inclusion in Criterion 3</a:t>
            </a:r>
            <a:r>
              <a:rPr lang="en-US" dirty="0"/>
              <a:t> – Abatement must be for the full term of the loan, recognized in the subject’s market area, and transferrable.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Approvals</a:t>
            </a:r>
            <a:r>
              <a:rPr lang="en-US" dirty="0"/>
              <a:t> – Any non-by right abatements (e.g., CA) will need to be approved for Initial Endorsement for (d)(4)s or Initial/Final for 223(f)s.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TIFs </a:t>
            </a:r>
            <a:r>
              <a:rPr lang="en-US" dirty="0"/>
              <a:t>– A TIF Escrow will need to be established to pay real estate taxes when due and will be replenished with the TIF reimbursement.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CCD5F-4519-3587-E6C9-A1988C0D3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0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A47B5-69CB-08BD-D3AC-394CC8CF1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D950EF0-DB00-ED79-1F9B-F0C17C5D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E207FFC-EC4F-6EA3-0786-6818E6B4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D851BF-8AEF-EF61-437F-E4CCFF796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A20657-8AF1-0A10-D9AC-1E4DBF69D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38F11A-3228-C68E-DD08-1978AE4D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3E01A94-212B-D9DD-8F3B-45D909F05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E31188-90B3-5995-1FD8-62730F88A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25D2C-5390-3607-C46F-D580C9C4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586855"/>
            <a:ext cx="3402617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C. Underwriting &amp; Sizing –Considerations 2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F98CB-F8F4-6BC1-1959-5B5C9DC70AA5}"/>
              </a:ext>
            </a:extLst>
          </p:cNvPr>
          <p:cNvSpPr txBox="1"/>
          <p:nvPr/>
        </p:nvSpPr>
        <p:spPr>
          <a:xfrm>
            <a:off x="4835711" y="1181103"/>
            <a:ext cx="6555347" cy="447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Variable</a:t>
            </a:r>
            <a:r>
              <a:rPr lang="en-US" dirty="0"/>
              <a:t> – How variable is “variable”? How many tranches could you have on one transaction?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Ground Leases &amp; Fee Joinders</a:t>
            </a:r>
            <a:r>
              <a:rPr lang="en-US" dirty="0"/>
              <a:t>  </a:t>
            </a:r>
          </a:p>
          <a:p>
            <a:pPr marL="742950" lvl="1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dirty="0"/>
              <a:t>New guidance provided in 2020 MAP Guide. </a:t>
            </a:r>
          </a:p>
          <a:p>
            <a:pPr marL="742950" lvl="1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dirty="0"/>
              <a:t>Fee joinders allow for a ground lease tied to the short-term abatement to have a term that is less than the MAP Guide requires.</a:t>
            </a:r>
          </a:p>
          <a:p>
            <a:pPr marL="742950" lvl="1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dirty="0"/>
              <a:t>Allows mortgagor’s interest at automatically revert to fee simple when the lease ends.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Attorney Opinions</a:t>
            </a:r>
            <a:r>
              <a:rPr lang="en-US" dirty="0"/>
              <a:t> – When required? Provide with firm application or prior to closing?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D80AE-C198-71CD-A98C-9DB615BE1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EE0364-C1EC-F160-BF6D-12AA463E5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36C1C13-700D-9FDB-55E6-6DAE63FD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28D57EC-F106-AA23-9635-416020A20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DBBB25-3578-7053-6F95-53BB1DB97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0F4967-51A2-BDB8-AE60-D7F965E64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C0A793-8AB1-2594-D49B-04D2A1F8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B49ABC2-63F6-EC29-8039-C7D160478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5202E2-90C3-18FB-F8BC-748A19AF5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F896C-7D51-0706-9020-6B246170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586855"/>
            <a:ext cx="3462815" cy="3397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C. Underwriting &amp; Sizing –Considerations 3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8DB99-91B0-3C9E-B47A-598AC6430B30}"/>
              </a:ext>
            </a:extLst>
          </p:cNvPr>
          <p:cNvSpPr txBox="1"/>
          <p:nvPr/>
        </p:nvSpPr>
        <p:spPr>
          <a:xfrm>
            <a:off x="4769170" y="980868"/>
            <a:ext cx="6688429" cy="4916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Unique Structures</a:t>
            </a:r>
            <a:r>
              <a:rPr lang="en-US" dirty="0"/>
              <a:t> –  The following characteristics create additional complications and should be fully understood and modeled appropriately:</a:t>
            </a:r>
          </a:p>
          <a:p>
            <a:pPr marL="742950" lvl="1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dirty="0"/>
              <a:t>Increasing savings throughout the term </a:t>
            </a:r>
          </a:p>
          <a:p>
            <a:pPr marL="742950" lvl="1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dirty="0"/>
              <a:t>Variable tax savings tied to multiple “tests” (i.e. percentage of EGI, tax phase-in, set minimum amount, annual percentage increase, etc.) </a:t>
            </a:r>
          </a:p>
          <a:p>
            <a:pPr marL="742950" lvl="1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dirty="0"/>
              <a:t>TIF provided to one entire property which is being split into multiple condominiums</a:t>
            </a:r>
          </a:p>
          <a:p>
            <a:pPr marL="288925" lvl="1" indent="-2889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8925" lvl="1" indent="-2889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Assumptions Used in Analysis</a:t>
            </a:r>
            <a:r>
              <a:rPr lang="en-US" dirty="0"/>
              <a:t> – The following assumptions could impact the sizing of the B piece:</a:t>
            </a:r>
          </a:p>
          <a:p>
            <a:pPr marL="746125" lvl="1" indent="-344488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Rent growth</a:t>
            </a:r>
          </a:p>
          <a:p>
            <a:pPr marL="746125" lvl="1" indent="-344488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Annual growth in underwritten RET expense. </a:t>
            </a:r>
          </a:p>
          <a:p>
            <a:pPr marL="344488" lvl="1" indent="-3444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4488" lvl="1" indent="-3444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Stress Test</a:t>
            </a:r>
            <a:r>
              <a:rPr lang="en-US" dirty="0"/>
              <a:t> –What if a certain assumption ends up not being the case? What happens to the size of the B piece when various assumptions are stressed?   </a:t>
            </a:r>
            <a:r>
              <a:rPr lang="en-US" i="1" dirty="0"/>
              <a:t>The underwriter must balance the borrower’s desire to maximize the loan with prudent risk management.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AD9E3-0E80-C0C2-8841-D482B898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317AD-9E34-72BA-46FA-63F3E67B0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5B2C22F-0FF6-DCC2-5EF0-3DBCFED1F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9C066B4-D3B9-9B33-D117-A36CCD9CD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CBBD35-08A2-6CBA-573B-BB0C83702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C4797D-0DDA-7FB0-5A53-E3F0C69D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DE4A83-AFBC-4E71-8DEE-511BFF21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A85F4BD-E4AD-CC02-4005-358212CD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FBC6DB-B4DD-55C3-5938-3C018F1A9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015B9-B89B-F6B3-DD09-EA3D1627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586855"/>
            <a:ext cx="3462815" cy="3397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C. Underwriting &amp; Sizing –Considerations 4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07B89-99BE-9E55-87F3-D3BAD3B872E6}"/>
              </a:ext>
            </a:extLst>
          </p:cNvPr>
          <p:cNvSpPr txBox="1"/>
          <p:nvPr/>
        </p:nvSpPr>
        <p:spPr>
          <a:xfrm>
            <a:off x="4702629" y="690466"/>
            <a:ext cx="6688429" cy="252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8925" lvl="1" indent="-2889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Size of B Piece </a:t>
            </a:r>
            <a:r>
              <a:rPr lang="en-US" dirty="0"/>
              <a:t>– The benefit of the abatement may be so great that B piece cannot be maxed out, causing another sizing criteria to become the limiting factor. </a:t>
            </a:r>
          </a:p>
          <a:p>
            <a:pPr marL="288925" lvl="1" indent="-2889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344488" lvl="1" indent="-3444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344488" lvl="1" indent="-3444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74A15-79C2-96E6-192C-569C69711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FA2B10-E091-D5F4-5A40-A0E970E7E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23293"/>
              </p:ext>
            </p:extLst>
          </p:nvPr>
        </p:nvGraphicFramePr>
        <p:xfrm>
          <a:off x="6326589" y="2350200"/>
          <a:ext cx="3125321" cy="2446850"/>
        </p:xfrm>
        <a:graphic>
          <a:graphicData uri="http://schemas.openxmlformats.org/drawingml/2006/table">
            <a:tbl>
              <a:tblPr/>
              <a:tblGrid>
                <a:gridCol w="1871759">
                  <a:extLst>
                    <a:ext uri="{9D8B030D-6E8A-4147-A177-3AD203B41FA5}">
                      <a16:colId xmlns:a16="http://schemas.microsoft.com/office/drawing/2014/main" val="2791223140"/>
                    </a:ext>
                  </a:extLst>
                </a:gridCol>
                <a:gridCol w="1253562">
                  <a:extLst>
                    <a:ext uri="{9D8B030D-6E8A-4147-A177-3AD203B41FA5}">
                      <a16:colId xmlns:a16="http://schemas.microsoft.com/office/drawing/2014/main" val="2235010575"/>
                    </a:ext>
                  </a:extLst>
                </a:gridCol>
              </a:tblGrid>
              <a:tr h="2224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Sizing Criteria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01436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Crit. 5 - A Piece, 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$13,000,000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241127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Crit. 5 - B Piece, 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204480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Crit. 5 -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$14,000,000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578269"/>
                  </a:ext>
                </a:extLst>
              </a:tr>
              <a:tr h="222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Criterion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$13,500,000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687448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$500,000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085596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43168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Requested Loan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13757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Crit. 5 - A Piece, 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$13,000,000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571717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Limited B Piece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$500,000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093021"/>
                  </a:ext>
                </a:extLst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Loan Amount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$13,500,000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53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53C9D0-3AFC-4AFB-374B-49DA7AA08186}"/>
              </a:ext>
            </a:extLst>
          </p:cNvPr>
          <p:cNvSpPr txBox="1"/>
          <p:nvPr/>
        </p:nvSpPr>
        <p:spPr>
          <a:xfrm>
            <a:off x="4945224" y="5169971"/>
            <a:ext cx="627017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1" indent="-2889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See Example 2 for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6334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9A8BE9-A703-FBDF-9C53-76657E4D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3168756-59AE-EF31-D2DD-024F4D7D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36407-D838-399B-26D6-22887F815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0257A6-158C-20F2-272F-20A80A672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68DBA7-9965-FC51-9DCE-8FB319B7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353052-A550-1152-5FA6-3B29F1D5B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668DFA-8777-0737-A807-70D9048DA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05AD93-4D73-9D2A-1321-65AB02305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C1B78-E417-8D15-6FAE-40597FAF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586855"/>
            <a:ext cx="3402617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C. Underwriting &amp; Sizing – Narrative Best Practices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A249B-029B-BB72-92C5-825ACF829D82}"/>
              </a:ext>
            </a:extLst>
          </p:cNvPr>
          <p:cNvSpPr txBox="1"/>
          <p:nvPr/>
        </p:nvSpPr>
        <p:spPr>
          <a:xfrm>
            <a:off x="4835711" y="666114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It is helpful to include the following in the discussion of the abatement  in the Lender’s Narrative:</a:t>
            </a:r>
          </a:p>
          <a:p>
            <a:pPr marL="800100" lvl="1" indent="-342900">
              <a:lnSpc>
                <a:spcPct val="115000"/>
              </a:lnSpc>
              <a:buAutoNum type="arabicPeriod"/>
            </a:pPr>
            <a:r>
              <a:rPr lang="en-US" dirty="0">
                <a:effectLst/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Term and amount of the abatement or PILOT. Concluding with a statem</a:t>
            </a:r>
            <a:r>
              <a:rPr lang="en-US" dirty="0"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ent such as </a:t>
            </a:r>
            <a:r>
              <a:rPr lang="en-US" dirty="0">
                <a:effectLst/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 “Per Chapter 7.16 of the MAP Guide this is considered a [long-term] [short-term] [variable] [fixed] abatement.”</a:t>
            </a:r>
          </a:p>
          <a:p>
            <a:pPr marL="800100" lvl="1" indent="-342900">
              <a:lnSpc>
                <a:spcPct val="115000"/>
              </a:lnSpc>
              <a:buAutoNum type="arabicPeriod"/>
            </a:pPr>
            <a:r>
              <a:rPr lang="en-US" dirty="0">
                <a:effectLst/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How the project qualifies for the abatement or PILOT. Some may be based on state law while others might be local law (usually PILOTs).</a:t>
            </a:r>
            <a:endParaRPr lang="en-US" dirty="0"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AutoNum type="arabicPeriod"/>
            </a:pPr>
            <a:r>
              <a:rPr lang="en-US" dirty="0">
                <a:effectLst/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Status of the approval – i.e., by being an affordable project, public entity involvement, ground lease, or specific local approval needed (e.g., city council).</a:t>
            </a:r>
            <a:endParaRPr lang="en-US" dirty="0"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AutoNum type="arabicPeriod"/>
            </a:pPr>
            <a:r>
              <a:rPr lang="en-US" dirty="0">
                <a:effectLst/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How the abatement or PILOT is reflected in the underwriting. </a:t>
            </a:r>
          </a:p>
          <a:p>
            <a:pPr marL="800100" lvl="1" indent="-342900">
              <a:lnSpc>
                <a:spcPct val="115000"/>
              </a:lnSpc>
              <a:buAutoNum type="arabicPeriod"/>
            </a:pPr>
            <a:r>
              <a:rPr lang="en-US" dirty="0">
                <a:effectLst/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If a B piece is used, provide details on the sizing.</a:t>
            </a:r>
          </a:p>
          <a:p>
            <a:pPr marL="800100" lvl="1" indent="-342900">
              <a:lnSpc>
                <a:spcPct val="115000"/>
              </a:lnSpc>
              <a:buAutoNum type="arabicPeriod"/>
            </a:pPr>
            <a:r>
              <a:rPr lang="en-US" dirty="0">
                <a:effectLst/>
                <a:latin typeface="+mj-lt"/>
                <a:ea typeface="Corbel" panose="020B0503020204020204" pitchFamily="34" charset="0"/>
                <a:cs typeface="Calibri" panose="020F0502020204030204" pitchFamily="34" charset="0"/>
              </a:rPr>
              <a:t>If the abatement or PILOT has pending approval, getting final approval should be a condition of the Firm Commitment. </a:t>
            </a:r>
            <a:endParaRPr lang="en-US" dirty="0">
              <a:effectLst/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42B96-87C4-86C1-6294-9A15097BC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C898F85-4225-4931-9F2F-17B4AF8BA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82F598-370A-4FB1-90C8-763462A65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2922630"/>
            <a:ext cx="4221512" cy="10127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Using the latest military technology . .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5CACA-EBB8-04AB-E357-5759C319DF29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 descr="A person standing next to a large piece of paper&#10;&#10;Description automatically generated">
            <a:extLst>
              <a:ext uri="{FF2B5EF4-FFF2-40B4-BE49-F238E27FC236}">
                <a16:creationId xmlns:a16="http://schemas.microsoft.com/office/drawing/2014/main" id="{1E36CBC2-1397-F6C3-6644-E30EE46319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r="26325"/>
          <a:stretch/>
        </p:blipFill>
        <p:spPr>
          <a:xfrm>
            <a:off x="6503908" y="928048"/>
            <a:ext cx="5353335" cy="5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D24AA-17BF-5557-E8BF-3810661A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C23156B-D73F-C46D-8301-F93A2359A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83EE90E-0683-79BC-1219-222E92FD8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B74D2-7260-2491-90CF-34CCE921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3153539"/>
            <a:ext cx="4221512" cy="550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Or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B4B24-2D55-32BA-36EE-F0D63F932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 smtClean="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F1145-F6B7-ED31-ED9B-A8F077E03CE0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 descr="A person in a military uniform holding a phone&#10;&#10;Description automatically generated">
            <a:extLst>
              <a:ext uri="{FF2B5EF4-FFF2-40B4-BE49-F238E27FC236}">
                <a16:creationId xmlns:a16="http://schemas.microsoft.com/office/drawing/2014/main" id="{ABD1A15C-0804-890B-89B6-2BE56B22B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r="23485"/>
          <a:stretch/>
        </p:blipFill>
        <p:spPr>
          <a:xfrm>
            <a:off x="6778223" y="726353"/>
            <a:ext cx="4804705" cy="54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1A9A9-7CD2-1D71-6DB8-ED8099A6B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C73155-C849-10FA-CCE9-DDE311699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45DAAF7-5290-38C9-0E05-37E9AD89F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D445A1-7AEF-C243-7611-FE16C31BF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80FFC-23E8-2438-6E0C-BA72E7947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0E86FF-2A67-ACCF-898A-7FE1C9919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308D303-58A4-C9AF-63FF-37D9F2F1D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415188-98E1-EB2F-7EC8-9B30E56D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DDF5B-2B4D-6BB9-9241-19D1AA1F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586855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C. Underwriting &amp; Sizing - Examples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BA6EB-EDE4-03F6-AF7F-985179BDADD4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1. 100% abatement years 1-5, 80% years 6-10, </a:t>
            </a:r>
            <a:r>
              <a:rPr lang="en-US" dirty="0">
                <a:ea typeface="Times New Roman" panose="02020603050405020304" pitchFamily="18" charset="0"/>
              </a:rPr>
              <a:t>55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% years 11-15, 20% years 16-20, and </a:t>
            </a:r>
            <a:r>
              <a:rPr lang="en-US" dirty="0">
                <a:ea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% years 21-25</a:t>
            </a:r>
            <a:endParaRPr lang="en-US" sz="1800" dirty="0">
              <a:effectLst/>
              <a:ea typeface="Aptos" panose="020B000402020202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2. 100% abatement for first 15 years</a:t>
            </a:r>
            <a:endParaRPr lang="en-US" sz="1800" dirty="0">
              <a:effectLst/>
              <a:ea typeface="Aptos" panose="020B000402020202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100% abatement for 40 years</a:t>
            </a: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dirty="0">
              <a:ea typeface="Aptos" panose="020B000402020202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  <a:ea typeface="Aptos" panose="020B0004020202020204" pitchFamily="34" charset="0"/>
              </a:rPr>
              <a:t>4. 100</a:t>
            </a:r>
            <a:r>
              <a:rPr lang="en-US" dirty="0">
                <a:ea typeface="Aptos" panose="020B0004020202020204" pitchFamily="34" charset="0"/>
              </a:rPr>
              <a:t>% Abatement for 33 years</a:t>
            </a:r>
            <a:endParaRPr lang="en-US" sz="1800" dirty="0">
              <a:effectLst/>
              <a:ea typeface="Aptos" panose="020B000402020202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5. 15-year PILOT, payments based on percentage of EGI</a:t>
            </a:r>
            <a:endParaRPr lang="en-US" sz="1800" dirty="0">
              <a:effectLst/>
              <a:ea typeface="Aptos" panose="020B000402020202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6. 15-year PILOT, payments based on greater of percentage of EGI or tax phase in schedule</a:t>
            </a:r>
            <a:endParaRPr lang="en-US" sz="1800" dirty="0">
              <a:effectLst/>
              <a:ea typeface="Aptos" panose="020B000402020202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421a Exemption - 12 Year Full Abatement + 8 Year Phase Out</a:t>
            </a:r>
            <a:endParaRPr lang="en-US" sz="1800" dirty="0">
              <a:effectLst/>
              <a:ea typeface="Aptos" panose="020B000402020202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30-year TIF with 50% reimbursement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24F4-B61F-E44C-6D2D-AF74CB3ED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3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586855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 Example 1: </a:t>
            </a:r>
            <a:r>
              <a:rPr lang="en-US" sz="4000" dirty="0">
                <a:solidFill>
                  <a:schemeClr val="bg1"/>
                </a:solidFill>
              </a:rPr>
              <a:t>Variable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Standard Declining Tax Abatement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C62A83-FEDB-2EA2-600E-273EF5C7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2193"/>
              </p:ext>
            </p:extLst>
          </p:nvPr>
        </p:nvGraphicFramePr>
        <p:xfrm>
          <a:off x="4576657" y="2052321"/>
          <a:ext cx="7073454" cy="290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83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  <a:gridCol w="999520">
                  <a:extLst>
                    <a:ext uri="{9D8B030D-6E8A-4147-A177-3AD203B41FA5}">
                      <a16:colId xmlns:a16="http://schemas.microsoft.com/office/drawing/2014/main" val="372340699"/>
                    </a:ext>
                  </a:extLst>
                </a:gridCol>
                <a:gridCol w="1178909">
                  <a:extLst>
                    <a:ext uri="{9D8B030D-6E8A-4147-A177-3AD203B41FA5}">
                      <a16:colId xmlns:a16="http://schemas.microsoft.com/office/drawing/2014/main" val="280439046"/>
                    </a:ext>
                  </a:extLst>
                </a:gridCol>
                <a:gridCol w="1178909">
                  <a:extLst>
                    <a:ext uri="{9D8B030D-6E8A-4147-A177-3AD203B41FA5}">
                      <a16:colId xmlns:a16="http://schemas.microsoft.com/office/drawing/2014/main" val="2001583513"/>
                    </a:ext>
                  </a:extLst>
                </a:gridCol>
                <a:gridCol w="1178909">
                  <a:extLst>
                    <a:ext uri="{9D8B030D-6E8A-4147-A177-3AD203B41FA5}">
                      <a16:colId xmlns:a16="http://schemas.microsoft.com/office/drawing/2014/main" val="3637659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Years: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Abatement: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Incremental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29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 of Years Amortized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22947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DSC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Loan Proceeds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$166,587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$352,534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$634,291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$314,018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$114,530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EA2A77B-B66C-E1CF-5821-4A79AA7A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75332"/>
              </p:ext>
            </p:extLst>
          </p:nvPr>
        </p:nvGraphicFramePr>
        <p:xfrm>
          <a:off x="5695784" y="5280338"/>
          <a:ext cx="4835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600">
                  <a:extLst>
                    <a:ext uri="{9D8B030D-6E8A-4147-A177-3AD203B41FA5}">
                      <a16:colId xmlns:a16="http://schemas.microsoft.com/office/drawing/2014/main" val="2662975443"/>
                    </a:ext>
                  </a:extLst>
                </a:gridCol>
                <a:gridCol w="2417600">
                  <a:extLst>
                    <a:ext uri="{9D8B030D-6E8A-4147-A177-3AD203B41FA5}">
                      <a16:colId xmlns:a16="http://schemas.microsoft.com/office/drawing/2014/main" val="1595594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Loan Proceeds Generated: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$1,581,961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778467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184987"/>
              </p:ext>
            </p:extLst>
          </p:nvPr>
        </p:nvGraphicFramePr>
        <p:xfrm>
          <a:off x="4576657" y="780104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179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1250994"/>
            <a:ext cx="3434823" cy="34719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 2: </a:t>
            </a:r>
            <a:r>
              <a:rPr lang="en-US" sz="4000" dirty="0">
                <a:solidFill>
                  <a:schemeClr val="bg1"/>
                </a:solidFill>
              </a:rPr>
              <a:t>Fixed 100% Tax Abatement for 15 Years, Limited by Other Criterion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C62A83-FEDB-2EA2-600E-273EF5C7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10456"/>
              </p:ext>
            </p:extLst>
          </p:nvPr>
        </p:nvGraphicFramePr>
        <p:xfrm>
          <a:off x="4576657" y="2185437"/>
          <a:ext cx="3097238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288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540950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Abatement: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DSC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Loan Proceeds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$3,097,899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35561"/>
              </p:ext>
            </p:extLst>
          </p:nvPr>
        </p:nvGraphicFramePr>
        <p:xfrm>
          <a:off x="4576657" y="780104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AF718F6-561C-7F2F-345E-F992312AA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11344"/>
              </p:ext>
            </p:extLst>
          </p:nvPr>
        </p:nvGraphicFramePr>
        <p:xfrm>
          <a:off x="8552874" y="2052321"/>
          <a:ext cx="3097238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62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48087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Income &amp; Expenses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$1,100,000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NOI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Cap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$13,846,154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92407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F0B25235-F25A-2739-B319-9CFAE334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78160"/>
              </p:ext>
            </p:extLst>
          </p:nvPr>
        </p:nvGraphicFramePr>
        <p:xfrm>
          <a:off x="4857566" y="4451814"/>
          <a:ext cx="651163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818">
                  <a:extLst>
                    <a:ext uri="{9D8B030D-6E8A-4147-A177-3AD203B41FA5}">
                      <a16:colId xmlns:a16="http://schemas.microsoft.com/office/drawing/2014/main" val="2151031085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val="4139051870"/>
                    </a:ext>
                  </a:extLst>
                </a:gridCol>
              </a:tblGrid>
              <a:tr h="22569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Value and DSC Constraints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82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Criterion 3 (Value)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$12,046,154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06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Criterion 5 (DSC)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$15,693,855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5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Criterion 5 (DSC) Constraint:</a:t>
                      </a:r>
                    </a:p>
                    <a:p>
                      <a:r>
                        <a:rPr lang="en-US" sz="1600" dirty="0"/>
                        <a:t>(w/o Tax Abatement Proceeds)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$12,595,956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43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81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1568129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 3: Fixed 100% Tax Abatement for 40 Years, </a:t>
            </a:r>
            <a:r>
              <a:rPr lang="en-US" sz="4000" dirty="0">
                <a:solidFill>
                  <a:schemeClr val="bg1"/>
                </a:solidFill>
              </a:rPr>
              <a:t>Limited by Value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96198"/>
              </p:ext>
            </p:extLst>
          </p:nvPr>
        </p:nvGraphicFramePr>
        <p:xfrm>
          <a:off x="4576657" y="881703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AF718F6-561C-7F2F-345E-F992312AA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47467"/>
              </p:ext>
            </p:extLst>
          </p:nvPr>
        </p:nvGraphicFramePr>
        <p:xfrm>
          <a:off x="8276254" y="2713366"/>
          <a:ext cx="3373858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722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61313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Income &amp; Expenses w/o RE Tax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400" dirty="0"/>
                        <a:t>NOI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Cap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$18,461,538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9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Loan Amount (87%)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$16,061,500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1707968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F0B25235-F25A-2739-B319-9CFAE334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64590"/>
              </p:ext>
            </p:extLst>
          </p:nvPr>
        </p:nvGraphicFramePr>
        <p:xfrm>
          <a:off x="4800796" y="5194289"/>
          <a:ext cx="65116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818">
                  <a:extLst>
                    <a:ext uri="{9D8B030D-6E8A-4147-A177-3AD203B41FA5}">
                      <a16:colId xmlns:a16="http://schemas.microsoft.com/office/drawing/2014/main" val="2151031085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val="41390518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Value and DSC Constraints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82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Criterion 3 (Value)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$16,061,538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06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Criterion 5 (DSC)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$16,794,608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519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A9F331-31ED-2067-2DBA-27E0CE987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74667"/>
              </p:ext>
            </p:extLst>
          </p:nvPr>
        </p:nvGraphicFramePr>
        <p:xfrm>
          <a:off x="4545856" y="2713366"/>
          <a:ext cx="3484049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28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665821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Income &amp; Expenses w/ RE Tax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$1,100,000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400" dirty="0"/>
                        <a:t>NOI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Cap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$13,846,154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9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Loan Amount (87%)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$12,046,100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36277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72152E-6F93-348B-1922-EBFF2EE124A7}"/>
              </a:ext>
            </a:extLst>
          </p:cNvPr>
          <p:cNvSpPr txBox="1"/>
          <p:nvPr/>
        </p:nvSpPr>
        <p:spPr>
          <a:xfrm>
            <a:off x="4545857" y="1992077"/>
            <a:ext cx="707345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Loan term is 35 years, and the abatement is for 40 years. Therefore, the abatement can be recognized in the value.</a:t>
            </a:r>
          </a:p>
        </p:txBody>
      </p:sp>
    </p:spTree>
    <p:extLst>
      <p:ext uri="{BB962C8B-B14F-4D97-AF65-F5344CB8AC3E}">
        <p14:creationId xmlns:p14="http://schemas.microsoft.com/office/powerpoint/2010/main" val="263361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56" y="1489532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 4.1: 100% Tax Abatement for 33 </a:t>
            </a:r>
            <a:r>
              <a:rPr lang="en-US" sz="4000" dirty="0">
                <a:solidFill>
                  <a:schemeClr val="bg1"/>
                </a:solidFill>
              </a:rPr>
              <a:t>Years with 35 Year Loan Term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C62A83-FEDB-2EA2-600E-273EF5C7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9920"/>
              </p:ext>
            </p:extLst>
          </p:nvPr>
        </p:nvGraphicFramePr>
        <p:xfrm>
          <a:off x="4576657" y="2185437"/>
          <a:ext cx="3097238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288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540950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Abatement: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DSC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Loan Proceeds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$4,719,453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23577"/>
              </p:ext>
            </p:extLst>
          </p:nvPr>
        </p:nvGraphicFramePr>
        <p:xfrm>
          <a:off x="4576657" y="702511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AF718F6-561C-7F2F-345E-F992312AA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47092"/>
              </p:ext>
            </p:extLst>
          </p:nvPr>
        </p:nvGraphicFramePr>
        <p:xfrm>
          <a:off x="8552873" y="2010712"/>
          <a:ext cx="3097238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62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48087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Income &amp; Expenses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$1,100,000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NOI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Cap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92407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F0B25235-F25A-2739-B319-9CFAE334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14235"/>
              </p:ext>
            </p:extLst>
          </p:nvPr>
        </p:nvGraphicFramePr>
        <p:xfrm>
          <a:off x="4857567" y="4451753"/>
          <a:ext cx="651163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818">
                  <a:extLst>
                    <a:ext uri="{9D8B030D-6E8A-4147-A177-3AD203B41FA5}">
                      <a16:colId xmlns:a16="http://schemas.microsoft.com/office/drawing/2014/main" val="2151031085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val="41390518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Value and DSC Constraints (35-Year Term on 223(f) Loan)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82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Criterion 3 (Value)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$15,660,000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06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Criterion 5 (DSC)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$17,315,409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5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Criterion 5 (DSC) Constraint:</a:t>
                      </a:r>
                    </a:p>
                    <a:p>
                      <a:r>
                        <a:rPr lang="en-US" sz="1600" dirty="0"/>
                        <a:t>(w/o Tax Abatement Proceeds)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$12,595,956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43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2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56" y="1519848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 4.2: 100% Tax Abatement for 33 Years </a:t>
            </a:r>
            <a:r>
              <a:rPr lang="en-US" sz="4000" dirty="0">
                <a:solidFill>
                  <a:schemeClr val="bg1"/>
                </a:solidFill>
              </a:rPr>
              <a:t>with 33 Year Loan Term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/>
        </p:nvGraphicFramePr>
        <p:xfrm>
          <a:off x="4576657" y="702511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AF718F6-561C-7F2F-345E-F992312AA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31395"/>
              </p:ext>
            </p:extLst>
          </p:nvPr>
        </p:nvGraphicFramePr>
        <p:xfrm>
          <a:off x="6564765" y="1960378"/>
          <a:ext cx="3097238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62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48087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Income &amp; Expenses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NOI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Cap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92407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F0B25235-F25A-2739-B319-9CFAE334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24852"/>
              </p:ext>
            </p:extLst>
          </p:nvPr>
        </p:nvGraphicFramePr>
        <p:xfrm>
          <a:off x="4857567" y="4351085"/>
          <a:ext cx="65116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818">
                  <a:extLst>
                    <a:ext uri="{9D8B030D-6E8A-4147-A177-3AD203B41FA5}">
                      <a16:colId xmlns:a16="http://schemas.microsoft.com/office/drawing/2014/main" val="2151031085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val="41390518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Value and DSC Constraints (33-Year Term on 223(f) Loan)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82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Criterion 3 (Value)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$20,880,000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06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Criterion 5 (DSC) Constraint: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$16,423,696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51914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47FEC1A-421D-CC2D-CD29-A13D6E32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39864"/>
              </p:ext>
            </p:extLst>
          </p:nvPr>
        </p:nvGraphicFramePr>
        <p:xfrm>
          <a:off x="5695785" y="5815584"/>
          <a:ext cx="4835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600">
                  <a:extLst>
                    <a:ext uri="{9D8B030D-6E8A-4147-A177-3AD203B41FA5}">
                      <a16:colId xmlns:a16="http://schemas.microsoft.com/office/drawing/2014/main" val="2662975443"/>
                    </a:ext>
                  </a:extLst>
                </a:gridCol>
                <a:gridCol w="2417600">
                  <a:extLst>
                    <a:ext uri="{9D8B030D-6E8A-4147-A177-3AD203B41FA5}">
                      <a16:colId xmlns:a16="http://schemas.microsoft.com/office/drawing/2014/main" val="1595594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Increased Proceeds from 33-Year Term: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$763,696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77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662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586855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 5: 15 Year PILOT based on 15% of EGI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24158"/>
              </p:ext>
            </p:extLst>
          </p:nvPr>
        </p:nvGraphicFramePr>
        <p:xfrm>
          <a:off x="4576657" y="582658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A9F331-31ED-2067-2DBA-27E0CE987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38287"/>
              </p:ext>
            </p:extLst>
          </p:nvPr>
        </p:nvGraphicFramePr>
        <p:xfrm>
          <a:off x="6427913" y="1778084"/>
          <a:ext cx="3097238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62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48087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Income Breakdown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Laundry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Tenant Charges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RUBS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Vacancy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($55,790)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9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EGI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$741,210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69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PILOT Payment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$111,182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0609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EF660DC-23D5-6D76-72C0-F3F284152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4834"/>
              </p:ext>
            </p:extLst>
          </p:nvPr>
        </p:nvGraphicFramePr>
        <p:xfrm>
          <a:off x="6427913" y="4779496"/>
          <a:ext cx="3097238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54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280084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Additional Proceeds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$38,819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DSC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Loan Proceeds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$360,222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476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586855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Example 6: 15 Year PILOT based on Greater of 15% of EGI and Tax Phase-In 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1778"/>
              </p:ext>
            </p:extLst>
          </p:nvPr>
        </p:nvGraphicFramePr>
        <p:xfrm>
          <a:off x="4576658" y="514192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A9F331-31ED-2067-2DBA-27E0CE987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92368"/>
              </p:ext>
            </p:extLst>
          </p:nvPr>
        </p:nvGraphicFramePr>
        <p:xfrm>
          <a:off x="6564765" y="3402800"/>
          <a:ext cx="3097238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62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48087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Income Breakdown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Laundry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Tenant Charges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RUBS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Vacancy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($55,790)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9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EGI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$741,210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69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PILOT Payment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$111,182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060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6FA394-EE0E-6209-BC73-204FD6CF0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2304"/>
              </p:ext>
            </p:extLst>
          </p:nvPr>
        </p:nvGraphicFramePr>
        <p:xfrm>
          <a:off x="6564765" y="1727356"/>
          <a:ext cx="3097238" cy="14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723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84465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  <a:gridCol w="1001859">
                  <a:extLst>
                    <a:ext uri="{9D8B030D-6E8A-4147-A177-3AD203B41FA5}">
                      <a16:colId xmlns:a16="http://schemas.microsoft.com/office/drawing/2014/main" val="373259324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sz="1600" dirty="0"/>
                        <a:t>Tax Phase-In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Years 1-5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Years 6-10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Years 11-15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33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586855"/>
            <a:ext cx="3434823" cy="33874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Example 6: 15 Year PILOT based on Greater of 15% of EGI and Tax Phase-In (cont.) 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B40E67B-77C5-3A35-F585-D1C077151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83415"/>
              </p:ext>
            </p:extLst>
          </p:nvPr>
        </p:nvGraphicFramePr>
        <p:xfrm>
          <a:off x="4153772" y="301752"/>
          <a:ext cx="7919219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684">
                  <a:extLst>
                    <a:ext uri="{9D8B030D-6E8A-4147-A177-3AD203B41FA5}">
                      <a16:colId xmlns:a16="http://schemas.microsoft.com/office/drawing/2014/main" val="651779462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2744034501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3217192556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2134101306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1588285575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926020980"/>
                    </a:ext>
                  </a:extLst>
                </a:gridCol>
              </a:tblGrid>
              <a:tr h="245178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011630"/>
                  </a:ext>
                </a:extLst>
              </a:tr>
              <a:tr h="24517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A) EGI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$741,210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$756,034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$771,155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$786,578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$802,310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617948"/>
                  </a:ext>
                </a:extLst>
              </a:tr>
              <a:tr h="24517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B)  15% of EGI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$111,182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$113,405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$115,673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$117,987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$120,346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616606"/>
                  </a:ext>
                </a:extLst>
              </a:tr>
              <a:tr h="24517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C) RE Taxes (3%)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$154,500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$159,135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$163,909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$168,826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851819"/>
                  </a:ext>
                </a:extLst>
              </a:tr>
              <a:tr h="24517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D) Phase-In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$77,250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$79,568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$81,955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$84,413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943005"/>
                  </a:ext>
                </a:extLst>
              </a:tr>
              <a:tr h="24517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E) Greater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$111,182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$113,405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$115,673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$117,987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$120,346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3636632"/>
                  </a:ext>
                </a:extLst>
              </a:tr>
              <a:tr h="1334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F) Savings (B less 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$38,819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$41,095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$43,462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$45,922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$48,480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438762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B8673C-762D-84CF-BD36-E9C2A2AA2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45279"/>
              </p:ext>
            </p:extLst>
          </p:nvPr>
        </p:nvGraphicFramePr>
        <p:xfrm>
          <a:off x="4153773" y="2353352"/>
          <a:ext cx="7919219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684">
                  <a:extLst>
                    <a:ext uri="{9D8B030D-6E8A-4147-A177-3AD203B41FA5}">
                      <a16:colId xmlns:a16="http://schemas.microsoft.com/office/drawing/2014/main" val="651779462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2744034501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3217192556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2134101306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1588285575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926020980"/>
                    </a:ext>
                  </a:extLst>
                </a:gridCol>
              </a:tblGrid>
              <a:tr h="172430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011630"/>
                  </a:ext>
                </a:extLst>
              </a:tr>
              <a:tr h="1724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A) EGI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$818,356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$834,723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$851,417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$868,446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$885,815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617948"/>
                  </a:ext>
                </a:extLst>
              </a:tr>
              <a:tr h="1724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B) 15% of EGI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$122,753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$125,208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$127,713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$130,267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$132,872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616606"/>
                  </a:ext>
                </a:extLst>
              </a:tr>
              <a:tr h="1724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C) RE Taxes (3%)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$173,891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$179,108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$184,481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$190,016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$195,716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851819"/>
                  </a:ext>
                </a:extLst>
              </a:tr>
              <a:tr h="1724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D) Phase-In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$121,724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$125,375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$129,137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$133,011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$137,001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943005"/>
                  </a:ext>
                </a:extLst>
              </a:tr>
              <a:tr h="1724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E) Greater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$122,753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$125,375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$129,137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$133,011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$137,001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3636632"/>
                  </a:ext>
                </a:extLst>
              </a:tr>
              <a:tr h="1724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F) 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$51,138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$53,732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$55,344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$57,005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$58,715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393817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429498-6523-F7C1-4C81-73F851296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24383"/>
              </p:ext>
            </p:extLst>
          </p:nvPr>
        </p:nvGraphicFramePr>
        <p:xfrm>
          <a:off x="4142050" y="4369783"/>
          <a:ext cx="7919219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684">
                  <a:extLst>
                    <a:ext uri="{9D8B030D-6E8A-4147-A177-3AD203B41FA5}">
                      <a16:colId xmlns:a16="http://schemas.microsoft.com/office/drawing/2014/main" val="651779462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2744034501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3217192556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2134101306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1588285575"/>
                    </a:ext>
                  </a:extLst>
                </a:gridCol>
                <a:gridCol w="1265307">
                  <a:extLst>
                    <a:ext uri="{9D8B030D-6E8A-4147-A177-3AD203B41FA5}">
                      <a16:colId xmlns:a16="http://schemas.microsoft.com/office/drawing/2014/main" val="926020980"/>
                    </a:ext>
                  </a:extLst>
                </a:gridCol>
              </a:tblGrid>
              <a:tr h="204024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11630"/>
                  </a:ext>
                </a:extLst>
              </a:tr>
              <a:tr h="2040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A) EGI (2%)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$903,531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$921,601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$940,034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$958,834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$978,011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617948"/>
                  </a:ext>
                </a:extLst>
              </a:tr>
              <a:tr h="2040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B) 15% of EGI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$135,530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$138,240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$141,005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$143,825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$146,702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616606"/>
                  </a:ext>
                </a:extLst>
              </a:tr>
              <a:tr h="2040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C) RE Taxes (3%)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$201,587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$207,635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$213,864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$220,280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$226,888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851819"/>
                  </a:ext>
                </a:extLst>
              </a:tr>
              <a:tr h="2040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D) Phase-In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$181,429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$186,872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$198,252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$204,200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943005"/>
                  </a:ext>
                </a:extLst>
              </a:tr>
              <a:tr h="2040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E) Greater Of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$181,429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$186,872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$198,252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$204,200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3636632"/>
                  </a:ext>
                </a:extLst>
              </a:tr>
              <a:tr h="2040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F) Savings (C less D)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$20,159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$20,764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$21,386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$22,028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$22,689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68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15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586855"/>
            <a:ext cx="3434823" cy="33874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Example 6: 15 Year PILOT based on Greater of 15% of EGI and Tax Phase-In (cont.) 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C62A83-FEDB-2EA2-600E-273EF5C7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02281"/>
              </p:ext>
            </p:extLst>
          </p:nvPr>
        </p:nvGraphicFramePr>
        <p:xfrm>
          <a:off x="5695784" y="1092988"/>
          <a:ext cx="4835200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100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433616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  <a:gridCol w="1366484">
                  <a:extLst>
                    <a:ext uri="{9D8B030D-6E8A-4147-A177-3AD203B41FA5}">
                      <a16:colId xmlns:a16="http://schemas.microsoft.com/office/drawing/2014/main" val="372340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Years: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$38,819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$20,159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Incremental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$18,660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$20,159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29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 of Years Amortized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22947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DSC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Loan Proceeds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$133,547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$187,066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EA2A77B-B66C-E1CF-5821-4A79AA7A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7039"/>
              </p:ext>
            </p:extLst>
          </p:nvPr>
        </p:nvGraphicFramePr>
        <p:xfrm>
          <a:off x="5695784" y="3872536"/>
          <a:ext cx="4835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600">
                  <a:extLst>
                    <a:ext uri="{9D8B030D-6E8A-4147-A177-3AD203B41FA5}">
                      <a16:colId xmlns:a16="http://schemas.microsoft.com/office/drawing/2014/main" val="2662975443"/>
                    </a:ext>
                  </a:extLst>
                </a:gridCol>
                <a:gridCol w="2417600">
                  <a:extLst>
                    <a:ext uri="{9D8B030D-6E8A-4147-A177-3AD203B41FA5}">
                      <a16:colId xmlns:a16="http://schemas.microsoft.com/office/drawing/2014/main" val="1595594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Loan Proceeds Generated: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$320,613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77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8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EA3A1-CDE5-A131-9880-D59786AE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F77E39D-5C14-7041-41ED-2AFD4DA85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27EDECF-6EEB-9F67-8EFC-A4E276E90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59C9F-E75C-4CE2-90F7-73C0F730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3133187"/>
            <a:ext cx="4221512" cy="5786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Or maybe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6BBE0-4FAA-57EA-7F3C-F452DE8A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 smtClean="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E9650-3131-834D-CD57-578AE1A07D48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A person wearing a cowboy hat&#10;&#10;Description automatically generated">
            <a:extLst>
              <a:ext uri="{FF2B5EF4-FFF2-40B4-BE49-F238E27FC236}">
                <a16:creationId xmlns:a16="http://schemas.microsoft.com/office/drawing/2014/main" id="{E9EE30DA-73C3-3D5F-328C-FB1127C56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r="4666"/>
          <a:stretch/>
        </p:blipFill>
        <p:spPr>
          <a:xfrm>
            <a:off x="6564841" y="1071413"/>
            <a:ext cx="5158318" cy="47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586855"/>
            <a:ext cx="34348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 7: 421(a) Exemption/12 Year Full Abatement + 8 Year Phase Out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C62A83-FEDB-2EA2-600E-273EF5C7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09356"/>
              </p:ext>
            </p:extLst>
          </p:nvPr>
        </p:nvGraphicFramePr>
        <p:xfrm>
          <a:off x="4576657" y="2052321"/>
          <a:ext cx="7073454" cy="290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83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  <a:gridCol w="999520">
                  <a:extLst>
                    <a:ext uri="{9D8B030D-6E8A-4147-A177-3AD203B41FA5}">
                      <a16:colId xmlns:a16="http://schemas.microsoft.com/office/drawing/2014/main" val="372340699"/>
                    </a:ext>
                  </a:extLst>
                </a:gridCol>
                <a:gridCol w="1178909">
                  <a:extLst>
                    <a:ext uri="{9D8B030D-6E8A-4147-A177-3AD203B41FA5}">
                      <a16:colId xmlns:a16="http://schemas.microsoft.com/office/drawing/2014/main" val="280439046"/>
                    </a:ext>
                  </a:extLst>
                </a:gridCol>
                <a:gridCol w="1178909">
                  <a:extLst>
                    <a:ext uri="{9D8B030D-6E8A-4147-A177-3AD203B41FA5}">
                      <a16:colId xmlns:a16="http://schemas.microsoft.com/office/drawing/2014/main" val="2001583513"/>
                    </a:ext>
                  </a:extLst>
                </a:gridCol>
                <a:gridCol w="1178909">
                  <a:extLst>
                    <a:ext uri="{9D8B030D-6E8A-4147-A177-3AD203B41FA5}">
                      <a16:colId xmlns:a16="http://schemas.microsoft.com/office/drawing/2014/main" val="3637659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Years: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Abatement: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Incremental Abatement*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29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 of Years Amortized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22947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DSC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Loan Proceeds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$686,977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$755,747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$815,825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$868,345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$914,285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EA2A77B-B66C-E1CF-5821-4A79AA7A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87377"/>
              </p:ext>
            </p:extLst>
          </p:nvPr>
        </p:nvGraphicFramePr>
        <p:xfrm>
          <a:off x="5695784" y="5280338"/>
          <a:ext cx="4835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600">
                  <a:extLst>
                    <a:ext uri="{9D8B030D-6E8A-4147-A177-3AD203B41FA5}">
                      <a16:colId xmlns:a16="http://schemas.microsoft.com/office/drawing/2014/main" val="2662975443"/>
                    </a:ext>
                  </a:extLst>
                </a:gridCol>
                <a:gridCol w="2417600">
                  <a:extLst>
                    <a:ext uri="{9D8B030D-6E8A-4147-A177-3AD203B41FA5}">
                      <a16:colId xmlns:a16="http://schemas.microsoft.com/office/drawing/2014/main" val="1595594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Loan Proceeds Generated: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$4,041,179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778467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55057"/>
              </p:ext>
            </p:extLst>
          </p:nvPr>
        </p:nvGraphicFramePr>
        <p:xfrm>
          <a:off x="4576657" y="780104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67E285-0ABD-B79D-1ED1-2FB04144417A}"/>
              </a:ext>
            </a:extLst>
          </p:cNvPr>
          <p:cNvSpPr txBox="1"/>
          <p:nvPr/>
        </p:nvSpPr>
        <p:spPr>
          <a:xfrm>
            <a:off x="4689231" y="6077896"/>
            <a:ext cx="696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*Incremental Abatement is current period $ Abatement less the following period’s $ Abatement.</a:t>
            </a:r>
          </a:p>
        </p:txBody>
      </p:sp>
    </p:spTree>
    <p:extLst>
      <p:ext uri="{BB962C8B-B14F-4D97-AF65-F5344CB8AC3E}">
        <p14:creationId xmlns:p14="http://schemas.microsoft.com/office/powerpoint/2010/main" val="308975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4F295-3DF5-DB1D-E144-EFDB388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E72E85-BBFF-2D52-B10F-87287C94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C622A34-4F2C-11E7-FFBD-CAE865AB4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DEC47-9719-89CB-BC4D-E89D97E2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7DC11-00E3-6A9C-628E-C0C54C55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6D252-A4E8-EF3C-02EE-30C4104C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3FE491-282E-6D46-DC40-787F57DE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D1E7E-628E-4707-D38A-1F2FEF25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3D83-0831-B676-1D32-794A9A8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1" y="707754"/>
            <a:ext cx="3592587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 8: 30-year TIF with 50% Reimbursement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7A259-C01E-6C96-D593-1D92A507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C62A83-FEDB-2EA2-600E-273EF5C7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76292"/>
              </p:ext>
            </p:extLst>
          </p:nvPr>
        </p:nvGraphicFramePr>
        <p:xfrm>
          <a:off x="6564765" y="2240980"/>
          <a:ext cx="3097238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288">
                  <a:extLst>
                    <a:ext uri="{9D8B030D-6E8A-4147-A177-3AD203B41FA5}">
                      <a16:colId xmlns:a16="http://schemas.microsoft.com/office/drawing/2014/main" val="1963134614"/>
                    </a:ext>
                  </a:extLst>
                </a:gridCol>
                <a:gridCol w="1540950">
                  <a:extLst>
                    <a:ext uri="{9D8B030D-6E8A-4147-A177-3AD203B41FA5}">
                      <a16:colId xmlns:a16="http://schemas.microsoft.com/office/drawing/2014/main" val="3327680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Abatement: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2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 Abatement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$237,500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17497"/>
                  </a:ext>
                </a:extLst>
              </a:tr>
              <a:tr h="238658">
                <a:tc>
                  <a:txBody>
                    <a:bodyPr/>
                    <a:lstStyle/>
                    <a:p>
                      <a:r>
                        <a:rPr lang="en-US" sz="1600" dirty="0"/>
                        <a:t>DSC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81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Loan Proceeds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$3,203,629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96739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2C7C37-974C-6BE6-253F-6CA29D9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70555"/>
              </p:ext>
            </p:extLst>
          </p:nvPr>
        </p:nvGraphicFramePr>
        <p:xfrm>
          <a:off x="4576657" y="1056941"/>
          <a:ext cx="707345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35">
                  <a:extLst>
                    <a:ext uri="{9D8B030D-6E8A-4147-A177-3AD203B41FA5}">
                      <a16:colId xmlns:a16="http://schemas.microsoft.com/office/drawing/2014/main" val="3330582588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792722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843888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290483743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3514236977"/>
                    </a:ext>
                  </a:extLst>
                </a:gridCol>
                <a:gridCol w="1120655">
                  <a:extLst>
                    <a:ext uri="{9D8B030D-6E8A-4147-A177-3AD203B41FA5}">
                      <a16:colId xmlns:a16="http://schemas.microsoft.com/office/drawing/2014/main" val="188264891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600" dirty="0"/>
                        <a:t>Deal Specifics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Interest Rate: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MIP: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Unabated Real Estate Taxes: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181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BE1F7B-4605-5415-D63F-8EB5E8FC79B8}"/>
              </a:ext>
            </a:extLst>
          </p:cNvPr>
          <p:cNvSpPr txBox="1"/>
          <p:nvPr/>
        </p:nvSpPr>
        <p:spPr>
          <a:xfrm>
            <a:off x="4576657" y="4210559"/>
            <a:ext cx="7073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Sized similarly/identically to either fixed or variable tax abatements (when using B Tranche rather than equity)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Lender Narrative needs to include a complete explanation of the TIF including a stress test analysis.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TIF Escrow will need to be established to pay real estate taxes when due and will be replenished with the TIF reimbursement eac</a:t>
            </a:r>
            <a:r>
              <a:rPr lang="en-US" dirty="0"/>
              <a:t>h year.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7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99F40D-F9B1-35C5-3618-A4904EF93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252E9FE6-175D-F2B3-4FF4-1416DD16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5A3E54-979A-9E0E-B87B-E5CE28E8F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F698F-8913-ABE5-9AAC-D753277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2396158"/>
            <a:ext cx="4221512" cy="20656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Now hopefully you feel like this when sizing a tax abatement B piece.</a:t>
            </a:r>
            <a:br>
              <a:rPr lang="en-US" sz="3200" dirty="0">
                <a:solidFill>
                  <a:schemeClr val="bg1">
                    <a:alpha val="60000"/>
                  </a:schemeClr>
                </a:solidFill>
              </a:rPr>
            </a:br>
            <a:br>
              <a:rPr lang="en-US" sz="32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EA07A-F241-8612-4F9D-D5C6518B2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4AD0E-77E8-270D-65D4-86DD6385FD62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A person in a hat on a plane&#10;&#10;Description automatically generated">
            <a:extLst>
              <a:ext uri="{FF2B5EF4-FFF2-40B4-BE49-F238E27FC236}">
                <a16:creationId xmlns:a16="http://schemas.microsoft.com/office/drawing/2014/main" id="{DF802000-5827-8C4A-F525-5324B3D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9179"/>
          <a:stretch/>
        </p:blipFill>
        <p:spPr>
          <a:xfrm>
            <a:off x="6308763" y="882503"/>
            <a:ext cx="5743626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B0A8F6-4AFB-DA9A-2AB3-253318618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87FAB2B-319E-A209-6CE5-284BF782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C2ECFC-A575-56E9-61EE-CE2D0820A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44387-562D-7AB3-6537-25D64B43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3135066"/>
            <a:ext cx="4221512" cy="587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We know how you feel.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B0718-21B5-17F3-6AEF-6D4527957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 smtClean="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D2E76-B0C1-B295-2197-6AC271B543E2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 descr="A person in uniform holding another person in his lap&#10;&#10;Description automatically generated">
            <a:extLst>
              <a:ext uri="{FF2B5EF4-FFF2-40B4-BE49-F238E27FC236}">
                <a16:creationId xmlns:a16="http://schemas.microsoft.com/office/drawing/2014/main" id="{25A96DE8-4BA7-F015-E1CE-9D4F26B5E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r="10889"/>
          <a:stretch/>
        </p:blipFill>
        <p:spPr>
          <a:xfrm>
            <a:off x="6769885" y="1700212"/>
            <a:ext cx="4821382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D19A5-6E9E-D01B-F1D8-FD016A6B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E6B4F7F-18E6-D88B-DE20-D3E7B6334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E9D993-7C9F-6F8A-F722-5320AE8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F2F7A-D26E-7683-4424-67E4C29F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44" y="2470841"/>
            <a:ext cx="4221512" cy="1916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So, the EPG board got together to see if they could do something about that.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526C7-4C52-4369-BC0F-6874E3802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F2D703-9952-441E-B29C-59869E200F37}" type="slidenum">
              <a:rPr lang="en-US" sz="900" smtClean="0">
                <a:solidFill>
                  <a:schemeClr val="bg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900">
              <a:solidFill>
                <a:schemeClr val="bg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B3C28-CCBF-6DE8-D0B1-C815701DECF0}"/>
              </a:ext>
            </a:extLst>
          </p:cNvPr>
          <p:cNvSpPr txBox="1"/>
          <p:nvPr/>
        </p:nvSpPr>
        <p:spPr>
          <a:xfrm>
            <a:off x="4810259" y="655974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A group of people sitting at a round table&#10;&#10;Description automatically generated">
            <a:extLst>
              <a:ext uri="{FF2B5EF4-FFF2-40B4-BE49-F238E27FC236}">
                <a16:creationId xmlns:a16="http://schemas.microsoft.com/office/drawing/2014/main" id="{45053CF5-D9BC-4E7B-7AAB-EE7B52125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06" y="1360053"/>
            <a:ext cx="5517188" cy="41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DB989-1A19-FC3E-0773-30120675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 fontScale="90000"/>
          </a:bodyPr>
          <a:lstStyle/>
          <a:p>
            <a:pPr algn="l"/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Dr. B-Love; or How I Learned to Stop Worrying and Love Tax Abatement Loan Sizing</a:t>
            </a:r>
            <a:br>
              <a:rPr lang="en-US" sz="2300" b="1" dirty="0">
                <a:solidFill>
                  <a:srgbClr val="FFFFFF"/>
                </a:solidFill>
              </a:rPr>
            </a:br>
            <a:endParaRPr lang="en-US" sz="2300" b="1" dirty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33C3-A46F-7104-CBB7-F1635D85D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AB2E3-0B46-4963-8D0E-B0AEB81D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A. State &amp; Local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1CAB3-2E68-48CE-AC84-A56943D6BD06}"/>
              </a:ext>
            </a:extLst>
          </p:cNvPr>
          <p:cNvSpPr txBox="1"/>
          <p:nvPr/>
        </p:nvSpPr>
        <p:spPr>
          <a:xfrm>
            <a:off x="4631537" y="733607"/>
            <a:ext cx="6963695" cy="541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8099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Local and state governments will use a variety of  real estate tax-based tools to foster the development/preservation of affordable properties or development/redevelopment of other type properties. </a:t>
            </a:r>
          </a:p>
          <a:p>
            <a:pPr marL="38099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At this level of government, the tax incentive is usually an abatement/exemption or reduction in real estate taxes, but state income tax credits may be used as well. </a:t>
            </a:r>
          </a:p>
          <a:p>
            <a:pPr marL="38099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Various approaches include:</a:t>
            </a:r>
          </a:p>
          <a:p>
            <a:pPr marL="952485" lvl="2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sz="1500" b="1" dirty="0"/>
              <a:t>Long Term Abatement</a:t>
            </a:r>
            <a:r>
              <a:rPr lang="en-US" sz="1500" dirty="0"/>
              <a:t> – Long term (entire term of the HUD loan), 100% abatement of real estate taxes for affordable housing. CA, TX, SC, WA, FL, among states with this abatement. Non-profit or public entity ownership or involvement often necessary. </a:t>
            </a:r>
          </a:p>
          <a:p>
            <a:pPr marL="952485" lvl="2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sz="1500" b="1" dirty="0"/>
              <a:t>Short Term Abatement</a:t>
            </a:r>
            <a:r>
              <a:rPr lang="en-US" sz="1500" dirty="0"/>
              <a:t> – Short term tax abatement to spur development/redevelopment. Varied programs in many locations. Can be directly negotiated with local jurisdiction (e.g., Wakefield Terrace, Waldorf, MD).</a:t>
            </a:r>
          </a:p>
          <a:p>
            <a:pPr marL="952485" lvl="2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sz="1500" b="1" dirty="0"/>
              <a:t>Payment-in-Lieu-of-Taxes (PILOT)</a:t>
            </a:r>
            <a:r>
              <a:rPr lang="en-US" sz="1500" dirty="0"/>
              <a:t> – A specified (lower) payment rather than full real estate taxes. Usually short term – e.g., 10-years.  Used in numerous locations. May also be called Fee-in-Lieu-of-Taxes (FILOT).</a:t>
            </a:r>
          </a:p>
          <a:p>
            <a:pPr marL="952485" lvl="2" indent="-3429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sz="1500" b="1" dirty="0"/>
              <a:t>Tax Increment Financing (TIF)</a:t>
            </a:r>
            <a:r>
              <a:rPr lang="en-US" sz="1500" dirty="0"/>
              <a:t> –  Projected increases in real estate tax revenue over a base amount is used to provide a subsidy to the developer for the development/redevelopment of property in specific geographic location or a specific property.  Used in numerous locations. </a:t>
            </a:r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4FE28-0629-43EF-B3EC-4C30EDAF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A5FA2-4594-4067-B7A4-CDE1DEDF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State &amp; Local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8CD25-45F5-43CA-B5D0-45DA3D348576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Underwriting Considerations: See Chapter 7.16 of MAP Guide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Long-term Abatement </a:t>
            </a:r>
            <a:r>
              <a:rPr lang="en-US" sz="1600" dirty="0"/>
              <a:t>– If fixed and runs the entire term of the loan, abatement can be reflected in Criterion 5/DSCR </a:t>
            </a:r>
            <a:r>
              <a:rPr lang="en-US" sz="1600" u="sng" dirty="0"/>
              <a:t>and</a:t>
            </a:r>
            <a:r>
              <a:rPr lang="en-US" sz="1600" dirty="0"/>
              <a:t> Criterion 3/Loan to Value. See Chapter 7.16.2.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Variable or Short-term Abatement </a:t>
            </a:r>
            <a:r>
              <a:rPr lang="en-US" sz="1600" dirty="0"/>
              <a:t>– Full taxes must be reflected in Criterion 5. Savings from abatement may be used to support a B tranche to the loan. B tranche will hyper-amortize over the term of the abatement rather than the term of the A tranche (35 years or 40 years.) See Chapter 7.16.3. 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PILOT</a:t>
            </a:r>
            <a:r>
              <a:rPr lang="en-US" sz="1600" dirty="0"/>
              <a:t> – Will mostly likely not be for the full term of the loan. Treat as either short-term fixed or short-term variable depending on structure for sizing a B tranche. 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TIF</a:t>
            </a:r>
            <a:r>
              <a:rPr lang="en-US" sz="1600" dirty="0"/>
              <a:t> – Benefits of the TIF can monetized in two ways – (1) equity or (2) sizing a B tranche. In the equity scenario, a third party provides equity based on the net present value of the future income stream from the return of taxes paid. If sizing B tranche, treat as short-term variable or fixed, depending on structure.</a:t>
            </a:r>
          </a:p>
          <a:p>
            <a:pPr marL="166688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38138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single project could take advantage of multiple incentives – e.g.,  LIHTC, HTC, and an abatement. (And if you’re really lucky, have subordinate debt, a ground lease, and a MUTM request.)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2943F-42AC-47EA-93EA-17A2868CA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F2D703-9952-441E-B29C-59869E200F3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3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82EEF-611A-9BAE-0425-3CFDE2B2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A. State &amp; Local Programs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2D08EF29-E5F1-6522-BFC2-94FCF7805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4832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778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</TotalTime>
  <Words>3334</Words>
  <Application>Microsoft Office PowerPoint</Application>
  <PresentationFormat>Widescreen</PresentationFormat>
  <Paragraphs>746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Symbol</vt:lpstr>
      <vt:lpstr>Office Theme</vt:lpstr>
      <vt:lpstr>Does sizing a tax abatement B piece loan make you feel like this?</vt:lpstr>
      <vt:lpstr>Or this?</vt:lpstr>
      <vt:lpstr>Or maybe this?</vt:lpstr>
      <vt:lpstr>We know how you feel. </vt:lpstr>
      <vt:lpstr>So, the EPG board got together to see if they could do something about that. </vt:lpstr>
      <vt:lpstr>      Dr. B-Love; or How I Learned to Stop Worrying and Love Tax Abatement Loan Sizing </vt:lpstr>
      <vt:lpstr>A. State &amp; Local Programs</vt:lpstr>
      <vt:lpstr>A. State &amp; Local Programs</vt:lpstr>
      <vt:lpstr>A. State &amp; Local Programs</vt:lpstr>
      <vt:lpstr>A. State &amp; Local Programs – Northeast Region Examples</vt:lpstr>
      <vt:lpstr>But sometimes you have to be suspicious.</vt:lpstr>
      <vt:lpstr>B. Problematic Abatement Programs and Why</vt:lpstr>
      <vt:lpstr>C. Underwriting &amp; Sizing</vt:lpstr>
      <vt:lpstr>C. Underwriting &amp; Sizing –Considerations 1  </vt:lpstr>
      <vt:lpstr>C. Underwriting &amp; Sizing –Considerations 2 </vt:lpstr>
      <vt:lpstr>C. Underwriting &amp; Sizing –Considerations 3 </vt:lpstr>
      <vt:lpstr>C. Underwriting &amp; Sizing –Considerations 4 </vt:lpstr>
      <vt:lpstr>C. Underwriting &amp; Sizing – Narrative Best Practices</vt:lpstr>
      <vt:lpstr>Using the latest military technology . . . </vt:lpstr>
      <vt:lpstr>C. Underwriting &amp; Sizing - Examples</vt:lpstr>
      <vt:lpstr> Example 1: Variable Standard Declining Tax Abatement</vt:lpstr>
      <vt:lpstr>Example 2: Fixed 100% Tax Abatement for 15 Years, Limited by Other Criterion</vt:lpstr>
      <vt:lpstr>Example 3: Fixed 100% Tax Abatement for 40 Years, Limited by Value</vt:lpstr>
      <vt:lpstr>Example 4.1: 100% Tax Abatement for 33 Years with 35 Year Loan Term</vt:lpstr>
      <vt:lpstr>Example 4.2: 100% Tax Abatement for 33 Years with 33 Year Loan Term</vt:lpstr>
      <vt:lpstr>Example 5: 15 Year PILOT based on 15% of EGI</vt:lpstr>
      <vt:lpstr>Example 6: 15 Year PILOT based on Greater of 15% of EGI and Tax Phase-In </vt:lpstr>
      <vt:lpstr>Example 6: 15 Year PILOT based on Greater of 15% of EGI and Tax Phase-In (cont.) </vt:lpstr>
      <vt:lpstr>Example 6: 15 Year PILOT based on Greater of 15% of EGI and Tax Phase-In (cont.) </vt:lpstr>
      <vt:lpstr>Example 7: 421(a) Exemption/12 Year Full Abatement + 8 Year Phase Out</vt:lpstr>
      <vt:lpstr>Example 8: 30-year TIF with 50% Reimbursement</vt:lpstr>
      <vt:lpstr>Now hopefully you feel like this when sizing a tax abatement B piece. 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Hudlove; or How I Learn to Stop Worrying and Love Tax Abatement Sizing</dc:title>
  <dc:creator>Terry Wellman</dc:creator>
  <cp:lastModifiedBy>Herold, Sam</cp:lastModifiedBy>
  <cp:revision>58</cp:revision>
  <dcterms:created xsi:type="dcterms:W3CDTF">2024-03-17T17:51:30Z</dcterms:created>
  <dcterms:modified xsi:type="dcterms:W3CDTF">2024-05-02T19:15:11Z</dcterms:modified>
</cp:coreProperties>
</file>