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23"/>
  </p:notesMasterIdLst>
  <p:sldIdLst>
    <p:sldId id="256" r:id="rId2"/>
    <p:sldId id="257" r:id="rId3"/>
    <p:sldId id="258" r:id="rId4"/>
    <p:sldId id="264" r:id="rId5"/>
    <p:sldId id="6499" r:id="rId6"/>
    <p:sldId id="259" r:id="rId7"/>
    <p:sldId id="6500" r:id="rId8"/>
    <p:sldId id="6496" r:id="rId9"/>
    <p:sldId id="6497" r:id="rId10"/>
    <p:sldId id="6498" r:id="rId11"/>
    <p:sldId id="6445" r:id="rId12"/>
    <p:sldId id="260" r:id="rId13"/>
    <p:sldId id="6481" r:id="rId14"/>
    <p:sldId id="261" r:id="rId15"/>
    <p:sldId id="6458" r:id="rId16"/>
    <p:sldId id="6495" r:id="rId17"/>
    <p:sldId id="6490" r:id="rId18"/>
    <p:sldId id="262" r:id="rId19"/>
    <p:sldId id="6457" r:id="rId20"/>
    <p:sldId id="6494" r:id="rId21"/>
    <p:sldId id="26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055" autoAdjust="0"/>
  </p:normalViewPr>
  <p:slideViewPr>
    <p:cSldViewPr snapToGrid="0">
      <p:cViewPr varScale="1">
        <p:scale>
          <a:sx n="90" d="100"/>
          <a:sy n="90" d="100"/>
        </p:scale>
        <p:origin x="13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F2D4A-1561-4210-8CC4-E068777232EF}"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9559D-06A0-405A-A996-A9AE4D59AAA0}" type="slidenum">
              <a:rPr lang="en-US" smtClean="0"/>
              <a:t>‹#›</a:t>
            </a:fld>
            <a:endParaRPr lang="en-US"/>
          </a:p>
        </p:txBody>
      </p:sp>
    </p:spTree>
    <p:extLst>
      <p:ext uri="{BB962C8B-B14F-4D97-AF65-F5344CB8AC3E}">
        <p14:creationId xmlns:p14="http://schemas.microsoft.com/office/powerpoint/2010/main" val="299335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a:p>
            <a:r>
              <a:rPr lang="en-US" dirty="0"/>
              <a:t>Add in HEROS slide</a:t>
            </a:r>
          </a:p>
        </p:txBody>
      </p:sp>
      <p:sp>
        <p:nvSpPr>
          <p:cNvPr id="4" name="Slide Number Placeholder 3"/>
          <p:cNvSpPr>
            <a:spLocks noGrp="1"/>
          </p:cNvSpPr>
          <p:nvPr>
            <p:ph type="sldNum" sz="quarter" idx="5"/>
          </p:nvPr>
        </p:nvSpPr>
        <p:spPr/>
        <p:txBody>
          <a:bodyPr/>
          <a:lstStyle/>
          <a:p>
            <a:fld id="{EC09559D-06A0-405A-A996-A9AE4D59AAA0}" type="slidenum">
              <a:rPr lang="en-US" smtClean="0"/>
              <a:t>2</a:t>
            </a:fld>
            <a:endParaRPr lang="en-US"/>
          </a:p>
        </p:txBody>
      </p:sp>
    </p:spTree>
    <p:extLst>
      <p:ext uri="{BB962C8B-B14F-4D97-AF65-F5344CB8AC3E}">
        <p14:creationId xmlns:p14="http://schemas.microsoft.com/office/powerpoint/2010/main" val="376162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Helen </a:t>
            </a:r>
          </a:p>
        </p:txBody>
      </p:sp>
      <p:sp>
        <p:nvSpPr>
          <p:cNvPr id="4" name="Slide Number Placeholder 3"/>
          <p:cNvSpPr>
            <a:spLocks noGrp="1"/>
          </p:cNvSpPr>
          <p:nvPr>
            <p:ph type="sldNum" sz="quarter" idx="5"/>
          </p:nvPr>
        </p:nvSpPr>
        <p:spPr/>
        <p:txBody>
          <a:bodyPr/>
          <a:lstStyle/>
          <a:p>
            <a:fld id="{0B0E29B8-B193-45E4-910B-518528E64997}" type="slidenum">
              <a:rPr lang="en-SG" smtClean="0"/>
              <a:t>11</a:t>
            </a:fld>
            <a:endParaRPr lang="en-SG"/>
          </a:p>
        </p:txBody>
      </p:sp>
    </p:spTree>
    <p:extLst>
      <p:ext uri="{BB962C8B-B14F-4D97-AF65-F5344CB8AC3E}">
        <p14:creationId xmlns:p14="http://schemas.microsoft.com/office/powerpoint/2010/main" val="417627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EC09559D-06A0-405A-A996-A9AE4D59AAA0}" type="slidenum">
              <a:rPr lang="en-US" smtClean="0"/>
              <a:t>12</a:t>
            </a:fld>
            <a:endParaRPr lang="en-US"/>
          </a:p>
        </p:txBody>
      </p:sp>
    </p:spTree>
    <p:extLst>
      <p:ext uri="{BB962C8B-B14F-4D97-AF65-F5344CB8AC3E}">
        <p14:creationId xmlns:p14="http://schemas.microsoft.com/office/powerpoint/2010/main" val="370860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Helen</a:t>
            </a:r>
          </a:p>
        </p:txBody>
      </p:sp>
      <p:sp>
        <p:nvSpPr>
          <p:cNvPr id="4" name="Slide Number Placeholder 3"/>
          <p:cNvSpPr>
            <a:spLocks noGrp="1"/>
          </p:cNvSpPr>
          <p:nvPr>
            <p:ph type="sldNum" sz="quarter" idx="5"/>
          </p:nvPr>
        </p:nvSpPr>
        <p:spPr/>
        <p:txBody>
          <a:bodyPr/>
          <a:lstStyle/>
          <a:p>
            <a:fld id="{0B0E29B8-B193-45E4-910B-518528E64997}" type="slidenum">
              <a:rPr lang="en-SG" smtClean="0"/>
              <a:t>13</a:t>
            </a:fld>
            <a:endParaRPr lang="en-SG"/>
          </a:p>
        </p:txBody>
      </p:sp>
    </p:spTree>
    <p:extLst>
      <p:ext uri="{BB962C8B-B14F-4D97-AF65-F5344CB8AC3E}">
        <p14:creationId xmlns:p14="http://schemas.microsoft.com/office/powerpoint/2010/main" val="857689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EC09559D-06A0-405A-A996-A9AE4D59AAA0}" type="slidenum">
              <a:rPr lang="en-US" smtClean="0"/>
              <a:t>14</a:t>
            </a:fld>
            <a:endParaRPr lang="en-US"/>
          </a:p>
        </p:txBody>
      </p:sp>
    </p:spTree>
    <p:extLst>
      <p:ext uri="{BB962C8B-B14F-4D97-AF65-F5344CB8AC3E}">
        <p14:creationId xmlns:p14="http://schemas.microsoft.com/office/powerpoint/2010/main" val="356426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Connor</a:t>
            </a:r>
          </a:p>
        </p:txBody>
      </p:sp>
      <p:sp>
        <p:nvSpPr>
          <p:cNvPr id="4" name="Slide Number Placeholder 3"/>
          <p:cNvSpPr>
            <a:spLocks noGrp="1"/>
          </p:cNvSpPr>
          <p:nvPr>
            <p:ph type="sldNum" sz="quarter" idx="5"/>
          </p:nvPr>
        </p:nvSpPr>
        <p:spPr/>
        <p:txBody>
          <a:bodyPr/>
          <a:lstStyle/>
          <a:p>
            <a:fld id="{0B0E29B8-B193-45E4-910B-518528E64997}" type="slidenum">
              <a:rPr lang="en-SG" smtClean="0"/>
              <a:t>15</a:t>
            </a:fld>
            <a:endParaRPr lang="en-SG"/>
          </a:p>
        </p:txBody>
      </p:sp>
    </p:spTree>
    <p:extLst>
      <p:ext uri="{BB962C8B-B14F-4D97-AF65-F5344CB8AC3E}">
        <p14:creationId xmlns:p14="http://schemas.microsoft.com/office/powerpoint/2010/main" val="304966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Connor</a:t>
            </a:r>
          </a:p>
        </p:txBody>
      </p:sp>
      <p:sp>
        <p:nvSpPr>
          <p:cNvPr id="4" name="Slide Number Placeholder 3"/>
          <p:cNvSpPr>
            <a:spLocks noGrp="1"/>
          </p:cNvSpPr>
          <p:nvPr>
            <p:ph type="sldNum" sz="quarter" idx="5"/>
          </p:nvPr>
        </p:nvSpPr>
        <p:spPr/>
        <p:txBody>
          <a:bodyPr/>
          <a:lstStyle/>
          <a:p>
            <a:fld id="{EC09559D-06A0-405A-A996-A9AE4D59AAA0}" type="slidenum">
              <a:rPr lang="en-US" smtClean="0"/>
              <a:t>16</a:t>
            </a:fld>
            <a:endParaRPr lang="en-US"/>
          </a:p>
        </p:txBody>
      </p:sp>
    </p:spTree>
    <p:extLst>
      <p:ext uri="{BB962C8B-B14F-4D97-AF65-F5344CB8AC3E}">
        <p14:creationId xmlns:p14="http://schemas.microsoft.com/office/powerpoint/2010/main" val="346594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Connor</a:t>
            </a:r>
          </a:p>
        </p:txBody>
      </p:sp>
      <p:sp>
        <p:nvSpPr>
          <p:cNvPr id="4" name="Slide Number Placeholder 3"/>
          <p:cNvSpPr>
            <a:spLocks noGrp="1"/>
          </p:cNvSpPr>
          <p:nvPr>
            <p:ph type="sldNum" sz="quarter" idx="5"/>
          </p:nvPr>
        </p:nvSpPr>
        <p:spPr/>
        <p:txBody>
          <a:bodyPr/>
          <a:lstStyle/>
          <a:p>
            <a:fld id="{0B0E29B8-B193-45E4-910B-518528E64997}" type="slidenum">
              <a:rPr lang="en-SG" smtClean="0"/>
              <a:t>17</a:t>
            </a:fld>
            <a:endParaRPr lang="en-SG"/>
          </a:p>
        </p:txBody>
      </p:sp>
    </p:spTree>
    <p:extLst>
      <p:ext uri="{BB962C8B-B14F-4D97-AF65-F5344CB8AC3E}">
        <p14:creationId xmlns:p14="http://schemas.microsoft.com/office/powerpoint/2010/main" val="262640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Connor</a:t>
            </a:r>
          </a:p>
        </p:txBody>
      </p:sp>
      <p:sp>
        <p:nvSpPr>
          <p:cNvPr id="4" name="Slide Number Placeholder 3"/>
          <p:cNvSpPr>
            <a:spLocks noGrp="1"/>
          </p:cNvSpPr>
          <p:nvPr>
            <p:ph type="sldNum" sz="quarter" idx="5"/>
          </p:nvPr>
        </p:nvSpPr>
        <p:spPr/>
        <p:txBody>
          <a:bodyPr/>
          <a:lstStyle/>
          <a:p>
            <a:fld id="{EC09559D-06A0-405A-A996-A9AE4D59AAA0}" type="slidenum">
              <a:rPr lang="en-US" smtClean="0"/>
              <a:t>18</a:t>
            </a:fld>
            <a:endParaRPr lang="en-US"/>
          </a:p>
        </p:txBody>
      </p:sp>
    </p:spTree>
    <p:extLst>
      <p:ext uri="{BB962C8B-B14F-4D97-AF65-F5344CB8AC3E}">
        <p14:creationId xmlns:p14="http://schemas.microsoft.com/office/powerpoint/2010/main" val="147137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a:t>
            </a:r>
            <a:endParaRPr lang="en-US" dirty="0"/>
          </a:p>
        </p:txBody>
      </p:sp>
      <p:sp>
        <p:nvSpPr>
          <p:cNvPr id="4" name="Slide Number Placeholder 3"/>
          <p:cNvSpPr>
            <a:spLocks noGrp="1"/>
          </p:cNvSpPr>
          <p:nvPr>
            <p:ph type="sldNum" sz="quarter" idx="5"/>
          </p:nvPr>
        </p:nvSpPr>
        <p:spPr/>
        <p:txBody>
          <a:bodyPr/>
          <a:lstStyle/>
          <a:p>
            <a:fld id="{0B0E29B8-B193-45E4-910B-518528E64997}" type="slidenum">
              <a:rPr lang="en-SG" smtClean="0"/>
              <a:t>19</a:t>
            </a:fld>
            <a:endParaRPr lang="en-SG"/>
          </a:p>
        </p:txBody>
      </p:sp>
    </p:spTree>
    <p:extLst>
      <p:ext uri="{BB962C8B-B14F-4D97-AF65-F5344CB8AC3E}">
        <p14:creationId xmlns:p14="http://schemas.microsoft.com/office/powerpoint/2010/main" val="40583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a:t>
            </a:r>
          </a:p>
        </p:txBody>
      </p:sp>
      <p:sp>
        <p:nvSpPr>
          <p:cNvPr id="4" name="Slide Number Placeholder 3"/>
          <p:cNvSpPr>
            <a:spLocks noGrp="1"/>
          </p:cNvSpPr>
          <p:nvPr>
            <p:ph type="sldNum" sz="quarter" idx="5"/>
          </p:nvPr>
        </p:nvSpPr>
        <p:spPr/>
        <p:txBody>
          <a:bodyPr/>
          <a:lstStyle/>
          <a:p>
            <a:fld id="{0B0E29B8-B193-45E4-910B-518528E64997}" type="slidenum">
              <a:rPr lang="en-SG" smtClean="0"/>
              <a:t>20</a:t>
            </a:fld>
            <a:endParaRPr lang="en-SG"/>
          </a:p>
        </p:txBody>
      </p:sp>
    </p:spTree>
    <p:extLst>
      <p:ext uri="{BB962C8B-B14F-4D97-AF65-F5344CB8AC3E}">
        <p14:creationId xmlns:p14="http://schemas.microsoft.com/office/powerpoint/2010/main" val="333343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sz="quarter" idx="5"/>
          </p:nvPr>
        </p:nvSpPr>
        <p:spPr/>
        <p:txBody>
          <a:bodyPr/>
          <a:lstStyle/>
          <a:p>
            <a:fld id="{EC09559D-06A0-405A-A996-A9AE4D59AAA0}" type="slidenum">
              <a:rPr lang="en-US" smtClean="0"/>
              <a:t>3</a:t>
            </a:fld>
            <a:endParaRPr lang="en-US"/>
          </a:p>
        </p:txBody>
      </p:sp>
    </p:spTree>
    <p:extLst>
      <p:ext uri="{BB962C8B-B14F-4D97-AF65-F5344CB8AC3E}">
        <p14:creationId xmlns:p14="http://schemas.microsoft.com/office/powerpoint/2010/main" val="54918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a:p>
            <a:r>
              <a:rPr lang="en-US" dirty="0"/>
              <a:t>Discuss examples of Level 2 / 3 repairs</a:t>
            </a:r>
          </a:p>
        </p:txBody>
      </p:sp>
      <p:sp>
        <p:nvSpPr>
          <p:cNvPr id="4" name="Slide Number Placeholder 3"/>
          <p:cNvSpPr>
            <a:spLocks noGrp="1"/>
          </p:cNvSpPr>
          <p:nvPr>
            <p:ph type="sldNum" sz="quarter" idx="5"/>
          </p:nvPr>
        </p:nvSpPr>
        <p:spPr/>
        <p:txBody>
          <a:bodyPr/>
          <a:lstStyle/>
          <a:p>
            <a:fld id="{EC09559D-06A0-405A-A996-A9AE4D59AAA0}" type="slidenum">
              <a:rPr lang="en-US" smtClean="0"/>
              <a:t>21</a:t>
            </a:fld>
            <a:endParaRPr lang="en-US"/>
          </a:p>
        </p:txBody>
      </p:sp>
    </p:spTree>
    <p:extLst>
      <p:ext uri="{BB962C8B-B14F-4D97-AF65-F5344CB8AC3E}">
        <p14:creationId xmlns:p14="http://schemas.microsoft.com/office/powerpoint/2010/main" val="99993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a:t>
            </a:r>
          </a:p>
        </p:txBody>
      </p:sp>
      <p:sp>
        <p:nvSpPr>
          <p:cNvPr id="4" name="Slide Number Placeholder 3"/>
          <p:cNvSpPr>
            <a:spLocks noGrp="1"/>
          </p:cNvSpPr>
          <p:nvPr>
            <p:ph type="sldNum" sz="quarter" idx="5"/>
          </p:nvPr>
        </p:nvSpPr>
        <p:spPr/>
        <p:txBody>
          <a:bodyPr/>
          <a:lstStyle/>
          <a:p>
            <a:fld id="{EC09559D-06A0-405A-A996-A9AE4D59AAA0}" type="slidenum">
              <a:rPr lang="en-US" smtClean="0"/>
              <a:t>4</a:t>
            </a:fld>
            <a:endParaRPr lang="en-US"/>
          </a:p>
        </p:txBody>
      </p:sp>
    </p:spTree>
    <p:extLst>
      <p:ext uri="{BB962C8B-B14F-4D97-AF65-F5344CB8AC3E}">
        <p14:creationId xmlns:p14="http://schemas.microsoft.com/office/powerpoint/2010/main" val="309535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dirty="0"/>
              <a:t>Katherine</a:t>
            </a:r>
          </a:p>
          <a:p>
            <a:pPr algn="just"/>
            <a:r>
              <a:rPr lang="en-US" sz="2000" dirty="0"/>
              <a:t>The following must be addressed in HEROS:</a:t>
            </a:r>
          </a:p>
          <a:p>
            <a:pPr lvl="1" algn="just"/>
            <a:r>
              <a:rPr lang="en-US" sz="1600" dirty="0"/>
              <a:t>1. Laws and Authorities</a:t>
            </a:r>
          </a:p>
          <a:p>
            <a:pPr lvl="2" algn="just"/>
            <a:r>
              <a:rPr lang="en-US" sz="1200" dirty="0"/>
              <a:t>9.4. Contamination and Toxic Substances (and related Section 9.5 HUD Staff Responsibility in Cases Requiring Remediation of Contamination and Toxic Substances).</a:t>
            </a:r>
          </a:p>
          <a:p>
            <a:pPr lvl="2" algn="just"/>
            <a:r>
              <a:rPr lang="en-US" sz="1200" dirty="0"/>
              <a:t>9.6.1 Lead-Based Paint</a:t>
            </a:r>
          </a:p>
          <a:p>
            <a:pPr lvl="2" algn="just"/>
            <a:r>
              <a:rPr lang="en-US" sz="1200" dirty="0"/>
              <a:t>9.6.2 Asbestos</a:t>
            </a:r>
          </a:p>
          <a:p>
            <a:pPr lvl="2" algn="just"/>
            <a:r>
              <a:rPr lang="en-US" sz="1200" dirty="0"/>
              <a:t>9.6.3 Radon</a:t>
            </a:r>
          </a:p>
          <a:p>
            <a:pPr lvl="2" algn="just"/>
            <a:r>
              <a:rPr lang="en-US" sz="1200" dirty="0"/>
              <a:t>9.6.4 Historic Preservation</a:t>
            </a:r>
          </a:p>
          <a:p>
            <a:pPr lvl="2" algn="just"/>
            <a:r>
              <a:rPr lang="en-US" sz="1200" dirty="0"/>
              <a:t>9.6.5 Floodplain Management</a:t>
            </a:r>
          </a:p>
          <a:p>
            <a:pPr lvl="2" algn="just"/>
            <a:r>
              <a:rPr lang="en-US" sz="1200" dirty="0"/>
              <a:t>9.6.6 Flood Insurance</a:t>
            </a:r>
          </a:p>
          <a:p>
            <a:pPr lvl="2" algn="just"/>
            <a:r>
              <a:rPr lang="en-US" sz="1200" dirty="0"/>
              <a:t>9.6.7 Wetlands Protection</a:t>
            </a:r>
          </a:p>
          <a:p>
            <a:pPr lvl="2" algn="just"/>
            <a:r>
              <a:rPr lang="en-US" sz="1200" dirty="0"/>
              <a:t>9.6.8 Noise Abatement and Control</a:t>
            </a:r>
          </a:p>
          <a:p>
            <a:pPr lvl="2" algn="just"/>
            <a:r>
              <a:rPr lang="en-US" sz="1200" dirty="0"/>
              <a:t>9.6.9 Explosive and Flammable Hazards</a:t>
            </a:r>
          </a:p>
          <a:p>
            <a:pPr lvl="2" algn="just"/>
            <a:r>
              <a:rPr lang="en-US" sz="1200" dirty="0"/>
              <a:t>9.6.10 Air Quality</a:t>
            </a:r>
          </a:p>
          <a:p>
            <a:pPr lvl="2" algn="just"/>
            <a:r>
              <a:rPr lang="en-US" sz="1200" dirty="0"/>
              <a:t>9.6.11 Airport Hazards</a:t>
            </a:r>
          </a:p>
          <a:p>
            <a:pPr lvl="2" algn="just"/>
            <a:r>
              <a:rPr lang="en-US" sz="1200" dirty="0"/>
              <a:t>9.6.12 Coastal Barrier Resource</a:t>
            </a:r>
          </a:p>
          <a:p>
            <a:pPr lvl="2" algn="just"/>
            <a:r>
              <a:rPr lang="en-US" sz="1200" dirty="0"/>
              <a:t>9.6.13 Coastal Zone Management</a:t>
            </a:r>
          </a:p>
          <a:p>
            <a:pPr lvl="2" algn="just"/>
            <a:r>
              <a:rPr lang="en-US" sz="1200" dirty="0"/>
              <a:t>9.6.14 Endangered Species</a:t>
            </a:r>
          </a:p>
          <a:p>
            <a:pPr lvl="2" algn="just"/>
            <a:r>
              <a:rPr lang="en-US" sz="1200" dirty="0"/>
              <a:t>9.6.15 Farmlands Protection</a:t>
            </a:r>
          </a:p>
          <a:p>
            <a:pPr lvl="2" algn="just"/>
            <a:r>
              <a:rPr lang="en-US" sz="1200" dirty="0"/>
              <a:t>9.6.16 Sole Source Aquifers</a:t>
            </a:r>
          </a:p>
          <a:p>
            <a:pPr lvl="2" algn="just"/>
            <a:r>
              <a:rPr lang="en-US" sz="1200" dirty="0"/>
              <a:t>9.6.17 Wild and Scenic Rivers</a:t>
            </a:r>
          </a:p>
          <a:p>
            <a:pPr lvl="2" algn="just"/>
            <a:r>
              <a:rPr lang="en-US" sz="1200" dirty="0"/>
              <a:t>9.6.18 Environmental Justice</a:t>
            </a:r>
          </a:p>
          <a:p>
            <a:pPr lvl="2" algn="just"/>
            <a:endParaRPr lang="en-US" sz="1200" dirty="0"/>
          </a:p>
          <a:p>
            <a:pPr lvl="1" algn="just"/>
            <a:r>
              <a:rPr lang="en-US" sz="1600" dirty="0"/>
              <a:t>2. Housing and EA Requirements</a:t>
            </a:r>
          </a:p>
          <a:p>
            <a:pPr lvl="2" algn="just"/>
            <a:r>
              <a:rPr lang="en-US" sz="1200" dirty="0"/>
              <a:t>9.6.1.19 Additional Hazards and Nuisances</a:t>
            </a:r>
          </a:p>
          <a:p>
            <a:pPr lvl="2" algn="just"/>
            <a:r>
              <a:rPr lang="en-US" sz="1200" dirty="0"/>
              <a:t>9.6.1.20 Environmental Assessment Factors</a:t>
            </a:r>
          </a:p>
          <a:p>
            <a:endParaRPr lang="en-US" dirty="0"/>
          </a:p>
        </p:txBody>
      </p:sp>
      <p:sp>
        <p:nvSpPr>
          <p:cNvPr id="4" name="Slide Number Placeholder 3"/>
          <p:cNvSpPr>
            <a:spLocks noGrp="1"/>
          </p:cNvSpPr>
          <p:nvPr>
            <p:ph type="sldNum" sz="quarter" idx="5"/>
          </p:nvPr>
        </p:nvSpPr>
        <p:spPr/>
        <p:txBody>
          <a:bodyPr/>
          <a:lstStyle/>
          <a:p>
            <a:fld id="{EC09559D-06A0-405A-A996-A9AE4D59AAA0}" type="slidenum">
              <a:rPr lang="en-US" smtClean="0"/>
              <a:t>5</a:t>
            </a:fld>
            <a:endParaRPr lang="en-US"/>
          </a:p>
        </p:txBody>
      </p:sp>
    </p:spTree>
    <p:extLst>
      <p:ext uri="{BB962C8B-B14F-4D97-AF65-F5344CB8AC3E}">
        <p14:creationId xmlns:p14="http://schemas.microsoft.com/office/powerpoint/2010/main" val="393664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a:t>
            </a:r>
          </a:p>
          <a:p>
            <a:r>
              <a:rPr lang="en-US" dirty="0"/>
              <a:t>Make a 5 step slide</a:t>
            </a:r>
          </a:p>
          <a:p>
            <a:r>
              <a:rPr lang="en-US" dirty="0"/>
              <a:t>Mention MBA letter</a:t>
            </a:r>
          </a:p>
        </p:txBody>
      </p:sp>
      <p:sp>
        <p:nvSpPr>
          <p:cNvPr id="4" name="Slide Number Placeholder 3"/>
          <p:cNvSpPr>
            <a:spLocks noGrp="1"/>
          </p:cNvSpPr>
          <p:nvPr>
            <p:ph type="sldNum" sz="quarter" idx="5"/>
          </p:nvPr>
        </p:nvSpPr>
        <p:spPr/>
        <p:txBody>
          <a:bodyPr/>
          <a:lstStyle/>
          <a:p>
            <a:fld id="{EC09559D-06A0-405A-A996-A9AE4D59AAA0}" type="slidenum">
              <a:rPr lang="en-US" smtClean="0"/>
              <a:t>6</a:t>
            </a:fld>
            <a:endParaRPr lang="en-US"/>
          </a:p>
        </p:txBody>
      </p:sp>
    </p:spTree>
    <p:extLst>
      <p:ext uri="{BB962C8B-B14F-4D97-AF65-F5344CB8AC3E}">
        <p14:creationId xmlns:p14="http://schemas.microsoft.com/office/powerpoint/2010/main" val="221555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Matt</a:t>
            </a:r>
          </a:p>
          <a:p>
            <a:pPr>
              <a:buNone/>
            </a:pPr>
            <a:r>
              <a:rPr lang="en-US" dirty="0"/>
              <a:t>The </a:t>
            </a:r>
            <a:r>
              <a:rPr lang="en-US" b="1" dirty="0"/>
              <a:t>full 8-step process</a:t>
            </a:r>
            <a:r>
              <a:rPr lang="en-US" dirty="0"/>
              <a:t> (under 24 CFR §55.20) is a detailed environmental review required for </a:t>
            </a:r>
            <a:r>
              <a:rPr lang="en-US" b="1" dirty="0"/>
              <a:t>new construction or conversion</a:t>
            </a:r>
            <a:r>
              <a:rPr lang="en-US" dirty="0"/>
              <a:t> in floodplains. It includes public notices, alternatives analysis, impact assessment, and mitigation planning to determine if the project should proceed in a flood-prone area.</a:t>
            </a:r>
          </a:p>
          <a:p>
            <a:pPr>
              <a:buNone/>
            </a:pPr>
            <a:r>
              <a:rPr lang="en-US" dirty="0"/>
              <a:t>The </a:t>
            </a:r>
            <a:r>
              <a:rPr lang="en-US" b="1" dirty="0"/>
              <a:t>modified 8-step</a:t>
            </a:r>
            <a:r>
              <a:rPr lang="en-US" dirty="0"/>
              <a:t> (often referred to as a </a:t>
            </a:r>
            <a:r>
              <a:rPr lang="en-US" b="1" dirty="0"/>
              <a:t>5-step process</a:t>
            </a:r>
            <a:r>
              <a:rPr lang="en-US" dirty="0"/>
              <a:t>) is used for </a:t>
            </a:r>
            <a:r>
              <a:rPr lang="en-US" b="1" dirty="0"/>
              <a:t>existing properties</a:t>
            </a:r>
            <a:r>
              <a:rPr lang="en-US" dirty="0"/>
              <a:t> already located in the 100- or 500-year floodplain, typically in </a:t>
            </a:r>
            <a:r>
              <a:rPr lang="en-US" b="1" dirty="0"/>
              <a:t>rehab or refinance</a:t>
            </a:r>
            <a:r>
              <a:rPr lang="en-US" dirty="0"/>
              <a:t> cases. Instead of evaluating alternatives, it focuses on </a:t>
            </a:r>
            <a:r>
              <a:rPr lang="en-US" b="1" dirty="0"/>
              <a:t>preparedness and risk mitigation</a:t>
            </a:r>
            <a:r>
              <a:rPr lang="en-US" dirty="0"/>
              <a:t>, requiring specific documentation like an Elevation Certificate, evacuation map, tenant notifications, and emergency protocols.</a:t>
            </a:r>
          </a:p>
          <a:p>
            <a:pPr>
              <a:buNone/>
            </a:pPr>
            <a:r>
              <a:rPr lang="en-US" dirty="0"/>
              <a:t>In short:</a:t>
            </a:r>
          </a:p>
          <a:p>
            <a:pPr>
              <a:buFont typeface="Arial" panose="020B0604020202020204" pitchFamily="34" charset="0"/>
              <a:buChar char="•"/>
            </a:pPr>
            <a:r>
              <a:rPr lang="en-US" b="1" dirty="0"/>
              <a:t>Full 8-Step</a:t>
            </a:r>
            <a:r>
              <a:rPr lang="en-US" dirty="0"/>
              <a:t> = Evaluate </a:t>
            </a:r>
            <a:r>
              <a:rPr lang="en-US" i="1" dirty="0"/>
              <a:t>whether</a:t>
            </a:r>
            <a:r>
              <a:rPr lang="en-US" dirty="0"/>
              <a:t> to build in a floodplain.</a:t>
            </a:r>
          </a:p>
          <a:p>
            <a:pPr>
              <a:buFont typeface="Arial" panose="020B0604020202020204" pitchFamily="34" charset="0"/>
              <a:buChar char="•"/>
            </a:pPr>
            <a:r>
              <a:rPr lang="en-US" b="1" dirty="0"/>
              <a:t>Modified 5-Step</a:t>
            </a:r>
            <a:r>
              <a:rPr lang="en-US" dirty="0"/>
              <a:t> = Accept location but mitigate risk for existing properties.</a:t>
            </a:r>
          </a:p>
        </p:txBody>
      </p:sp>
      <p:sp>
        <p:nvSpPr>
          <p:cNvPr id="4" name="Slide Number Placeholder 3"/>
          <p:cNvSpPr>
            <a:spLocks noGrp="1"/>
          </p:cNvSpPr>
          <p:nvPr>
            <p:ph type="sldNum" sz="quarter" idx="5"/>
          </p:nvPr>
        </p:nvSpPr>
        <p:spPr/>
        <p:txBody>
          <a:bodyPr/>
          <a:lstStyle/>
          <a:p>
            <a:fld id="{621C348F-AC2C-4D2B-A158-40792F80A49D}" type="slidenum">
              <a:rPr lang="en-US" smtClean="0"/>
              <a:t>7</a:t>
            </a:fld>
            <a:endParaRPr lang="en-US"/>
          </a:p>
        </p:txBody>
      </p:sp>
    </p:spTree>
    <p:extLst>
      <p:ext uri="{BB962C8B-B14F-4D97-AF65-F5344CB8AC3E}">
        <p14:creationId xmlns:p14="http://schemas.microsoft.com/office/powerpoint/2010/main" val="157268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EC09559D-06A0-405A-A996-A9AE4D59AAA0}" type="slidenum">
              <a:rPr lang="en-US" smtClean="0"/>
              <a:t>8</a:t>
            </a:fld>
            <a:endParaRPr lang="en-US"/>
          </a:p>
        </p:txBody>
      </p:sp>
    </p:spTree>
    <p:extLst>
      <p:ext uri="{BB962C8B-B14F-4D97-AF65-F5344CB8AC3E}">
        <p14:creationId xmlns:p14="http://schemas.microsoft.com/office/powerpoint/2010/main" val="57197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EC09559D-06A0-405A-A996-A9AE4D59AAA0}" type="slidenum">
              <a:rPr lang="en-US" smtClean="0"/>
              <a:t>9</a:t>
            </a:fld>
            <a:endParaRPr lang="en-US"/>
          </a:p>
        </p:txBody>
      </p:sp>
    </p:spTree>
    <p:extLst>
      <p:ext uri="{BB962C8B-B14F-4D97-AF65-F5344CB8AC3E}">
        <p14:creationId xmlns:p14="http://schemas.microsoft.com/office/powerpoint/2010/main" val="218299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EC09559D-06A0-405A-A996-A9AE4D59AAA0}" type="slidenum">
              <a:rPr lang="en-US" smtClean="0"/>
              <a:t>10</a:t>
            </a:fld>
            <a:endParaRPr lang="en-US"/>
          </a:p>
        </p:txBody>
      </p:sp>
    </p:spTree>
    <p:extLst>
      <p:ext uri="{BB962C8B-B14F-4D97-AF65-F5344CB8AC3E}">
        <p14:creationId xmlns:p14="http://schemas.microsoft.com/office/powerpoint/2010/main" val="238978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194721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51397-E4E9-45B2-9865-1540DF96FEDF}"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298680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91900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30814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121755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182452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280476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415565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140643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7C6CD-B5BA-844E-8D93-C12B9994339F}"/>
              </a:ext>
            </a:extLst>
          </p:cNvPr>
          <p:cNvSpPr>
            <a:spLocks noGrp="1"/>
          </p:cNvSpPr>
          <p:nvPr>
            <p:ph type="title"/>
          </p:nvPr>
        </p:nvSpPr>
        <p:spPr>
          <a:xfrm>
            <a:off x="566968" y="403412"/>
            <a:ext cx="9221801" cy="896471"/>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E54AC4D0-0B22-DBC6-BE19-2330C27BB3A5}"/>
              </a:ext>
            </a:extLst>
          </p:cNvPr>
          <p:cNvSpPr>
            <a:spLocks noGrp="1"/>
          </p:cNvSpPr>
          <p:nvPr>
            <p:ph idx="1"/>
          </p:nvPr>
        </p:nvSpPr>
        <p:spPr>
          <a:xfrm>
            <a:off x="566738" y="1557338"/>
            <a:ext cx="11037888" cy="4248149"/>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C52459F-9844-58EE-E80C-CDD7569263C0}"/>
              </a:ext>
            </a:extLst>
          </p:cNvPr>
          <p:cNvSpPr>
            <a:spLocks noGrp="1"/>
          </p:cNvSpPr>
          <p:nvPr>
            <p:ph type="ftr" sz="quarter" idx="3"/>
          </p:nvPr>
        </p:nvSpPr>
        <p:spPr>
          <a:xfrm>
            <a:off x="566737" y="6010835"/>
            <a:ext cx="11037887" cy="365592"/>
          </a:xfrm>
          <a:prstGeom prst="rect">
            <a:avLst/>
          </a:prstGeom>
        </p:spPr>
        <p:txBody>
          <a:bodyPr vert="horz" lIns="0" tIns="0" rIns="0" bIns="0" rtlCol="0" anchor="b"/>
          <a:lstStyle>
            <a:lvl1pPr algn="l">
              <a:defRPr sz="800">
                <a:solidFill>
                  <a:schemeClr val="accent1"/>
                </a:solidFill>
                <a:latin typeface="+mj-lt"/>
                <a:cs typeface="Arial" panose="020B0604020202020204" pitchFamily="34" charset="0"/>
              </a:defRPr>
            </a:lvl1pPr>
          </a:lstStyle>
          <a:p>
            <a:r>
              <a:rPr lang="en-US"/>
              <a:t>Footnotes in 8pt Arial Narrow </a:t>
            </a:r>
          </a:p>
        </p:txBody>
      </p:sp>
      <p:sp>
        <p:nvSpPr>
          <p:cNvPr id="7" name="Text Placeholder 6">
            <a:extLst>
              <a:ext uri="{FF2B5EF4-FFF2-40B4-BE49-F238E27FC236}">
                <a16:creationId xmlns:a16="http://schemas.microsoft.com/office/drawing/2014/main" id="{379BF890-59EE-0C6F-E2FA-3444ED106D51}"/>
              </a:ext>
            </a:extLst>
          </p:cNvPr>
          <p:cNvSpPr>
            <a:spLocks noGrp="1"/>
          </p:cNvSpPr>
          <p:nvPr>
            <p:ph type="body" sz="quarter" idx="33" hasCustomPrompt="1"/>
          </p:nvPr>
        </p:nvSpPr>
        <p:spPr>
          <a:xfrm>
            <a:off x="566738" y="6415367"/>
            <a:ext cx="1006764" cy="198904"/>
          </a:xfrm>
          <a:prstGeom prst="rect">
            <a:avLst/>
          </a:prstGeom>
        </p:spPr>
        <p:txBody>
          <a:bodyPr vert="horz" lIns="0" tIns="0" rIns="0" bIns="0" rtlCol="0" anchor="b" anchorCtr="0">
            <a:noAutofit/>
          </a:bodyPr>
          <a:lstStyle>
            <a:lvl1pPr>
              <a:defRPr lang="en-US" sz="800" b="0" i="0" kern="1200" cap="all" baseline="0" dirty="0">
                <a:solidFill>
                  <a:srgbClr val="8087A2"/>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lgn="l" defTabSz="605150" rtl="0" eaLnBrk="1" latinLnBrk="0" hangingPunct="1">
              <a:lnSpc>
                <a:spcPct val="95000"/>
              </a:lnSpc>
              <a:spcBef>
                <a:spcPts val="0"/>
              </a:spcBef>
              <a:buFont typeface="Arial" panose="020B0604020202020204" pitchFamily="34" charset="0"/>
              <a:buNone/>
            </a:pPr>
            <a:r>
              <a:rPr lang="en-US"/>
              <a:t>REF:XXXXXX</a:t>
            </a:r>
          </a:p>
        </p:txBody>
      </p:sp>
    </p:spTree>
    <p:extLst>
      <p:ext uri="{BB962C8B-B14F-4D97-AF65-F5344CB8AC3E}">
        <p14:creationId xmlns:p14="http://schemas.microsoft.com/office/powerpoint/2010/main" val="139262210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6AD9F7-A64C-4524-A999-6FE277ED2355}"/>
              </a:ext>
            </a:extLst>
          </p:cNvPr>
          <p:cNvSpPr>
            <a:spLocks noGrp="1"/>
          </p:cNvSpPr>
          <p:nvPr>
            <p:ph idx="1"/>
          </p:nvPr>
        </p:nvSpPr>
        <p:spPr>
          <a:xfrm>
            <a:off x="566967" y="1557338"/>
            <a:ext cx="3511296" cy="4248150"/>
          </a:xfrm>
          <a:prstGeom prst="rect">
            <a:avLst/>
          </a:prstGeom>
        </p:spPr>
        <p:txBody>
          <a:bodyPr/>
          <a:lstStyle>
            <a:lvl1pPr>
              <a:defRPr sz="1412">
                <a:solidFill>
                  <a:schemeClr val="accent1"/>
                </a:solidFill>
              </a:defRPr>
            </a:lvl1pPr>
            <a:lvl2pPr>
              <a:defRPr sz="1412">
                <a:solidFill>
                  <a:schemeClr val="accent1"/>
                </a:solidFill>
              </a:defRPr>
            </a:lvl2pPr>
            <a:lvl3pPr>
              <a:defRPr sz="1412">
                <a:solidFill>
                  <a:schemeClr val="accent1"/>
                </a:solidFill>
              </a:defRPr>
            </a:lvl3pPr>
            <a:lvl4pPr>
              <a:defRPr sz="1412">
                <a:solidFill>
                  <a:schemeClr val="accent1"/>
                </a:solidFill>
              </a:defRPr>
            </a:lvl4pPr>
            <a:lvl5pPr>
              <a:defRPr sz="1412">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5980897-72A1-BC4A-A2F0-001182EF2520}"/>
              </a:ext>
            </a:extLst>
          </p:cNvPr>
          <p:cNvSpPr>
            <a:spLocks noGrp="1"/>
          </p:cNvSpPr>
          <p:nvPr>
            <p:ph idx="13"/>
          </p:nvPr>
        </p:nvSpPr>
        <p:spPr>
          <a:xfrm>
            <a:off x="4324494" y="1557338"/>
            <a:ext cx="3511296" cy="4248150"/>
          </a:xfrm>
          <a:prstGeom prst="rect">
            <a:avLst/>
          </a:prstGeom>
        </p:spPr>
        <p:txBody>
          <a:bodyPr/>
          <a:lstStyle>
            <a:lvl1pPr>
              <a:defRPr sz="1412">
                <a:solidFill>
                  <a:schemeClr val="accent1"/>
                </a:solidFill>
              </a:defRPr>
            </a:lvl1pPr>
            <a:lvl2pPr>
              <a:defRPr sz="1412">
                <a:solidFill>
                  <a:schemeClr val="accent1"/>
                </a:solidFill>
              </a:defRPr>
            </a:lvl2pPr>
            <a:lvl3pPr>
              <a:defRPr sz="1412">
                <a:solidFill>
                  <a:schemeClr val="accent1"/>
                </a:solidFill>
              </a:defRPr>
            </a:lvl3pPr>
            <a:lvl4pPr>
              <a:defRPr sz="1412">
                <a:solidFill>
                  <a:schemeClr val="accent1"/>
                </a:solidFill>
              </a:defRPr>
            </a:lvl4pPr>
            <a:lvl5pPr>
              <a:defRPr sz="1412">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B3787D3-14D3-3A4B-A55B-0C3815F27C75}"/>
              </a:ext>
            </a:extLst>
          </p:cNvPr>
          <p:cNvSpPr>
            <a:spLocks noGrp="1"/>
          </p:cNvSpPr>
          <p:nvPr>
            <p:ph idx="14"/>
          </p:nvPr>
        </p:nvSpPr>
        <p:spPr>
          <a:xfrm>
            <a:off x="8082021" y="1557338"/>
            <a:ext cx="3511296" cy="4248150"/>
          </a:xfrm>
          <a:prstGeom prst="rect">
            <a:avLst/>
          </a:prstGeom>
        </p:spPr>
        <p:txBody>
          <a:bodyPr/>
          <a:lstStyle>
            <a:lvl1pPr>
              <a:defRPr sz="1412">
                <a:solidFill>
                  <a:schemeClr val="accent1"/>
                </a:solidFill>
              </a:defRPr>
            </a:lvl1pPr>
            <a:lvl2pPr>
              <a:defRPr sz="1412">
                <a:solidFill>
                  <a:schemeClr val="accent1"/>
                </a:solidFill>
              </a:defRPr>
            </a:lvl2pPr>
            <a:lvl3pPr>
              <a:defRPr sz="1412">
                <a:solidFill>
                  <a:schemeClr val="accent1"/>
                </a:solidFill>
              </a:defRPr>
            </a:lvl3pPr>
            <a:lvl4pPr>
              <a:defRPr sz="1412">
                <a:solidFill>
                  <a:schemeClr val="accent1"/>
                </a:solidFill>
              </a:defRPr>
            </a:lvl4pPr>
            <a:lvl5pPr>
              <a:defRPr sz="1412">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12BC242F-E9B0-4DC1-8BF2-54FD292A6B5B}"/>
              </a:ext>
            </a:extLst>
          </p:cNvPr>
          <p:cNvSpPr>
            <a:spLocks noGrp="1"/>
          </p:cNvSpPr>
          <p:nvPr>
            <p:ph type="title"/>
          </p:nvPr>
        </p:nvSpPr>
        <p:spPr>
          <a:xfrm>
            <a:off x="566968" y="403412"/>
            <a:ext cx="9221801" cy="896471"/>
          </a:xfrm>
        </p:spPr>
        <p:txBody>
          <a:bodyPr/>
          <a:lstStyle/>
          <a:p>
            <a:r>
              <a:rPr lang="en-US"/>
              <a:t>Click to edit Master title style</a:t>
            </a:r>
          </a:p>
        </p:txBody>
      </p:sp>
      <p:sp>
        <p:nvSpPr>
          <p:cNvPr id="9" name="Footer Placeholder 5">
            <a:extLst>
              <a:ext uri="{FF2B5EF4-FFF2-40B4-BE49-F238E27FC236}">
                <a16:creationId xmlns:a16="http://schemas.microsoft.com/office/drawing/2014/main" id="{81003BD1-99ED-92D3-2CA7-959BA321F297}"/>
              </a:ext>
            </a:extLst>
          </p:cNvPr>
          <p:cNvSpPr>
            <a:spLocks noGrp="1"/>
          </p:cNvSpPr>
          <p:nvPr>
            <p:ph type="ftr" sz="quarter" idx="3"/>
          </p:nvPr>
        </p:nvSpPr>
        <p:spPr>
          <a:xfrm>
            <a:off x="566737" y="6010835"/>
            <a:ext cx="11037887" cy="365592"/>
          </a:xfrm>
          <a:prstGeom prst="rect">
            <a:avLst/>
          </a:prstGeom>
        </p:spPr>
        <p:txBody>
          <a:bodyPr vert="horz" lIns="0" tIns="0" rIns="0" bIns="0" rtlCol="0" anchor="b"/>
          <a:lstStyle>
            <a:lvl1pPr algn="l">
              <a:defRPr sz="800">
                <a:solidFill>
                  <a:schemeClr val="accent1"/>
                </a:solidFill>
                <a:latin typeface="+mj-lt"/>
                <a:cs typeface="Arial" panose="020B0604020202020204" pitchFamily="34" charset="0"/>
              </a:defRPr>
            </a:lvl1pPr>
          </a:lstStyle>
          <a:p>
            <a:r>
              <a:rPr lang="en-US"/>
              <a:t>Footnotes in 8pt Arial Narrow </a:t>
            </a:r>
          </a:p>
        </p:txBody>
      </p:sp>
      <p:sp>
        <p:nvSpPr>
          <p:cNvPr id="10" name="Text Placeholder 6">
            <a:extLst>
              <a:ext uri="{FF2B5EF4-FFF2-40B4-BE49-F238E27FC236}">
                <a16:creationId xmlns:a16="http://schemas.microsoft.com/office/drawing/2014/main" id="{658B4AA2-C0E9-8FA7-79A6-17516EEF273C}"/>
              </a:ext>
            </a:extLst>
          </p:cNvPr>
          <p:cNvSpPr>
            <a:spLocks noGrp="1"/>
          </p:cNvSpPr>
          <p:nvPr>
            <p:ph type="body" sz="quarter" idx="33" hasCustomPrompt="1"/>
          </p:nvPr>
        </p:nvSpPr>
        <p:spPr>
          <a:xfrm>
            <a:off x="566738" y="6415367"/>
            <a:ext cx="1006764" cy="198904"/>
          </a:xfrm>
          <a:prstGeom prst="rect">
            <a:avLst/>
          </a:prstGeom>
        </p:spPr>
        <p:txBody>
          <a:bodyPr vert="horz" lIns="0" tIns="0" rIns="0" bIns="0" rtlCol="0" anchor="b" anchorCtr="0">
            <a:noAutofit/>
          </a:bodyPr>
          <a:lstStyle>
            <a:lvl1pPr>
              <a:defRPr lang="en-US" sz="800" b="0" i="0" kern="1200" cap="all" baseline="0" dirty="0">
                <a:solidFill>
                  <a:srgbClr val="8087A2"/>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lgn="l" defTabSz="605150" rtl="0" eaLnBrk="1" latinLnBrk="0" hangingPunct="1">
              <a:lnSpc>
                <a:spcPct val="95000"/>
              </a:lnSpc>
              <a:spcBef>
                <a:spcPts val="0"/>
              </a:spcBef>
              <a:buFont typeface="Arial" panose="020B0604020202020204" pitchFamily="34" charset="0"/>
              <a:buNone/>
            </a:pPr>
            <a:r>
              <a:rPr lang="en-US"/>
              <a:t>REF:XXXXXX</a:t>
            </a:r>
          </a:p>
        </p:txBody>
      </p:sp>
    </p:spTree>
    <p:extLst>
      <p:ext uri="{BB962C8B-B14F-4D97-AF65-F5344CB8AC3E}">
        <p14:creationId xmlns:p14="http://schemas.microsoft.com/office/powerpoint/2010/main" val="3754035744"/>
      </p:ext>
    </p:extLst>
  </p:cSld>
  <p:clrMapOvr>
    <a:masterClrMapping/>
  </p:clrMapOvr>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214046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180756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51397-E4E9-45B2-9865-1540DF96FEDF}"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412616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51397-E4E9-45B2-9865-1540DF96FEDF}"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376593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24739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405441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7B51397-E4E9-45B2-9865-1540DF96FEDF}" type="datetimeFigureOut">
              <a:rPr lang="en-US" smtClean="0"/>
              <a:t>5/22/2025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357445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51397-E4E9-45B2-9865-1540DF96FEDF}"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27BA-7363-4E45-A8BE-9C5172E03D9E}" type="slidenum">
              <a:rPr lang="en-US" smtClean="0"/>
              <a:t>‹#›</a:t>
            </a:fld>
            <a:endParaRPr lang="en-US"/>
          </a:p>
        </p:txBody>
      </p:sp>
    </p:spTree>
    <p:extLst>
      <p:ext uri="{BB962C8B-B14F-4D97-AF65-F5344CB8AC3E}">
        <p14:creationId xmlns:p14="http://schemas.microsoft.com/office/powerpoint/2010/main" val="73715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7B51397-E4E9-45B2-9865-1540DF96FEDF}" type="datetimeFigureOut">
              <a:rPr lang="en-US" smtClean="0"/>
              <a:t>5/22/2025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4427BA-7363-4E45-A8BE-9C5172E03D9E}" type="slidenum">
              <a:rPr lang="en-US" smtClean="0"/>
              <a:t>‹#›</a:t>
            </a:fld>
            <a:endParaRPr lang="en-US"/>
          </a:p>
        </p:txBody>
      </p:sp>
    </p:spTree>
    <p:extLst>
      <p:ext uri="{BB962C8B-B14F-4D97-AF65-F5344CB8AC3E}">
        <p14:creationId xmlns:p14="http://schemas.microsoft.com/office/powerpoint/2010/main" val="512231554"/>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9B9A-C02B-5CE0-60D8-E384A2B37E78}"/>
              </a:ext>
            </a:extLst>
          </p:cNvPr>
          <p:cNvSpPr>
            <a:spLocks noGrp="1"/>
          </p:cNvSpPr>
          <p:nvPr>
            <p:ph type="ctrTitle"/>
          </p:nvPr>
        </p:nvSpPr>
        <p:spPr>
          <a:xfrm>
            <a:off x="965505" y="623571"/>
            <a:ext cx="10260990" cy="3523885"/>
          </a:xfrm>
        </p:spPr>
        <p:txBody>
          <a:bodyPr>
            <a:normAutofit/>
          </a:bodyPr>
          <a:lstStyle/>
          <a:p>
            <a:pPr algn="ctr"/>
            <a:r>
              <a:rPr lang="en-US" sz="8000" dirty="0"/>
              <a:t>Back to the Basics: 223(f) PCNA &amp; ESA</a:t>
            </a:r>
          </a:p>
        </p:txBody>
      </p:sp>
      <p:sp>
        <p:nvSpPr>
          <p:cNvPr id="3" name="Subtitle 2">
            <a:extLst>
              <a:ext uri="{FF2B5EF4-FFF2-40B4-BE49-F238E27FC236}">
                <a16:creationId xmlns:a16="http://schemas.microsoft.com/office/drawing/2014/main" id="{F39C1AFD-6B34-9D3C-CC29-D21861989798}"/>
              </a:ext>
            </a:extLst>
          </p:cNvPr>
          <p:cNvSpPr>
            <a:spLocks noGrp="1"/>
          </p:cNvSpPr>
          <p:nvPr>
            <p:ph type="subTitle" idx="1"/>
          </p:nvPr>
        </p:nvSpPr>
        <p:spPr>
          <a:xfrm>
            <a:off x="965505" y="4777380"/>
            <a:ext cx="10260990" cy="1209763"/>
          </a:xfrm>
        </p:spPr>
        <p:txBody>
          <a:bodyPr>
            <a:normAutofit/>
          </a:bodyPr>
          <a:lstStyle/>
          <a:p>
            <a:pPr algn="ctr"/>
            <a:r>
              <a:rPr lang="en-US" sz="2400" dirty="0">
                <a:solidFill>
                  <a:schemeClr val="tx1"/>
                </a:solidFill>
              </a:rPr>
              <a:t>ELA Emerging Professionals Group</a:t>
            </a:r>
          </a:p>
        </p:txBody>
      </p:sp>
    </p:spTree>
    <p:extLst>
      <p:ext uri="{BB962C8B-B14F-4D97-AF65-F5344CB8AC3E}">
        <p14:creationId xmlns:p14="http://schemas.microsoft.com/office/powerpoint/2010/main" val="8050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4FBE-5F81-698A-8134-C9360B27167A}"/>
              </a:ext>
            </a:extLst>
          </p:cNvPr>
          <p:cNvSpPr>
            <a:spLocks noGrp="1"/>
          </p:cNvSpPr>
          <p:nvPr>
            <p:ph type="title"/>
          </p:nvPr>
        </p:nvSpPr>
        <p:spPr/>
        <p:txBody>
          <a:bodyPr/>
          <a:lstStyle/>
          <a:p>
            <a:r>
              <a:rPr lang="en-US" dirty="0"/>
              <a:t>ESA/HEROS – Potential Changes (cont.)</a:t>
            </a:r>
          </a:p>
        </p:txBody>
      </p:sp>
      <p:sp>
        <p:nvSpPr>
          <p:cNvPr id="3" name="Content Placeholder 2">
            <a:extLst>
              <a:ext uri="{FF2B5EF4-FFF2-40B4-BE49-F238E27FC236}">
                <a16:creationId xmlns:a16="http://schemas.microsoft.com/office/drawing/2014/main" id="{B1A1AF3E-EEFF-868A-09B9-35DB104C0B53}"/>
              </a:ext>
            </a:extLst>
          </p:cNvPr>
          <p:cNvSpPr>
            <a:spLocks noGrp="1"/>
          </p:cNvSpPr>
          <p:nvPr>
            <p:ph idx="1"/>
          </p:nvPr>
        </p:nvSpPr>
        <p:spPr>
          <a:xfrm>
            <a:off x="646111" y="2127346"/>
            <a:ext cx="10252260" cy="4195481"/>
          </a:xfrm>
        </p:spPr>
        <p:txBody>
          <a:bodyPr>
            <a:normAutofit fontScale="92500" lnSpcReduction="10000"/>
          </a:bodyPr>
          <a:lstStyle/>
          <a:p>
            <a:r>
              <a:rPr lang="en-US" sz="2200" b="1" dirty="0"/>
              <a:t>Migratory Birds </a:t>
            </a:r>
            <a:r>
              <a:rPr lang="en-US" sz="2200" dirty="0"/>
              <a:t>- HUD should remove the requirement for environmental reviews to be completed prior to site preparation.</a:t>
            </a:r>
          </a:p>
          <a:p>
            <a:r>
              <a:rPr lang="en-US" sz="2200" b="1" dirty="0"/>
              <a:t>200 Unit Limit Threshold for FECO Review </a:t>
            </a:r>
            <a:r>
              <a:rPr lang="en-US" sz="2200" dirty="0"/>
              <a:t>- Eliminate the requirement for a FECO to review and comment on environmental assessment in multifamily applications based on number of units.</a:t>
            </a:r>
          </a:p>
          <a:p>
            <a:r>
              <a:rPr lang="en-US" sz="2200" b="1" dirty="0"/>
              <a:t>Site Aggregation </a:t>
            </a:r>
            <a:r>
              <a:rPr lang="en-US" sz="2200" dirty="0"/>
              <a:t>- Limit environmental reviews for features like access roads, parking and utilities already on site.</a:t>
            </a:r>
          </a:p>
          <a:p>
            <a:r>
              <a:rPr lang="en-US" sz="2200" b="1" dirty="0"/>
              <a:t>Choice Limiting Actions </a:t>
            </a:r>
            <a:r>
              <a:rPr lang="en-US" sz="2200" dirty="0"/>
              <a:t>- Borrowers should be allowed to begin all non-critical repairs and site preparation once the Firm Application is submitted to HUD.</a:t>
            </a:r>
          </a:p>
          <a:p>
            <a:r>
              <a:rPr lang="en-US" sz="2200" b="1" dirty="0"/>
              <a:t>Will-Serve Letters </a:t>
            </a:r>
            <a:r>
              <a:rPr lang="en-US" sz="2200" dirty="0"/>
              <a:t>- Maintain the requirement to provide Will-Serve letters from utilities at firm application and do not allow environmental staff to require documentation that is not required.</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000" dirty="0"/>
          </a:p>
        </p:txBody>
      </p:sp>
    </p:spTree>
    <p:extLst>
      <p:ext uri="{BB962C8B-B14F-4D97-AF65-F5344CB8AC3E}">
        <p14:creationId xmlns:p14="http://schemas.microsoft.com/office/powerpoint/2010/main" val="101775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0074-206B-1758-11B7-0013C3029900}"/>
              </a:ext>
            </a:extLst>
          </p:cNvPr>
          <p:cNvSpPr>
            <a:spLocks noGrp="1"/>
          </p:cNvSpPr>
          <p:nvPr>
            <p:ph type="title"/>
          </p:nvPr>
        </p:nvSpPr>
        <p:spPr>
          <a:xfrm>
            <a:off x="354315" y="201630"/>
            <a:ext cx="10937462" cy="2006589"/>
          </a:xfrm>
        </p:spPr>
        <p:txBody>
          <a:bodyPr/>
          <a:lstStyle/>
          <a:p>
            <a:r>
              <a:rPr lang="en-US" dirty="0"/>
              <a:t>Property Capital Needs Assessment (PCNA)</a:t>
            </a:r>
          </a:p>
          <a:p>
            <a:br>
              <a:rPr lang="en-US" dirty="0"/>
            </a:br>
            <a:endParaRPr lang="en-US" dirty="0"/>
          </a:p>
          <a:p>
            <a:endParaRPr lang="en-US" dirty="0"/>
          </a:p>
        </p:txBody>
      </p:sp>
      <p:sp>
        <p:nvSpPr>
          <p:cNvPr id="3" name="Content Placeholder 2">
            <a:extLst>
              <a:ext uri="{FF2B5EF4-FFF2-40B4-BE49-F238E27FC236}">
                <a16:creationId xmlns:a16="http://schemas.microsoft.com/office/drawing/2014/main" id="{410FF511-B224-F9D4-0FBB-82FC6A6074CF}"/>
              </a:ext>
            </a:extLst>
          </p:cNvPr>
          <p:cNvSpPr>
            <a:spLocks noGrp="1"/>
          </p:cNvSpPr>
          <p:nvPr>
            <p:ph idx="1"/>
          </p:nvPr>
        </p:nvSpPr>
        <p:spPr>
          <a:xfrm>
            <a:off x="574158" y="1594884"/>
            <a:ext cx="11366205" cy="4178189"/>
          </a:xfrm>
        </p:spPr>
        <p:txBody>
          <a:bodyPr vert="horz" lIns="0" tIns="0" rIns="0" bIns="0" rtlCol="0" anchor="t">
            <a:noAutofit/>
          </a:bodyPr>
          <a:lstStyle/>
          <a:p>
            <a:pPr marL="0" indent="0">
              <a:buNone/>
            </a:pPr>
            <a:r>
              <a:rPr lang="en-US" sz="2800" dirty="0">
                <a:solidFill>
                  <a:schemeClr val="tx1"/>
                </a:solidFill>
              </a:rPr>
              <a:t>Assessment of the Property's physical condition and historical operations.</a:t>
            </a:r>
          </a:p>
          <a:p>
            <a:pPr marL="0" indent="0">
              <a:buNone/>
            </a:pPr>
            <a:br>
              <a:rPr lang="en-US" sz="1400" dirty="0">
                <a:solidFill>
                  <a:schemeClr val="tx1"/>
                </a:solidFill>
              </a:rPr>
            </a:br>
            <a:r>
              <a:rPr lang="en-US" b="1" dirty="0">
                <a:solidFill>
                  <a:schemeClr val="tx1"/>
                </a:solidFill>
                <a:ea typeface="+mn-lt"/>
                <a:cs typeface="+mn-lt"/>
              </a:rPr>
              <a:t>Synonyms:</a:t>
            </a:r>
            <a:endParaRPr lang="en-US" b="1" u="sng" dirty="0">
              <a:solidFill>
                <a:schemeClr val="tx1"/>
              </a:solidFill>
              <a:ea typeface="+mn-lt"/>
              <a:cs typeface="+mn-lt"/>
            </a:endParaRPr>
          </a:p>
          <a:p>
            <a:pPr marL="342900" indent="-342900">
              <a:buFont typeface="Calibri" panose="020B0604020202020204" pitchFamily="34" charset="0"/>
              <a:buChar char="-"/>
            </a:pPr>
            <a:r>
              <a:rPr lang="en-US" dirty="0">
                <a:solidFill>
                  <a:schemeClr val="tx1"/>
                </a:solidFill>
                <a:ea typeface="+mn-lt"/>
                <a:cs typeface="+mn-lt"/>
              </a:rPr>
              <a:t>Capital Needs Assessment (CNA)</a:t>
            </a:r>
          </a:p>
          <a:p>
            <a:pPr marL="342900" indent="-342900">
              <a:buFont typeface="Calibri" panose="020B0604020202020204" pitchFamily="34" charset="0"/>
              <a:buChar char="-"/>
            </a:pPr>
            <a:r>
              <a:rPr lang="en-US" dirty="0">
                <a:solidFill>
                  <a:schemeClr val="tx1"/>
                </a:solidFill>
                <a:ea typeface="+mn-lt"/>
                <a:cs typeface="+mn-lt"/>
              </a:rPr>
              <a:t>Property Condition Report (PCR)</a:t>
            </a:r>
          </a:p>
          <a:p>
            <a:pPr marL="342900" indent="-342900">
              <a:buFont typeface="Calibri" panose="020B0604020202020204" pitchFamily="34" charset="0"/>
              <a:buChar char="-"/>
            </a:pPr>
            <a:r>
              <a:rPr lang="en-US" dirty="0">
                <a:solidFill>
                  <a:schemeClr val="tx1"/>
                </a:solidFill>
                <a:ea typeface="+mn-lt"/>
                <a:cs typeface="+mn-lt"/>
              </a:rPr>
              <a:t>Property Capital Needs Assessment (PCNA)</a:t>
            </a:r>
          </a:p>
          <a:p>
            <a:pPr marL="342900" indent="-342900">
              <a:buFont typeface="Calibri" panose="020B0604020202020204" pitchFamily="34" charset="0"/>
              <a:buChar char="-"/>
            </a:pPr>
            <a:r>
              <a:rPr lang="en-US" dirty="0">
                <a:solidFill>
                  <a:schemeClr val="tx1"/>
                </a:solidFill>
                <a:ea typeface="+mn-lt"/>
                <a:cs typeface="+mn-lt"/>
              </a:rPr>
              <a:t>Property Condition Needs Assessment (PCNA)</a:t>
            </a:r>
          </a:p>
          <a:p>
            <a:pPr marL="342900" indent="-342900">
              <a:buFont typeface="Calibri" panose="020B0604020202020204" pitchFamily="34" charset="0"/>
              <a:buChar char="-"/>
            </a:pPr>
            <a:r>
              <a:rPr lang="en-US" dirty="0">
                <a:solidFill>
                  <a:schemeClr val="tx1"/>
                </a:solidFill>
                <a:ea typeface="+mn-lt"/>
                <a:cs typeface="+mn-lt"/>
              </a:rPr>
              <a:t>Property Needs Assessment (PNA)</a:t>
            </a:r>
            <a:endParaRPr lang="en-US" sz="1000" i="1" u="sng" dirty="0">
              <a:solidFill>
                <a:schemeClr val="tx1"/>
              </a:solidFill>
              <a:ea typeface="+mn-lt"/>
              <a:cs typeface="+mn-lt"/>
            </a:endParaRPr>
          </a:p>
          <a:p>
            <a:pPr marL="0" indent="0">
              <a:buNone/>
            </a:pPr>
            <a:endParaRPr lang="en-US" i="1" dirty="0">
              <a:solidFill>
                <a:schemeClr val="tx1"/>
              </a:solidFill>
              <a:ea typeface="+mn-lt"/>
              <a:cs typeface="+mn-lt"/>
            </a:endParaRPr>
          </a:p>
          <a:p>
            <a:pPr marL="0" indent="0">
              <a:buNone/>
            </a:pPr>
            <a:r>
              <a:rPr lang="en-US" i="1" dirty="0">
                <a:solidFill>
                  <a:schemeClr val="tx1"/>
                </a:solidFill>
                <a:ea typeface="+mn-lt"/>
                <a:cs typeface="+mn-lt"/>
              </a:rPr>
              <a:t>…</a:t>
            </a:r>
            <a:r>
              <a:rPr lang="en-US" b="1" i="1" dirty="0">
                <a:solidFill>
                  <a:schemeClr val="tx1"/>
                </a:solidFill>
                <a:ea typeface="+mn-lt"/>
                <a:cs typeface="+mn-lt"/>
              </a:rPr>
              <a:t> </a:t>
            </a:r>
            <a:r>
              <a:rPr lang="en-US" b="1" dirty="0">
                <a:solidFill>
                  <a:schemeClr val="tx1"/>
                </a:solidFill>
                <a:ea typeface="+mn-lt"/>
                <a:cs typeface="+mn-lt"/>
              </a:rPr>
              <a:t>basically, the same report with slightly different acronyms/names! </a:t>
            </a:r>
            <a:endParaRPr lang="en-US" b="1" dirty="0">
              <a:solidFill>
                <a:schemeClr val="tx1"/>
              </a:solidFill>
            </a:endParaRPr>
          </a:p>
          <a:p>
            <a:pPr marL="0" indent="0">
              <a:buNone/>
            </a:pPr>
            <a:r>
              <a:rPr lang="en-US" b="1" u="sng" dirty="0">
                <a:solidFill>
                  <a:schemeClr val="tx1"/>
                </a:solidFill>
                <a:ea typeface="+mn-lt"/>
                <a:cs typeface="+mn-lt"/>
              </a:rPr>
              <a:t>Bottomline: </a:t>
            </a:r>
            <a:r>
              <a:rPr lang="en-US" u="sng" dirty="0">
                <a:solidFill>
                  <a:schemeClr val="tx1"/>
                </a:solidFill>
                <a:ea typeface="+mn-lt"/>
                <a:cs typeface="+mn-lt"/>
              </a:rPr>
              <a:t>The PCNA assesses current property condition and future maintenance needs</a:t>
            </a:r>
            <a:endParaRPr lang="en-US" dirty="0">
              <a:solidFill>
                <a:schemeClr val="tx1"/>
              </a:solidFill>
              <a:ea typeface="+mn-lt"/>
              <a:cs typeface="+mn-lt"/>
            </a:endParaRPr>
          </a:p>
          <a:p>
            <a:endParaRPr lang="en-US" sz="2000" u="sng" dirty="0">
              <a:solidFill>
                <a:schemeClr val="tx1"/>
              </a:solidFill>
              <a:ea typeface="+mn-lt"/>
              <a:cs typeface="+mn-lt"/>
            </a:endParaRPr>
          </a:p>
          <a:p>
            <a:endParaRPr lang="en-US" sz="2000" dirty="0">
              <a:solidFill>
                <a:schemeClr val="tx1"/>
              </a:solidFill>
            </a:endParaRPr>
          </a:p>
          <a:p>
            <a:br>
              <a:rPr lang="en-US" dirty="0">
                <a:solidFill>
                  <a:schemeClr val="tx1"/>
                </a:solidFill>
              </a:rPr>
            </a:br>
            <a:endParaRPr lang="en-US" dirty="0">
              <a:solidFill>
                <a:schemeClr val="tx1"/>
              </a:solidFill>
            </a:endParaRPr>
          </a:p>
          <a:p>
            <a:endParaRPr lang="en-US" sz="2000" dirty="0">
              <a:solidFill>
                <a:schemeClr val="tx1"/>
              </a:solidFill>
              <a:ea typeface="+mn-lt"/>
              <a:cs typeface="+mn-lt"/>
            </a:endParaRPr>
          </a:p>
          <a:p>
            <a:endParaRPr lang="en-US" sz="2000" dirty="0">
              <a:solidFill>
                <a:schemeClr val="tx1"/>
              </a:solidFill>
              <a:ea typeface="+mn-lt"/>
              <a:cs typeface="+mn-lt"/>
            </a:endParaRPr>
          </a:p>
        </p:txBody>
      </p:sp>
      <p:pic>
        <p:nvPicPr>
          <p:cNvPr id="5" name="Picture 4">
            <a:extLst>
              <a:ext uri="{FF2B5EF4-FFF2-40B4-BE49-F238E27FC236}">
                <a16:creationId xmlns:a16="http://schemas.microsoft.com/office/drawing/2014/main" id="{0460336E-B382-5257-CD7B-F2C0975C6988}"/>
              </a:ext>
            </a:extLst>
          </p:cNvPr>
          <p:cNvPicPr>
            <a:picLocks noChangeAspect="1"/>
          </p:cNvPicPr>
          <p:nvPr/>
        </p:nvPicPr>
        <p:blipFill>
          <a:blip r:embed="rId3"/>
          <a:srcRect b="10328"/>
          <a:stretch/>
        </p:blipFill>
        <p:spPr>
          <a:xfrm>
            <a:off x="7171725" y="2085312"/>
            <a:ext cx="4577253" cy="3177804"/>
          </a:xfrm>
          <a:prstGeom prst="rect">
            <a:avLst/>
          </a:prstGeom>
        </p:spPr>
      </p:pic>
      <p:sp>
        <p:nvSpPr>
          <p:cNvPr id="6" name="TextBox 5">
            <a:extLst>
              <a:ext uri="{FF2B5EF4-FFF2-40B4-BE49-F238E27FC236}">
                <a16:creationId xmlns:a16="http://schemas.microsoft.com/office/drawing/2014/main" id="{78DE9B21-2CFD-E023-ACAB-2DCD1B74D4BA}"/>
              </a:ext>
            </a:extLst>
          </p:cNvPr>
          <p:cNvSpPr txBox="1"/>
          <p:nvPr/>
        </p:nvSpPr>
        <p:spPr>
          <a:xfrm>
            <a:off x="7171725" y="5302651"/>
            <a:ext cx="4675014" cy="430887"/>
          </a:xfrm>
          <a:prstGeom prst="rect">
            <a:avLst/>
          </a:prstGeom>
          <a:noFill/>
        </p:spPr>
        <p:txBody>
          <a:bodyPr wrap="square" rtlCol="0">
            <a:spAutoFit/>
          </a:bodyPr>
          <a:lstStyle/>
          <a:p>
            <a:r>
              <a:rPr lang="en-US" sz="1100" dirty="0">
                <a:solidFill>
                  <a:schemeClr val="tx1"/>
                </a:solidFill>
                <a:latin typeface="+mj-lt"/>
                <a:ea typeface="+mn-lt"/>
                <a:cs typeface="+mn-lt"/>
              </a:rPr>
              <a:t>HUD technically defines PCNA as Property Capital Needs Assessment on pg. 893/955 </a:t>
            </a:r>
            <a:r>
              <a:rPr lang="en-US" sz="1100" dirty="0">
                <a:latin typeface="+mj-lt"/>
                <a:ea typeface="+mn-lt"/>
                <a:cs typeface="+mn-lt"/>
              </a:rPr>
              <a:t>i</a:t>
            </a:r>
            <a:r>
              <a:rPr lang="en-US" sz="1100" dirty="0">
                <a:solidFill>
                  <a:schemeClr val="tx1"/>
                </a:solidFill>
                <a:latin typeface="+mj-lt"/>
                <a:ea typeface="+mn-lt"/>
                <a:cs typeface="+mn-lt"/>
              </a:rPr>
              <a:t>n the 2020 MAP Guide</a:t>
            </a:r>
            <a:endParaRPr lang="en-US" sz="1100" dirty="0">
              <a:latin typeface="+mj-lt"/>
            </a:endParaRPr>
          </a:p>
        </p:txBody>
      </p:sp>
    </p:spTree>
    <p:extLst>
      <p:ext uri="{BB962C8B-B14F-4D97-AF65-F5344CB8AC3E}">
        <p14:creationId xmlns:p14="http://schemas.microsoft.com/office/powerpoint/2010/main" val="82238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88D5-E79A-DC4F-345C-BBDE96E4CCE5}"/>
              </a:ext>
            </a:extLst>
          </p:cNvPr>
          <p:cNvSpPr>
            <a:spLocks noGrp="1"/>
          </p:cNvSpPr>
          <p:nvPr>
            <p:ph type="title"/>
          </p:nvPr>
        </p:nvSpPr>
        <p:spPr/>
        <p:txBody>
          <a:bodyPr/>
          <a:lstStyle/>
          <a:p>
            <a:r>
              <a:rPr lang="en-US" dirty="0"/>
              <a:t>PCNA – Common Format</a:t>
            </a:r>
          </a:p>
        </p:txBody>
      </p:sp>
      <p:sp>
        <p:nvSpPr>
          <p:cNvPr id="3" name="Content Placeholder 2">
            <a:extLst>
              <a:ext uri="{FF2B5EF4-FFF2-40B4-BE49-F238E27FC236}">
                <a16:creationId xmlns:a16="http://schemas.microsoft.com/office/drawing/2014/main" id="{2488FBCE-264D-9C44-7110-0C95496033E4}"/>
              </a:ext>
            </a:extLst>
          </p:cNvPr>
          <p:cNvSpPr>
            <a:spLocks noGrp="1"/>
          </p:cNvSpPr>
          <p:nvPr>
            <p:ph idx="1"/>
          </p:nvPr>
        </p:nvSpPr>
        <p:spPr>
          <a:xfrm>
            <a:off x="875201" y="1331259"/>
            <a:ext cx="8946541" cy="4195481"/>
          </a:xfrm>
        </p:spPr>
        <p:txBody>
          <a:bodyPr>
            <a:normAutofit fontScale="55000" lnSpcReduction="20000"/>
          </a:bodyPr>
          <a:lstStyle/>
          <a:p>
            <a:r>
              <a:rPr lang="en-US" sz="2600" dirty="0"/>
              <a:t>Table of contents</a:t>
            </a:r>
          </a:p>
          <a:p>
            <a:r>
              <a:rPr lang="en-US" sz="2600" dirty="0"/>
              <a:t>Executive summary</a:t>
            </a:r>
          </a:p>
          <a:p>
            <a:r>
              <a:rPr lang="en-US" sz="2600" dirty="0"/>
              <a:t>Purpose &amp; scope</a:t>
            </a:r>
          </a:p>
          <a:p>
            <a:r>
              <a:rPr lang="en-US" sz="2600" dirty="0"/>
              <a:t>System description &amp; observations</a:t>
            </a:r>
          </a:p>
          <a:p>
            <a:pPr lvl="1"/>
            <a:r>
              <a:rPr lang="en-US" sz="2300" dirty="0"/>
              <a:t>Site, structural frame, building envelope, mechanical &amp; electrical systems, elevators, stairways, life &amp; fire safety, interior elements</a:t>
            </a:r>
          </a:p>
          <a:p>
            <a:r>
              <a:rPr lang="en-US" sz="2600" dirty="0"/>
              <a:t>Additional considerations</a:t>
            </a:r>
          </a:p>
          <a:p>
            <a:r>
              <a:rPr lang="en-US" sz="2600" dirty="0"/>
              <a:t>Document review &amp; interviews</a:t>
            </a:r>
          </a:p>
          <a:p>
            <a:r>
              <a:rPr lang="en-US" sz="2600" dirty="0"/>
              <a:t>Other considerations</a:t>
            </a:r>
          </a:p>
          <a:p>
            <a:pPr lvl="1"/>
            <a:r>
              <a:rPr lang="en-US" sz="2300" dirty="0"/>
              <a:t>Accessibility, additional examinations, owner-proposed improvements</a:t>
            </a:r>
          </a:p>
          <a:p>
            <a:r>
              <a:rPr lang="en-US" sz="2600" dirty="0"/>
              <a:t>Assessor qualifications, limiting conditions, certification</a:t>
            </a:r>
          </a:p>
          <a:p>
            <a:r>
              <a:rPr lang="en-US" sz="2600" dirty="0"/>
              <a:t>Appendices</a:t>
            </a:r>
          </a:p>
          <a:p>
            <a:pPr lvl="1"/>
            <a:r>
              <a:rPr lang="en-US" sz="2300" dirty="0"/>
              <a:t>Repairs tables, replacement reserve schedule, photos, additional reports, maps, engineer resume</a:t>
            </a:r>
          </a:p>
          <a:p>
            <a:r>
              <a:rPr lang="en-US" sz="2600" dirty="0"/>
              <a:t>CNA e-Tool (HUD required online submission)</a:t>
            </a:r>
          </a:p>
          <a:p>
            <a:endParaRPr lang="en-US" dirty="0"/>
          </a:p>
        </p:txBody>
      </p:sp>
    </p:spTree>
    <p:extLst>
      <p:ext uri="{BB962C8B-B14F-4D97-AF65-F5344CB8AC3E}">
        <p14:creationId xmlns:p14="http://schemas.microsoft.com/office/powerpoint/2010/main" val="368594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CC67C5-7540-8493-3F45-4D606A935045}"/>
              </a:ext>
            </a:extLst>
          </p:cNvPr>
          <p:cNvSpPr>
            <a:spLocks noGrp="1"/>
          </p:cNvSpPr>
          <p:nvPr>
            <p:ph type="title"/>
          </p:nvPr>
        </p:nvSpPr>
        <p:spPr>
          <a:xfrm>
            <a:off x="566738" y="135105"/>
            <a:ext cx="9221801" cy="896471"/>
          </a:xfrm>
        </p:spPr>
        <p:txBody>
          <a:bodyPr/>
          <a:lstStyle/>
          <a:p>
            <a:r>
              <a:rPr lang="en-US"/>
              <a:t>CNA e-Tool Attachments (FHA)</a:t>
            </a:r>
          </a:p>
        </p:txBody>
      </p:sp>
      <p:sp>
        <p:nvSpPr>
          <p:cNvPr id="4" name="TextBox 3">
            <a:extLst>
              <a:ext uri="{FF2B5EF4-FFF2-40B4-BE49-F238E27FC236}">
                <a16:creationId xmlns:a16="http://schemas.microsoft.com/office/drawing/2014/main" id="{08F0C28A-E4EF-9D3C-EC82-1044CA71F0EE}"/>
              </a:ext>
            </a:extLst>
          </p:cNvPr>
          <p:cNvSpPr txBox="1"/>
          <p:nvPr/>
        </p:nvSpPr>
        <p:spPr>
          <a:xfrm>
            <a:off x="566738" y="1128556"/>
            <a:ext cx="4017433" cy="3277820"/>
          </a:xfrm>
          <a:prstGeom prst="rect">
            <a:avLst/>
          </a:prstGeom>
          <a:noFill/>
        </p:spPr>
        <p:txBody>
          <a:bodyPr wrap="square">
            <a:spAutoFit/>
          </a:bodyPr>
          <a:lstStyle/>
          <a:p>
            <a:r>
              <a:rPr lang="en-US" sz="1400" b="1" dirty="0">
                <a:latin typeface="+mj-lt"/>
              </a:rPr>
              <a:t>General</a:t>
            </a:r>
          </a:p>
          <a:p>
            <a:pPr marL="171450" indent="-171450">
              <a:buFont typeface="Arial" panose="020B0604020202020204" pitchFamily="34" charset="0"/>
              <a:buChar char="•"/>
            </a:pPr>
            <a:r>
              <a:rPr lang="en-US" sz="1400" dirty="0">
                <a:latin typeface="+mj-lt"/>
              </a:rPr>
              <a:t>Aerial Photos or Satellite Images </a:t>
            </a:r>
          </a:p>
          <a:p>
            <a:pPr marL="171450" indent="-171450">
              <a:buFont typeface="Arial" panose="020B0604020202020204" pitchFamily="34" charset="0"/>
              <a:buChar char="•"/>
            </a:pPr>
            <a:r>
              <a:rPr lang="en-US" sz="1400" dirty="0">
                <a:latin typeface="+mj-lt"/>
              </a:rPr>
              <a:t>Photo Log </a:t>
            </a:r>
          </a:p>
          <a:p>
            <a:pPr marL="171450" indent="-171450">
              <a:buFont typeface="Arial" panose="020B0604020202020204" pitchFamily="34" charset="0"/>
              <a:buChar char="•"/>
            </a:pPr>
            <a:r>
              <a:rPr lang="en-US" sz="1400" dirty="0">
                <a:latin typeface="+mj-lt"/>
              </a:rPr>
              <a:t>Site Plan </a:t>
            </a:r>
          </a:p>
          <a:p>
            <a:pPr marL="171450" indent="-171450">
              <a:buFont typeface="Arial" panose="020B0604020202020204" pitchFamily="34" charset="0"/>
              <a:buChar char="•"/>
            </a:pPr>
            <a:r>
              <a:rPr lang="en-US" sz="1400" dirty="0">
                <a:latin typeface="+mj-lt"/>
              </a:rPr>
              <a:t>ALTA Survey</a:t>
            </a:r>
          </a:p>
          <a:p>
            <a:pPr marL="171450" indent="-171450">
              <a:buFont typeface="Arial" panose="020B0604020202020204" pitchFamily="34" charset="0"/>
              <a:buChar char="•"/>
            </a:pPr>
            <a:r>
              <a:rPr lang="en-US" sz="1400" dirty="0">
                <a:latin typeface="+mj-lt"/>
              </a:rPr>
              <a:t>Certificate(s) of Occupancy (</a:t>
            </a:r>
            <a:r>
              <a:rPr lang="en-US" sz="1400" dirty="0" err="1">
                <a:latin typeface="+mj-lt"/>
              </a:rPr>
              <a:t>CoO</a:t>
            </a:r>
            <a:r>
              <a:rPr lang="en-US" sz="1400" dirty="0">
                <a:latin typeface="+mj-lt"/>
              </a:rPr>
              <a:t>)</a:t>
            </a:r>
          </a:p>
          <a:p>
            <a:pPr marL="171450" indent="-171450">
              <a:buFont typeface="Arial" panose="020B0604020202020204" pitchFamily="34" charset="0"/>
              <a:buChar char="•"/>
            </a:pPr>
            <a:r>
              <a:rPr lang="en-US" sz="1400" dirty="0">
                <a:latin typeface="+mj-lt"/>
              </a:rPr>
              <a:t>RFR Financial Factors Tool </a:t>
            </a:r>
          </a:p>
          <a:p>
            <a:pPr marL="171450" indent="-171450">
              <a:buFont typeface="Arial" panose="020B0604020202020204" pitchFamily="34" charset="0"/>
              <a:buChar char="•"/>
            </a:pPr>
            <a:r>
              <a:rPr lang="en-US" sz="1400" dirty="0">
                <a:latin typeface="+mj-lt"/>
              </a:rPr>
              <a:t>Municipal Letters (Zoning)</a:t>
            </a:r>
          </a:p>
          <a:p>
            <a:pPr marL="171450" indent="-171450">
              <a:buFont typeface="Arial" panose="020B0604020202020204" pitchFamily="34" charset="0"/>
              <a:buChar char="•"/>
            </a:pPr>
            <a:r>
              <a:rPr lang="en-US" sz="1400" dirty="0">
                <a:latin typeface="+mj-lt"/>
              </a:rPr>
              <a:t>Tax Assessor Info </a:t>
            </a:r>
          </a:p>
          <a:p>
            <a:pPr marL="171450" indent="-171450">
              <a:buFont typeface="Arial" panose="020B0604020202020204" pitchFamily="34" charset="0"/>
              <a:buChar char="•"/>
            </a:pPr>
            <a:r>
              <a:rPr lang="en-US" sz="1400" dirty="0">
                <a:latin typeface="+mj-lt"/>
              </a:rPr>
              <a:t>USGS Screen Shot, showing the </a:t>
            </a:r>
            <a:r>
              <a:rPr lang="en-US" sz="1400" dirty="0" err="1">
                <a:latin typeface="+mj-lt"/>
              </a:rPr>
              <a:t>SxS</a:t>
            </a:r>
            <a:r>
              <a:rPr lang="en-US" sz="1400" dirty="0">
                <a:latin typeface="+mj-lt"/>
              </a:rPr>
              <a:t> and Sx1 parameter values</a:t>
            </a:r>
          </a:p>
          <a:p>
            <a:pPr marL="171450" indent="-171450">
              <a:buFont typeface="Arial" panose="020B0604020202020204" pitchFamily="34" charset="0"/>
              <a:buChar char="•"/>
            </a:pPr>
            <a:r>
              <a:rPr lang="en-US" sz="1400" dirty="0">
                <a:latin typeface="+mj-lt"/>
              </a:rPr>
              <a:t>Resumes/Statement of Qualifications and Experience of Needs Assessor </a:t>
            </a:r>
          </a:p>
          <a:p>
            <a:pPr marL="171450" indent="-171450">
              <a:buFont typeface="Arial" panose="020B0604020202020204" pitchFamily="34" charset="0"/>
              <a:buChar char="•"/>
            </a:pPr>
            <a:r>
              <a:rPr lang="en-US" sz="1400" dirty="0">
                <a:latin typeface="+mj-lt"/>
              </a:rPr>
              <a:t>Bids for repairs over $35k</a:t>
            </a:r>
          </a:p>
          <a:p>
            <a:endParaRPr lang="en-US" sz="1100" dirty="0">
              <a:latin typeface="+mj-lt"/>
            </a:endParaRPr>
          </a:p>
        </p:txBody>
      </p:sp>
      <p:sp>
        <p:nvSpPr>
          <p:cNvPr id="8" name="TextBox 7">
            <a:extLst>
              <a:ext uri="{FF2B5EF4-FFF2-40B4-BE49-F238E27FC236}">
                <a16:creationId xmlns:a16="http://schemas.microsoft.com/office/drawing/2014/main" id="{6F6E4736-9926-969B-ADFF-CE69CCBC323E}"/>
              </a:ext>
            </a:extLst>
          </p:cNvPr>
          <p:cNvSpPr txBox="1"/>
          <p:nvPr/>
        </p:nvSpPr>
        <p:spPr>
          <a:xfrm>
            <a:off x="7206139" y="994332"/>
            <a:ext cx="4418893" cy="4832092"/>
          </a:xfrm>
          <a:prstGeom prst="rect">
            <a:avLst/>
          </a:prstGeom>
          <a:noFill/>
        </p:spPr>
        <p:txBody>
          <a:bodyPr wrap="square">
            <a:spAutoFit/>
          </a:bodyPr>
          <a:lstStyle/>
          <a:p>
            <a:r>
              <a:rPr lang="en-US" sz="1400" b="1" dirty="0">
                <a:latin typeface="+mj-lt"/>
              </a:rPr>
              <a:t>Construction Related </a:t>
            </a:r>
          </a:p>
          <a:p>
            <a:pPr marL="171450" indent="-171450">
              <a:buFont typeface="Arial" panose="020B0604020202020204" pitchFamily="34" charset="0"/>
              <a:buChar char="•"/>
            </a:pPr>
            <a:r>
              <a:rPr lang="en-US" sz="1400" dirty="0">
                <a:latin typeface="+mj-lt"/>
              </a:rPr>
              <a:t>Noise Survey &amp; STC Calculations</a:t>
            </a:r>
          </a:p>
          <a:p>
            <a:pPr marL="171450" indent="-171450">
              <a:buFont typeface="Arial" panose="020B0604020202020204" pitchFamily="34" charset="0"/>
              <a:buChar char="•"/>
            </a:pPr>
            <a:r>
              <a:rPr lang="en-US" sz="1400" dirty="0">
                <a:latin typeface="+mj-lt"/>
              </a:rPr>
              <a:t>FF&amp;E</a:t>
            </a:r>
          </a:p>
          <a:p>
            <a:pPr marL="171450" indent="-171450">
              <a:buFont typeface="Arial" panose="020B0604020202020204" pitchFamily="34" charset="0"/>
              <a:buChar char="•"/>
            </a:pPr>
            <a:r>
              <a:rPr lang="en-US" sz="1400" dirty="0">
                <a:latin typeface="+mj-lt"/>
              </a:rPr>
              <a:t>Soil Report </a:t>
            </a:r>
          </a:p>
          <a:p>
            <a:endParaRPr lang="en-US" sz="1400" dirty="0">
              <a:latin typeface="+mj-lt"/>
            </a:endParaRPr>
          </a:p>
          <a:p>
            <a:r>
              <a:rPr lang="en-US" sz="1400" b="1" dirty="0">
                <a:latin typeface="+mj-lt"/>
              </a:rPr>
              <a:t>If a Project Architect is engaged:</a:t>
            </a:r>
          </a:p>
          <a:p>
            <a:pPr marL="171450" indent="-171450">
              <a:buFont typeface="Arial" panose="020B0604020202020204" pitchFamily="34" charset="0"/>
              <a:buChar char="•"/>
            </a:pPr>
            <a:r>
              <a:rPr lang="en-US" sz="1400" dirty="0">
                <a:latin typeface="+mj-lt"/>
              </a:rPr>
              <a:t>Owner/Architect agreement, AIA B108. </a:t>
            </a:r>
          </a:p>
          <a:p>
            <a:pPr marL="171450" indent="-171450">
              <a:buFont typeface="Arial" panose="020B0604020202020204" pitchFamily="34" charset="0"/>
              <a:buChar char="•"/>
            </a:pPr>
            <a:r>
              <a:rPr lang="en-US" sz="1400" dirty="0">
                <a:latin typeface="+mj-lt"/>
              </a:rPr>
              <a:t>Drawings/sketches for reconfigured spaces and/or altered site improvements.</a:t>
            </a:r>
          </a:p>
          <a:p>
            <a:pPr marL="171450" indent="-171450">
              <a:buFont typeface="Arial" panose="020B0604020202020204" pitchFamily="34" charset="0"/>
              <a:buChar char="•"/>
            </a:pPr>
            <a:r>
              <a:rPr lang="en-US" sz="1400" dirty="0">
                <a:latin typeface="+mj-lt"/>
              </a:rPr>
              <a:t>Full Plans/Specifications </a:t>
            </a:r>
          </a:p>
          <a:p>
            <a:endParaRPr lang="en-US" sz="1400" dirty="0">
              <a:latin typeface="+mj-lt"/>
            </a:endParaRPr>
          </a:p>
          <a:p>
            <a:r>
              <a:rPr lang="en-US" sz="1400" b="1" dirty="0">
                <a:latin typeface="+mj-lt"/>
              </a:rPr>
              <a:t>If a Civil Engineer is engaged:</a:t>
            </a:r>
          </a:p>
          <a:p>
            <a:pPr marL="171450" indent="-171450">
              <a:buFont typeface="Arial" panose="020B0604020202020204" pitchFamily="34" charset="0"/>
              <a:buChar char="•"/>
            </a:pPr>
            <a:r>
              <a:rPr lang="en-US" sz="1400" dirty="0">
                <a:latin typeface="+mj-lt"/>
              </a:rPr>
              <a:t>The owner/Architect agreement, AIA B108</a:t>
            </a:r>
          </a:p>
          <a:p>
            <a:pPr marL="171450" indent="-171450">
              <a:buFont typeface="Arial" panose="020B0604020202020204" pitchFamily="34" charset="0"/>
              <a:buChar char="•"/>
            </a:pPr>
            <a:r>
              <a:rPr lang="en-US" sz="1400" dirty="0">
                <a:latin typeface="+mj-lt"/>
              </a:rPr>
              <a:t>Drawings/sketches for reconfigured spaces and/or altered site improvements. </a:t>
            </a:r>
          </a:p>
          <a:p>
            <a:endParaRPr lang="en-US" sz="1400" dirty="0">
              <a:latin typeface="+mj-lt"/>
            </a:endParaRPr>
          </a:p>
          <a:p>
            <a:r>
              <a:rPr lang="en-US" sz="1400" b="1" dirty="0">
                <a:latin typeface="+mj-lt"/>
              </a:rPr>
              <a:t>If a General Contractor is engaged:</a:t>
            </a:r>
          </a:p>
          <a:p>
            <a:pPr marL="171450" indent="-171450">
              <a:buFont typeface="Arial" panose="020B0604020202020204" pitchFamily="34" charset="0"/>
              <a:buChar char="•"/>
            </a:pPr>
            <a:r>
              <a:rPr lang="en-US" sz="1400" dirty="0">
                <a:latin typeface="+mj-lt"/>
              </a:rPr>
              <a:t>Construction Contract, HUD 92442M</a:t>
            </a:r>
          </a:p>
          <a:p>
            <a:pPr marL="171450" indent="-171450">
              <a:buFont typeface="Arial" panose="020B0604020202020204" pitchFamily="34" charset="0"/>
              <a:buChar char="•"/>
            </a:pPr>
            <a:r>
              <a:rPr lang="en-US" sz="1400" dirty="0">
                <a:latin typeface="+mj-lt"/>
              </a:rPr>
              <a:t>Contractor’s and/or Mortgagor’s Cost Breakdown, HUD 2328. </a:t>
            </a:r>
          </a:p>
          <a:p>
            <a:pPr marL="171450" indent="-171450">
              <a:buFont typeface="Arial" panose="020B0604020202020204" pitchFamily="34" charset="0"/>
              <a:buChar char="•"/>
            </a:pPr>
            <a:r>
              <a:rPr lang="en-US" sz="1400" dirty="0">
                <a:latin typeface="+mj-lt"/>
              </a:rPr>
              <a:t>Construction Progress Schedule, HUD 5372 </a:t>
            </a:r>
          </a:p>
          <a:p>
            <a:pPr marL="171450" indent="-171450">
              <a:buFont typeface="Arial" panose="020B0604020202020204" pitchFamily="34" charset="0"/>
              <a:buChar char="•"/>
            </a:pPr>
            <a:r>
              <a:rPr lang="en-US" sz="1400" dirty="0">
                <a:latin typeface="+mj-lt"/>
              </a:rPr>
              <a:t>Gantt Chart</a:t>
            </a:r>
          </a:p>
        </p:txBody>
      </p:sp>
      <p:sp>
        <p:nvSpPr>
          <p:cNvPr id="3" name="TextBox 2">
            <a:extLst>
              <a:ext uri="{FF2B5EF4-FFF2-40B4-BE49-F238E27FC236}">
                <a16:creationId xmlns:a16="http://schemas.microsoft.com/office/drawing/2014/main" id="{D1C4DDB8-672A-8283-77B3-41C3A06AC004}"/>
              </a:ext>
            </a:extLst>
          </p:cNvPr>
          <p:cNvSpPr txBox="1"/>
          <p:nvPr/>
        </p:nvSpPr>
        <p:spPr>
          <a:xfrm>
            <a:off x="4675605" y="851647"/>
            <a:ext cx="2170651" cy="5262979"/>
          </a:xfrm>
          <a:prstGeom prst="rect">
            <a:avLst/>
          </a:prstGeom>
          <a:noFill/>
        </p:spPr>
        <p:txBody>
          <a:bodyPr wrap="square">
            <a:spAutoFit/>
          </a:bodyPr>
          <a:lstStyle/>
          <a:p>
            <a:endParaRPr lang="en-US" sz="1400">
              <a:latin typeface="+mj-lt"/>
            </a:endParaRPr>
          </a:p>
          <a:p>
            <a:r>
              <a:rPr lang="en-US" sz="1400" b="1">
                <a:latin typeface="+mj-lt"/>
              </a:rPr>
              <a:t>Accessibility</a:t>
            </a:r>
          </a:p>
          <a:p>
            <a:pPr marL="171450" indent="-171450">
              <a:buFont typeface="Arial" panose="020B0604020202020204" pitchFamily="34" charset="0"/>
              <a:buChar char="•"/>
            </a:pPr>
            <a:r>
              <a:rPr lang="en-US" sz="1400">
                <a:latin typeface="+mj-lt"/>
              </a:rPr>
              <a:t>Accessibility Survey</a:t>
            </a:r>
          </a:p>
          <a:p>
            <a:pPr marL="171450" indent="-171450">
              <a:buFont typeface="Arial" panose="020B0604020202020204" pitchFamily="34" charset="0"/>
              <a:buChar char="•"/>
            </a:pPr>
            <a:r>
              <a:rPr lang="en-US" sz="1400">
                <a:latin typeface="+mj-lt"/>
              </a:rPr>
              <a:t>Corrective Action Plan</a:t>
            </a:r>
          </a:p>
          <a:p>
            <a:pPr marL="171450" indent="-171450">
              <a:buFont typeface="Arial" panose="020B0604020202020204" pitchFamily="34" charset="0"/>
              <a:buChar char="•"/>
            </a:pPr>
            <a:endParaRPr lang="en-US" sz="1400">
              <a:latin typeface="+mj-lt"/>
            </a:endParaRPr>
          </a:p>
          <a:p>
            <a:r>
              <a:rPr lang="en-US" sz="1400" b="1">
                <a:latin typeface="+mj-lt"/>
              </a:rPr>
              <a:t>Green MIP Related</a:t>
            </a:r>
          </a:p>
          <a:p>
            <a:pPr marL="171450" indent="-171450">
              <a:buFont typeface="Arial" panose="020B0604020202020204" pitchFamily="34" charset="0"/>
              <a:buChar char="•"/>
            </a:pPr>
            <a:r>
              <a:rPr lang="en-US" sz="1400">
                <a:latin typeface="+mj-lt"/>
              </a:rPr>
              <a:t>SEDI or SEP </a:t>
            </a:r>
          </a:p>
          <a:p>
            <a:pPr marL="171450" indent="-171450">
              <a:buFont typeface="Arial" panose="020B0604020202020204" pitchFamily="34" charset="0"/>
              <a:buChar char="•"/>
            </a:pPr>
            <a:r>
              <a:rPr lang="en-US" sz="1400">
                <a:latin typeface="+mj-lt"/>
              </a:rPr>
              <a:t>Energy Data Plan </a:t>
            </a:r>
          </a:p>
          <a:p>
            <a:pPr marL="171450" indent="-171450">
              <a:buFont typeface="Arial" panose="020B0604020202020204" pitchFamily="34" charset="0"/>
              <a:buChar char="•"/>
            </a:pPr>
            <a:r>
              <a:rPr lang="en-US" sz="1400">
                <a:latin typeface="+mj-lt"/>
              </a:rPr>
              <a:t>Green Certification Scoring</a:t>
            </a:r>
          </a:p>
          <a:p>
            <a:pPr marL="284163" indent="-115888">
              <a:buFont typeface="Courier New" panose="02070309020205020404" pitchFamily="49" charset="0"/>
              <a:buChar char="o"/>
            </a:pPr>
            <a:r>
              <a:rPr lang="en-US" sz="1400">
                <a:latin typeface="+mj-lt"/>
              </a:rPr>
              <a:t>NGBS</a:t>
            </a:r>
          </a:p>
          <a:p>
            <a:pPr marL="284163" indent="-115888">
              <a:buFont typeface="Courier New" panose="02070309020205020404" pitchFamily="49" charset="0"/>
              <a:buChar char="o"/>
            </a:pPr>
            <a:r>
              <a:rPr lang="en-US" sz="1400" err="1">
                <a:latin typeface="+mj-lt"/>
              </a:rPr>
              <a:t>GreenPoint</a:t>
            </a:r>
            <a:endParaRPr lang="en-US" sz="1400">
              <a:latin typeface="+mj-lt"/>
            </a:endParaRPr>
          </a:p>
          <a:p>
            <a:pPr marL="171450" indent="-171450">
              <a:buFont typeface="Arial" panose="020B0604020202020204" pitchFamily="34" charset="0"/>
              <a:buChar char="•"/>
            </a:pPr>
            <a:endParaRPr lang="en-US" sz="1400">
              <a:latin typeface="+mj-lt"/>
            </a:endParaRPr>
          </a:p>
          <a:p>
            <a:r>
              <a:rPr lang="en-US" sz="1400" b="1">
                <a:latin typeface="+mj-lt"/>
              </a:rPr>
              <a:t>Miscellaneous</a:t>
            </a:r>
            <a:endParaRPr lang="en-US" sz="1400">
              <a:latin typeface="+mj-lt"/>
            </a:endParaRPr>
          </a:p>
          <a:p>
            <a:pPr marL="171450" indent="-171450">
              <a:buFont typeface="Arial" panose="020B0604020202020204" pitchFamily="34" charset="0"/>
              <a:buChar char="•"/>
            </a:pPr>
            <a:r>
              <a:rPr lang="en-US" sz="1400">
                <a:latin typeface="+mj-lt"/>
              </a:rPr>
              <a:t>WDO/Termite Report</a:t>
            </a:r>
          </a:p>
          <a:p>
            <a:pPr marL="171450" indent="-171450">
              <a:buFont typeface="Arial" panose="020B0604020202020204" pitchFamily="34" charset="0"/>
              <a:buChar char="•"/>
            </a:pPr>
            <a:r>
              <a:rPr lang="en-US" sz="1400">
                <a:latin typeface="+mj-lt"/>
              </a:rPr>
              <a:t>Flood Map </a:t>
            </a:r>
          </a:p>
          <a:p>
            <a:pPr marL="171450" indent="-171450">
              <a:buFont typeface="Arial" panose="020B0604020202020204" pitchFamily="34" charset="0"/>
              <a:buChar char="•"/>
            </a:pPr>
            <a:r>
              <a:rPr lang="en-US" sz="1400">
                <a:latin typeface="+mj-lt"/>
              </a:rPr>
              <a:t>Wetland Map</a:t>
            </a:r>
          </a:p>
          <a:p>
            <a:pPr marL="171450" indent="-171450">
              <a:buFont typeface="Arial" panose="020B0604020202020204" pitchFamily="34" charset="0"/>
              <a:buChar char="•"/>
            </a:pPr>
            <a:r>
              <a:rPr lang="en-US" sz="1400">
                <a:latin typeface="+mj-lt"/>
              </a:rPr>
              <a:t>Relocation Plan </a:t>
            </a:r>
          </a:p>
          <a:p>
            <a:pPr marL="171450" indent="-171450">
              <a:buFont typeface="Arial" panose="020B0604020202020204" pitchFamily="34" charset="0"/>
              <a:buChar char="•"/>
            </a:pPr>
            <a:r>
              <a:rPr lang="en-US" sz="1400">
                <a:latin typeface="+mj-lt"/>
              </a:rPr>
              <a:t>Seismic Report </a:t>
            </a:r>
          </a:p>
          <a:p>
            <a:pPr marL="171450" indent="-171450">
              <a:buFont typeface="Arial" panose="020B0604020202020204" pitchFamily="34" charset="0"/>
              <a:buChar char="•"/>
            </a:pPr>
            <a:r>
              <a:rPr lang="en-US" sz="1400">
                <a:latin typeface="+mj-lt"/>
              </a:rPr>
              <a:t>State Historic Preservation Office (SHPO)</a:t>
            </a:r>
          </a:p>
          <a:p>
            <a:pPr marL="171450" indent="-171450">
              <a:buFont typeface="Arial" panose="020B0604020202020204" pitchFamily="34" charset="0"/>
              <a:buChar char="•"/>
            </a:pPr>
            <a:r>
              <a:rPr lang="en-US" sz="1400">
                <a:latin typeface="+mj-lt"/>
              </a:rPr>
              <a:t>Other Appendix Items from PCNA/AEC Report</a:t>
            </a:r>
            <a:endParaRPr lang="en-US" sz="1400"/>
          </a:p>
        </p:txBody>
      </p:sp>
    </p:spTree>
    <p:extLst>
      <p:ext uri="{BB962C8B-B14F-4D97-AF65-F5344CB8AC3E}">
        <p14:creationId xmlns:p14="http://schemas.microsoft.com/office/powerpoint/2010/main" val="176956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C270-02C6-2E01-2E6F-29EF5427A610}"/>
              </a:ext>
            </a:extLst>
          </p:cNvPr>
          <p:cNvSpPr>
            <a:spLocks noGrp="1"/>
          </p:cNvSpPr>
          <p:nvPr>
            <p:ph type="title"/>
          </p:nvPr>
        </p:nvSpPr>
        <p:spPr>
          <a:xfrm>
            <a:off x="443023" y="197536"/>
            <a:ext cx="9404723" cy="1400530"/>
          </a:xfrm>
        </p:spPr>
        <p:txBody>
          <a:bodyPr/>
          <a:lstStyle/>
          <a:p>
            <a:r>
              <a:rPr lang="en-US" dirty="0"/>
              <a:t>PCNA – Repairs</a:t>
            </a:r>
          </a:p>
        </p:txBody>
      </p:sp>
      <p:sp>
        <p:nvSpPr>
          <p:cNvPr id="5" name="TextBox 4">
            <a:extLst>
              <a:ext uri="{FF2B5EF4-FFF2-40B4-BE49-F238E27FC236}">
                <a16:creationId xmlns:a16="http://schemas.microsoft.com/office/drawing/2014/main" id="{35267BA2-4262-6094-06A7-FB71E79BFD12}"/>
              </a:ext>
            </a:extLst>
          </p:cNvPr>
          <p:cNvSpPr txBox="1"/>
          <p:nvPr/>
        </p:nvSpPr>
        <p:spPr>
          <a:xfrm>
            <a:off x="646111" y="1184880"/>
            <a:ext cx="11102866" cy="4801314"/>
          </a:xfrm>
          <a:prstGeom prst="rect">
            <a:avLst/>
          </a:prstGeom>
          <a:noFill/>
        </p:spPr>
        <p:txBody>
          <a:bodyPr wrap="square">
            <a:spAutoFit/>
          </a:bodyPr>
          <a:lstStyle/>
          <a:p>
            <a:r>
              <a:rPr lang="en-US" dirty="0">
                <a:latin typeface="+mj-lt"/>
              </a:rPr>
              <a:t>1. Critical repairs.</a:t>
            </a:r>
            <a:endParaRPr lang="en-US" dirty="0">
              <a:solidFill>
                <a:srgbClr val="000000"/>
              </a:solidFill>
              <a:latin typeface="+mj-lt"/>
            </a:endParaRPr>
          </a:p>
          <a:p>
            <a:pPr marL="342900" indent="-342900">
              <a:buAutoNum type="alphaLcPeriod"/>
            </a:pPr>
            <a:r>
              <a:rPr lang="en-US" dirty="0">
                <a:latin typeface="+mj-lt"/>
              </a:rPr>
              <a:t>Life safety repairs must be completed before closing:</a:t>
            </a:r>
            <a:endParaRPr lang="en-US" dirty="0">
              <a:solidFill>
                <a:srgbClr val="000000"/>
              </a:solidFill>
              <a:latin typeface="+mj-lt"/>
            </a:endParaRPr>
          </a:p>
          <a:p>
            <a:pPr marL="852170" lvl="1" indent="-342900">
              <a:buAutoNum type="arabicPeriod"/>
            </a:pPr>
            <a:r>
              <a:rPr lang="en-US" dirty="0">
                <a:latin typeface="+mj-lt"/>
              </a:rPr>
              <a:t>Endanger health and safety of people</a:t>
            </a:r>
            <a:endParaRPr lang="en-US" dirty="0">
              <a:solidFill>
                <a:srgbClr val="000000"/>
              </a:solidFill>
              <a:latin typeface="+mj-lt"/>
            </a:endParaRPr>
          </a:p>
          <a:p>
            <a:pPr marL="852170" lvl="1" indent="-342900">
              <a:buAutoNum type="arabicPeriod"/>
            </a:pPr>
            <a:r>
              <a:rPr lang="en-US" dirty="0">
                <a:latin typeface="+mj-lt"/>
              </a:rPr>
              <a:t>Endanger physical security of the property</a:t>
            </a:r>
            <a:endParaRPr lang="en-US" dirty="0">
              <a:solidFill>
                <a:srgbClr val="000000"/>
              </a:solidFill>
              <a:latin typeface="+mj-lt"/>
            </a:endParaRPr>
          </a:p>
          <a:p>
            <a:pPr marL="852170" lvl="1" indent="-342900">
              <a:buAutoNum type="arabicPeriod"/>
            </a:pPr>
            <a:r>
              <a:rPr lang="en-US" dirty="0">
                <a:latin typeface="+mj-lt"/>
              </a:rPr>
              <a:t>Pose obstacles to ingress or egress from units, buildings or site.</a:t>
            </a:r>
            <a:endParaRPr lang="en-US" dirty="0">
              <a:solidFill>
                <a:srgbClr val="000000"/>
              </a:solidFill>
              <a:latin typeface="+mj-lt"/>
            </a:endParaRPr>
          </a:p>
          <a:p>
            <a:pPr marL="852170" lvl="1" indent="-342900">
              <a:buAutoNum type="arabicPeriod"/>
            </a:pPr>
            <a:r>
              <a:rPr lang="en-US" dirty="0">
                <a:latin typeface="+mj-lt"/>
              </a:rPr>
              <a:t>Prevent project from reaching stabilized occupancy.</a:t>
            </a:r>
            <a:endParaRPr lang="en-US" dirty="0">
              <a:solidFill>
                <a:srgbClr val="000000"/>
              </a:solidFill>
              <a:latin typeface="+mj-lt"/>
            </a:endParaRPr>
          </a:p>
          <a:p>
            <a:pPr marL="852170" lvl="1" indent="-342900">
              <a:buAutoNum type="arabicPeriod"/>
            </a:pPr>
            <a:r>
              <a:rPr lang="en-US" dirty="0">
                <a:latin typeface="+mj-lt"/>
              </a:rPr>
              <a:t>Any deficiencies/violations with building code, standards, and regulations.</a:t>
            </a:r>
            <a:endParaRPr lang="en-US" dirty="0">
              <a:solidFill>
                <a:srgbClr val="000000"/>
              </a:solidFill>
              <a:latin typeface="+mj-lt"/>
            </a:endParaRPr>
          </a:p>
          <a:p>
            <a:pPr marL="342900" indent="-342900">
              <a:buAutoNum type="alphaLcPeriod"/>
            </a:pPr>
            <a:r>
              <a:rPr lang="en-US" dirty="0">
                <a:latin typeface="+mj-lt"/>
              </a:rPr>
              <a:t>Accessibility repairs must be completed before or within 12 months after closing with some exceptions (e.g. additional time to reconfigure a non-compliant kitchen). </a:t>
            </a:r>
            <a:endParaRPr lang="en-US" dirty="0">
              <a:solidFill>
                <a:srgbClr val="000000"/>
              </a:solidFill>
              <a:latin typeface="+mj-lt"/>
            </a:endParaRPr>
          </a:p>
          <a:p>
            <a:pPr marL="852170" lvl="1" indent="-342900">
              <a:buAutoNum type="arabicPeriod"/>
            </a:pPr>
            <a:endParaRPr lang="en-US" dirty="0">
              <a:solidFill>
                <a:srgbClr val="000000"/>
              </a:solidFill>
              <a:latin typeface="+mj-lt"/>
            </a:endParaRPr>
          </a:p>
          <a:p>
            <a:r>
              <a:rPr lang="en-US" dirty="0">
                <a:latin typeface="+mj-lt"/>
              </a:rPr>
              <a:t>2. Non-critical Repairs. Non-critical repairs address current and imminent physical needs, including deferred maintenance, and must be completed within 12 months after closing with some exceptions (e.g. additional time for Siding work). </a:t>
            </a:r>
            <a:endParaRPr lang="en-US" dirty="0">
              <a:solidFill>
                <a:srgbClr val="000000"/>
              </a:solidFill>
              <a:latin typeface="+mj-lt"/>
            </a:endParaRPr>
          </a:p>
          <a:p>
            <a:pPr marL="342900" indent="-342900">
              <a:buAutoNum type="alphaLcPeriod"/>
            </a:pPr>
            <a:r>
              <a:rPr lang="en-US" dirty="0">
                <a:latin typeface="+mj-lt"/>
              </a:rPr>
              <a:t>"Imminent" means work reasonably expected to be needed within the first two years of the mortgage</a:t>
            </a:r>
            <a:endParaRPr lang="en-US" dirty="0">
              <a:solidFill>
                <a:srgbClr val="000000"/>
              </a:solidFill>
              <a:latin typeface="+mj-lt"/>
            </a:endParaRPr>
          </a:p>
          <a:p>
            <a:pPr marL="342900" indent="-342900">
              <a:buAutoNum type="alphaLcPeriod"/>
            </a:pPr>
            <a:r>
              <a:rPr lang="en-US" dirty="0">
                <a:latin typeface="+mj-lt"/>
              </a:rPr>
              <a:t>Non-critical repairs may include work likely to restore, improve, or enhance the quality, suitability, marketability, and operating efficiency of the property. </a:t>
            </a:r>
            <a:endParaRPr lang="en-US" dirty="0">
              <a:solidFill>
                <a:srgbClr val="000000"/>
              </a:solidFill>
              <a:latin typeface="+mj-lt"/>
            </a:endParaRPr>
          </a:p>
        </p:txBody>
      </p:sp>
    </p:spTree>
    <p:extLst>
      <p:ext uri="{BB962C8B-B14F-4D97-AF65-F5344CB8AC3E}">
        <p14:creationId xmlns:p14="http://schemas.microsoft.com/office/powerpoint/2010/main" val="4289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0074-206B-1758-11B7-0013C3029900}"/>
              </a:ext>
            </a:extLst>
          </p:cNvPr>
          <p:cNvSpPr>
            <a:spLocks noGrp="1"/>
          </p:cNvSpPr>
          <p:nvPr>
            <p:ph type="title"/>
          </p:nvPr>
        </p:nvSpPr>
        <p:spPr>
          <a:xfrm>
            <a:off x="341540" y="183073"/>
            <a:ext cx="9221801" cy="896471"/>
          </a:xfrm>
        </p:spPr>
        <p:txBody>
          <a:bodyPr/>
          <a:lstStyle/>
          <a:p>
            <a:r>
              <a:rPr lang="en-US" dirty="0"/>
              <a:t>PCNA - Reserves </a:t>
            </a:r>
          </a:p>
          <a:p>
            <a:br>
              <a:rPr lang="en-US" dirty="0"/>
            </a:br>
            <a:endParaRPr lang="en-US" dirty="0"/>
          </a:p>
          <a:p>
            <a:endParaRPr lang="en-US" dirty="0"/>
          </a:p>
        </p:txBody>
      </p:sp>
      <p:sp>
        <p:nvSpPr>
          <p:cNvPr id="3" name="Content Placeholder 2">
            <a:extLst>
              <a:ext uri="{FF2B5EF4-FFF2-40B4-BE49-F238E27FC236}">
                <a16:creationId xmlns:a16="http://schemas.microsoft.com/office/drawing/2014/main" id="{410FF511-B224-F9D4-0FBB-82FC6A6074CF}"/>
              </a:ext>
            </a:extLst>
          </p:cNvPr>
          <p:cNvSpPr>
            <a:spLocks noGrp="1"/>
          </p:cNvSpPr>
          <p:nvPr>
            <p:ph idx="1"/>
          </p:nvPr>
        </p:nvSpPr>
        <p:spPr>
          <a:xfrm>
            <a:off x="248950" y="898792"/>
            <a:ext cx="11695814" cy="3620046"/>
          </a:xfrm>
        </p:spPr>
        <p:txBody>
          <a:bodyPr vert="horz" lIns="0" tIns="0" rIns="0" bIns="0" rtlCol="0" anchor="t">
            <a:noAutofit/>
          </a:bodyPr>
          <a:lstStyle/>
          <a:p>
            <a:r>
              <a:rPr lang="en-US" sz="1800" b="1" dirty="0">
                <a:solidFill>
                  <a:schemeClr val="tx1"/>
                </a:solidFill>
                <a:ea typeface="+mn-lt"/>
                <a:cs typeface="+mn-lt"/>
              </a:rPr>
              <a:t>Replacement Reserve Definition:</a:t>
            </a:r>
            <a:r>
              <a:rPr lang="en-US" sz="1800" dirty="0">
                <a:solidFill>
                  <a:schemeClr val="tx1"/>
                </a:solidFill>
                <a:ea typeface="+mn-lt"/>
                <a:cs typeface="+mn-lt"/>
              </a:rPr>
              <a:t> Custodial Account the Borrower funds during the Mortgage Loan term for Replacements. The replacement reserve balance is held by the lender/servicer. </a:t>
            </a:r>
          </a:p>
          <a:p>
            <a:pPr marL="0" indent="0">
              <a:buNone/>
            </a:pPr>
            <a:br>
              <a:rPr lang="en-US" sz="1800" dirty="0">
                <a:solidFill>
                  <a:schemeClr val="tx1"/>
                </a:solidFill>
              </a:rPr>
            </a:br>
            <a:r>
              <a:rPr lang="en-US" sz="1800" b="1" dirty="0">
                <a:solidFill>
                  <a:schemeClr val="tx1"/>
                </a:solidFill>
                <a:ea typeface="+mn-lt"/>
                <a:cs typeface="+mn-lt"/>
              </a:rPr>
              <a:t>Synonyms:</a:t>
            </a:r>
            <a:endParaRPr lang="en-US" sz="1800" b="1" u="sng" dirty="0">
              <a:solidFill>
                <a:schemeClr val="tx1"/>
              </a:solidFill>
              <a:ea typeface="+mn-lt"/>
              <a:cs typeface="+mn-lt"/>
            </a:endParaRPr>
          </a:p>
          <a:p>
            <a:pPr marL="342900" indent="-342900">
              <a:buFont typeface="Calibri" panose="020B0604020202020204" pitchFamily="34" charset="0"/>
              <a:buChar char="-"/>
            </a:pPr>
            <a:r>
              <a:rPr lang="en-US" sz="1800" dirty="0">
                <a:solidFill>
                  <a:schemeClr val="tx1"/>
                </a:solidFill>
                <a:ea typeface="+mn-lt"/>
                <a:cs typeface="+mn-lt"/>
              </a:rPr>
              <a:t>Replacement Reserves </a:t>
            </a:r>
          </a:p>
          <a:p>
            <a:pPr marL="342900" indent="-342900">
              <a:buFont typeface="Calibri" panose="020B0604020202020204" pitchFamily="34" charset="0"/>
              <a:buChar char="-"/>
            </a:pPr>
            <a:r>
              <a:rPr lang="en-US" sz="1800" dirty="0">
                <a:solidFill>
                  <a:schemeClr val="tx1"/>
                </a:solidFill>
                <a:ea typeface="+mn-lt"/>
                <a:cs typeface="+mn-lt"/>
              </a:rPr>
              <a:t>RFR </a:t>
            </a:r>
          </a:p>
          <a:p>
            <a:pPr marL="342900" indent="-342900">
              <a:buFont typeface="Calibri" panose="020B0604020202020204" pitchFamily="34" charset="0"/>
              <a:buChar char="-"/>
            </a:pPr>
            <a:r>
              <a:rPr lang="en-US" sz="1800" dirty="0">
                <a:solidFill>
                  <a:schemeClr val="tx1"/>
                </a:solidFill>
                <a:ea typeface="+mn-lt"/>
                <a:cs typeface="+mn-lt"/>
              </a:rPr>
              <a:t>R4R</a:t>
            </a:r>
          </a:p>
          <a:p>
            <a:endParaRPr lang="en-US" sz="1800" i="1" u="sng" dirty="0">
              <a:solidFill>
                <a:schemeClr val="tx1"/>
              </a:solidFill>
              <a:ea typeface="+mn-lt"/>
              <a:cs typeface="+mn-lt"/>
            </a:endParaRPr>
          </a:p>
          <a:p>
            <a:pPr marL="0" indent="0">
              <a:buNone/>
            </a:pPr>
            <a:r>
              <a:rPr lang="en-US" sz="1800" i="1" dirty="0">
                <a:solidFill>
                  <a:schemeClr val="tx1"/>
                </a:solidFill>
                <a:ea typeface="+mn-lt"/>
                <a:cs typeface="+mn-lt"/>
              </a:rPr>
              <a:t>…</a:t>
            </a:r>
            <a:r>
              <a:rPr lang="en-US" sz="1800" b="1" i="1" dirty="0">
                <a:solidFill>
                  <a:schemeClr val="tx1"/>
                </a:solidFill>
                <a:ea typeface="+mn-lt"/>
                <a:cs typeface="+mn-lt"/>
              </a:rPr>
              <a:t> </a:t>
            </a:r>
            <a:r>
              <a:rPr lang="en-US" sz="1800" dirty="0">
                <a:solidFill>
                  <a:schemeClr val="tx1"/>
                </a:solidFill>
                <a:ea typeface="+mn-lt"/>
                <a:cs typeface="+mn-lt"/>
              </a:rPr>
              <a:t>identifies specific project, building, and unit components to be replaced over a set period of time in the future</a:t>
            </a:r>
            <a:endParaRPr lang="en-US" sz="1800" b="1" dirty="0">
              <a:solidFill>
                <a:schemeClr val="tx1"/>
              </a:solidFill>
              <a:ea typeface="+mn-lt"/>
              <a:cs typeface="+mn-lt"/>
            </a:endParaRPr>
          </a:p>
          <a:p>
            <a:endParaRPr lang="en-US" sz="1800" b="1" dirty="0">
              <a:solidFill>
                <a:schemeClr val="tx1"/>
              </a:solidFill>
              <a:ea typeface="+mn-lt"/>
              <a:cs typeface="+mn-lt"/>
            </a:endParaRPr>
          </a:p>
          <a:p>
            <a:r>
              <a:rPr lang="en-US" sz="1800" b="1" dirty="0">
                <a:solidFill>
                  <a:schemeClr val="tx1"/>
                </a:solidFill>
                <a:ea typeface="+mn-lt"/>
                <a:cs typeface="+mn-lt"/>
              </a:rPr>
              <a:t>Replacement Reserve Schedule: </a:t>
            </a:r>
            <a:endParaRPr lang="en-US" sz="1800" dirty="0">
              <a:solidFill>
                <a:schemeClr val="tx1"/>
              </a:solidFill>
              <a:ea typeface="+mn-lt"/>
              <a:cs typeface="+mn-lt"/>
            </a:endParaRPr>
          </a:p>
          <a:p>
            <a:pPr marL="342900" indent="-342900">
              <a:buFont typeface="Calibri" panose="020B0604020202020204" pitchFamily="34" charset="0"/>
              <a:buChar char="-"/>
            </a:pPr>
            <a:r>
              <a:rPr lang="en-US" sz="1800" dirty="0">
                <a:solidFill>
                  <a:schemeClr val="tx1"/>
                </a:solidFill>
                <a:ea typeface="+mn-lt"/>
                <a:cs typeface="+mn-lt"/>
              </a:rPr>
              <a:t>Borrower’s agreement to replace identified capital items and perform required maintenance;</a:t>
            </a:r>
          </a:p>
          <a:p>
            <a:pPr marL="342900" indent="-342900">
              <a:buFont typeface="Calibri" panose="020B0604020202020204" pitchFamily="34" charset="0"/>
              <a:buChar char="-"/>
            </a:pPr>
            <a:r>
              <a:rPr lang="en-US" sz="1800" dirty="0">
                <a:solidFill>
                  <a:schemeClr val="tx1"/>
                </a:solidFill>
                <a:ea typeface="+mn-lt"/>
                <a:cs typeface="+mn-lt"/>
              </a:rPr>
              <a:t>terms for funding the identified capital item replacement and maintenance; and</a:t>
            </a:r>
            <a:endParaRPr lang="en-US" sz="1800" dirty="0">
              <a:solidFill>
                <a:schemeClr val="tx1"/>
              </a:solidFill>
            </a:endParaRPr>
          </a:p>
          <a:p>
            <a:pPr marL="342900" indent="-342900">
              <a:buFont typeface="Calibri" panose="020B0604020202020204" pitchFamily="34" charset="0"/>
              <a:buChar char="-"/>
            </a:pPr>
            <a:r>
              <a:rPr lang="en-US" sz="1800" dirty="0">
                <a:solidFill>
                  <a:schemeClr val="tx1"/>
                </a:solidFill>
                <a:ea typeface="+mn-lt"/>
                <a:cs typeface="+mn-lt"/>
              </a:rPr>
              <a:t>disbursement of Replacement Reserve funds.</a:t>
            </a:r>
            <a:endParaRPr lang="en-US" sz="1800" dirty="0">
              <a:solidFill>
                <a:schemeClr val="tx1"/>
              </a:solidFill>
            </a:endParaRPr>
          </a:p>
          <a:p>
            <a:endParaRPr lang="en-US" sz="1600" b="1" dirty="0">
              <a:solidFill>
                <a:schemeClr val="tx1"/>
              </a:solidFill>
              <a:ea typeface="+mn-lt"/>
              <a:cs typeface="+mn-lt"/>
            </a:endParaRPr>
          </a:p>
          <a:p>
            <a:pPr marL="0" indent="0">
              <a:buNone/>
            </a:pPr>
            <a:br>
              <a:rPr lang="en-US" sz="1100" dirty="0">
                <a:solidFill>
                  <a:schemeClr val="tx1"/>
                </a:solidFill>
              </a:rPr>
            </a:br>
            <a:endParaRPr lang="en-US" sz="1600" dirty="0">
              <a:solidFill>
                <a:schemeClr val="tx1"/>
              </a:solidFill>
            </a:endParaRPr>
          </a:p>
          <a:p>
            <a:endParaRPr lang="en-US" sz="1600" dirty="0">
              <a:solidFill>
                <a:schemeClr val="tx1"/>
              </a:solidFill>
              <a:ea typeface="+mn-lt"/>
              <a:cs typeface="+mn-lt"/>
            </a:endParaRPr>
          </a:p>
          <a:p>
            <a:endParaRPr lang="en-US" sz="1600" dirty="0">
              <a:solidFill>
                <a:schemeClr val="tx1"/>
              </a:solidFill>
              <a:ea typeface="+mn-lt"/>
              <a:cs typeface="+mn-lt"/>
            </a:endParaRPr>
          </a:p>
        </p:txBody>
      </p:sp>
      <p:sp>
        <p:nvSpPr>
          <p:cNvPr id="6" name="TextBox 5">
            <a:extLst>
              <a:ext uri="{FF2B5EF4-FFF2-40B4-BE49-F238E27FC236}">
                <a16:creationId xmlns:a16="http://schemas.microsoft.com/office/drawing/2014/main" id="{2519C2EF-A175-EFCA-3A8B-08E4DB898A23}"/>
              </a:ext>
            </a:extLst>
          </p:cNvPr>
          <p:cNvSpPr txBox="1"/>
          <p:nvPr/>
        </p:nvSpPr>
        <p:spPr>
          <a:xfrm>
            <a:off x="5586494" y="6544122"/>
            <a:ext cx="9857836" cy="261610"/>
          </a:xfrm>
          <a:prstGeom prst="rect">
            <a:avLst/>
          </a:prstGeom>
          <a:noFill/>
        </p:spPr>
        <p:txBody>
          <a:bodyPr wrap="square">
            <a:spAutoFit/>
          </a:bodyPr>
          <a:lstStyle/>
          <a:p>
            <a:r>
              <a:rPr lang="en-US" sz="1100" b="1" dirty="0">
                <a:latin typeface="+mj-lt"/>
              </a:rPr>
              <a:t>FHA Resource: </a:t>
            </a:r>
            <a:r>
              <a:rPr lang="en-US" sz="1100" dirty="0">
                <a:latin typeface="+mj-lt"/>
              </a:rPr>
              <a:t>2020 MAP Guide, Appendix A.5.7: Capital Needs Assessments (pgs. 767-781/955)</a:t>
            </a:r>
          </a:p>
        </p:txBody>
      </p:sp>
    </p:spTree>
    <p:extLst>
      <p:ext uri="{BB962C8B-B14F-4D97-AF65-F5344CB8AC3E}">
        <p14:creationId xmlns:p14="http://schemas.microsoft.com/office/powerpoint/2010/main" val="347630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690542-A74B-795F-438C-4846A34A2BED}"/>
              </a:ext>
            </a:extLst>
          </p:cNvPr>
          <p:cNvSpPr txBox="1"/>
          <p:nvPr/>
        </p:nvSpPr>
        <p:spPr>
          <a:xfrm>
            <a:off x="513806" y="1089898"/>
            <a:ext cx="10638225" cy="4678204"/>
          </a:xfrm>
          <a:prstGeom prst="rect">
            <a:avLst/>
          </a:prstGeom>
          <a:noFill/>
        </p:spPr>
        <p:txBody>
          <a:bodyPr wrap="square">
            <a:spAutoFit/>
          </a:bodyPr>
          <a:lstStyle/>
          <a:p>
            <a:endParaRPr lang="en-US" b="1" dirty="0">
              <a:latin typeface="Arial Narrow"/>
            </a:endParaRPr>
          </a:p>
          <a:p>
            <a:pPr marL="285750" indent="-285750" algn="l">
              <a:buFont typeface="Arial" panose="020B0604020202020204" pitchFamily="34" charset="0"/>
              <a:buChar char="•"/>
            </a:pPr>
            <a:r>
              <a:rPr lang="en-US" sz="2000" b="0" i="0" u="none" strike="noStrike" baseline="0" dirty="0">
                <a:latin typeface="+mj-lt"/>
              </a:rPr>
              <a:t>Reserve balance is based upon a 20-year estimate period, such that the minimum balance is 5% of the uninflated replacement reserve total, adjusted annually for inflation. </a:t>
            </a:r>
          </a:p>
          <a:p>
            <a:pPr algn="l"/>
            <a:endParaRPr lang="en-US" sz="2000" dirty="0">
              <a:latin typeface="+mj-lt"/>
            </a:endParaRPr>
          </a:p>
          <a:p>
            <a:pPr marL="285750" indent="-285750" algn="l">
              <a:buFont typeface="Arial" panose="020B0604020202020204" pitchFamily="34" charset="0"/>
              <a:buChar char="•"/>
            </a:pPr>
            <a:r>
              <a:rPr lang="en-US" sz="2000" b="0" i="0" u="none" strike="noStrike" baseline="0" dirty="0">
                <a:latin typeface="+mj-lt"/>
              </a:rPr>
              <a:t>For HUD insured loans, any balance</a:t>
            </a:r>
            <a:r>
              <a:rPr lang="en-US" sz="2000" dirty="0">
                <a:latin typeface="+mj-lt"/>
              </a:rPr>
              <a:t> </a:t>
            </a:r>
            <a:r>
              <a:rPr lang="en-US" sz="2000" b="0" i="0" u="none" strike="noStrike" baseline="0" dirty="0">
                <a:latin typeface="+mj-lt"/>
              </a:rPr>
              <a:t>observed in years 11 – 20, that is less than the calculated minimum balance, cannot exceed 50% of the cumulative amortization of the mortgage.</a:t>
            </a:r>
          </a:p>
          <a:p>
            <a:pPr algn="l"/>
            <a:endParaRPr lang="en-US" sz="2000" b="0" i="0" u="none" strike="noStrike" baseline="0" dirty="0">
              <a:latin typeface="+mj-lt"/>
            </a:endParaRPr>
          </a:p>
          <a:p>
            <a:pPr marL="285750" indent="-285750" algn="l">
              <a:buFont typeface="Arial" panose="020B0604020202020204" pitchFamily="34" charset="0"/>
              <a:buChar char="•"/>
            </a:pPr>
            <a:r>
              <a:rPr lang="en-US" sz="2000" b="0" i="0" u="none" strike="noStrike" baseline="0" dirty="0">
                <a:latin typeface="+mj-lt"/>
              </a:rPr>
              <a:t>Adjustments to financial factors in HUD's e-Tool are the responsibility of the lender and/or PHA for HUD Programs/Events that require the lender and/or PHA to act as the 'Initiator' of the e-Tool.</a:t>
            </a:r>
          </a:p>
          <a:p>
            <a:pPr algn="l"/>
            <a:endParaRPr lang="en-US" sz="2000" dirty="0">
              <a:latin typeface="+mj-lt"/>
            </a:endParaRPr>
          </a:p>
          <a:p>
            <a:pPr marL="285750" indent="-285750" algn="l">
              <a:buFont typeface="Arial" panose="020B0604020202020204" pitchFamily="34" charset="0"/>
              <a:buChar char="•"/>
            </a:pPr>
            <a:r>
              <a:rPr lang="en-US" sz="2000" dirty="0">
                <a:latin typeface="+mj-lt"/>
              </a:rPr>
              <a:t>A new CNA is ordered by Servicing / Asset Management 10 years after closing and this allows for a new 20-year RFR analysis and can reset the reserve schedule. </a:t>
            </a:r>
          </a:p>
        </p:txBody>
      </p:sp>
      <p:sp>
        <p:nvSpPr>
          <p:cNvPr id="7" name="Title 1">
            <a:extLst>
              <a:ext uri="{FF2B5EF4-FFF2-40B4-BE49-F238E27FC236}">
                <a16:creationId xmlns:a16="http://schemas.microsoft.com/office/drawing/2014/main" id="{9507E3F5-B086-DFC3-A940-8505FE99DD44}"/>
              </a:ext>
            </a:extLst>
          </p:cNvPr>
          <p:cNvSpPr>
            <a:spLocks noGrp="1"/>
          </p:cNvSpPr>
          <p:nvPr>
            <p:ph type="title"/>
          </p:nvPr>
        </p:nvSpPr>
        <p:spPr>
          <a:xfrm>
            <a:off x="513806" y="126717"/>
            <a:ext cx="9221801" cy="896471"/>
          </a:xfrm>
        </p:spPr>
        <p:txBody>
          <a:bodyPr/>
          <a:lstStyle/>
          <a:p>
            <a:r>
              <a:rPr lang="en-US" dirty="0"/>
              <a:t>PCNA - Reserves </a:t>
            </a:r>
          </a:p>
          <a:p>
            <a:br>
              <a:rPr lang="en-US" dirty="0"/>
            </a:br>
            <a:endParaRPr lang="en-US" dirty="0"/>
          </a:p>
          <a:p>
            <a:endParaRPr lang="en-US" dirty="0"/>
          </a:p>
        </p:txBody>
      </p:sp>
    </p:spTree>
    <p:extLst>
      <p:ext uri="{BB962C8B-B14F-4D97-AF65-F5344CB8AC3E}">
        <p14:creationId xmlns:p14="http://schemas.microsoft.com/office/powerpoint/2010/main" val="136529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A14F95A-19A2-B588-AEF1-2BE627361FC7}"/>
              </a:ext>
            </a:extLst>
          </p:cNvPr>
          <p:cNvPicPr>
            <a:picLocks noGrp="1" noChangeAspect="1"/>
          </p:cNvPicPr>
          <p:nvPr>
            <p:ph idx="1"/>
          </p:nvPr>
        </p:nvPicPr>
        <p:blipFill>
          <a:blip r:embed="rId3"/>
          <a:stretch>
            <a:fillRect/>
          </a:stretch>
        </p:blipFill>
        <p:spPr>
          <a:xfrm>
            <a:off x="81518" y="1284495"/>
            <a:ext cx="5157927" cy="4487452"/>
          </a:xfrm>
        </p:spPr>
      </p:pic>
      <p:sp>
        <p:nvSpPr>
          <p:cNvPr id="5" name="Title 4">
            <a:extLst>
              <a:ext uri="{FF2B5EF4-FFF2-40B4-BE49-F238E27FC236}">
                <a16:creationId xmlns:a16="http://schemas.microsoft.com/office/drawing/2014/main" id="{2D74C7D5-18BE-0665-6004-33E8F55E2C43}"/>
              </a:ext>
            </a:extLst>
          </p:cNvPr>
          <p:cNvSpPr>
            <a:spLocks noGrp="1"/>
          </p:cNvSpPr>
          <p:nvPr>
            <p:ph type="title"/>
          </p:nvPr>
        </p:nvSpPr>
        <p:spPr>
          <a:xfrm>
            <a:off x="200647" y="108431"/>
            <a:ext cx="9221801" cy="896471"/>
          </a:xfrm>
        </p:spPr>
        <p:txBody>
          <a:bodyPr/>
          <a:lstStyle/>
          <a:p>
            <a:r>
              <a:rPr lang="en-US" dirty="0"/>
              <a:t>RFR Financial Factors Tool (FHA)</a:t>
            </a:r>
          </a:p>
        </p:txBody>
      </p:sp>
      <p:pic>
        <p:nvPicPr>
          <p:cNvPr id="7" name="Picture 6">
            <a:extLst>
              <a:ext uri="{FF2B5EF4-FFF2-40B4-BE49-F238E27FC236}">
                <a16:creationId xmlns:a16="http://schemas.microsoft.com/office/drawing/2014/main" id="{E2A64316-8FC6-C516-0D65-9263253FD789}"/>
              </a:ext>
            </a:extLst>
          </p:cNvPr>
          <p:cNvPicPr>
            <a:picLocks noChangeAspect="1"/>
          </p:cNvPicPr>
          <p:nvPr/>
        </p:nvPicPr>
        <p:blipFill rotWithShape="1">
          <a:blip r:embed="rId4"/>
          <a:srcRect/>
          <a:stretch/>
        </p:blipFill>
        <p:spPr>
          <a:xfrm>
            <a:off x="5411910" y="1775485"/>
            <a:ext cx="3645538" cy="2062311"/>
          </a:xfrm>
          <a:prstGeom prst="rect">
            <a:avLst/>
          </a:prstGeom>
        </p:spPr>
      </p:pic>
      <p:pic>
        <p:nvPicPr>
          <p:cNvPr id="11" name="Picture 10">
            <a:extLst>
              <a:ext uri="{FF2B5EF4-FFF2-40B4-BE49-F238E27FC236}">
                <a16:creationId xmlns:a16="http://schemas.microsoft.com/office/drawing/2014/main" id="{03439426-9283-A40D-B61A-6FB1D43EA4B7}"/>
              </a:ext>
            </a:extLst>
          </p:cNvPr>
          <p:cNvPicPr>
            <a:picLocks noChangeAspect="1"/>
          </p:cNvPicPr>
          <p:nvPr/>
        </p:nvPicPr>
        <p:blipFill rotWithShape="1">
          <a:blip r:embed="rId5"/>
          <a:srcRect l="1934" t="3626" r="3978" b="4082"/>
          <a:stretch/>
        </p:blipFill>
        <p:spPr>
          <a:xfrm>
            <a:off x="9229913" y="3142794"/>
            <a:ext cx="2853528" cy="1390004"/>
          </a:xfrm>
          <a:prstGeom prst="rect">
            <a:avLst/>
          </a:prstGeom>
        </p:spPr>
      </p:pic>
      <p:pic>
        <p:nvPicPr>
          <p:cNvPr id="14" name="Picture 13">
            <a:extLst>
              <a:ext uri="{FF2B5EF4-FFF2-40B4-BE49-F238E27FC236}">
                <a16:creationId xmlns:a16="http://schemas.microsoft.com/office/drawing/2014/main" id="{D7EDD3D6-D02D-047A-E780-7D249D7B524B}"/>
              </a:ext>
            </a:extLst>
          </p:cNvPr>
          <p:cNvPicPr>
            <a:picLocks noChangeAspect="1"/>
          </p:cNvPicPr>
          <p:nvPr/>
        </p:nvPicPr>
        <p:blipFill>
          <a:blip r:embed="rId6"/>
          <a:stretch>
            <a:fillRect/>
          </a:stretch>
        </p:blipFill>
        <p:spPr>
          <a:xfrm>
            <a:off x="5360150" y="4145573"/>
            <a:ext cx="3749058" cy="2379286"/>
          </a:xfrm>
          <a:prstGeom prst="rect">
            <a:avLst/>
          </a:prstGeom>
        </p:spPr>
      </p:pic>
      <p:sp>
        <p:nvSpPr>
          <p:cNvPr id="15" name="TextBox 14">
            <a:extLst>
              <a:ext uri="{FF2B5EF4-FFF2-40B4-BE49-F238E27FC236}">
                <a16:creationId xmlns:a16="http://schemas.microsoft.com/office/drawing/2014/main" id="{E1CA6249-5B65-28CD-91F1-F6A63419A396}"/>
              </a:ext>
            </a:extLst>
          </p:cNvPr>
          <p:cNvSpPr txBox="1"/>
          <p:nvPr/>
        </p:nvSpPr>
        <p:spPr>
          <a:xfrm>
            <a:off x="5985304" y="1204272"/>
            <a:ext cx="2968125" cy="338554"/>
          </a:xfrm>
          <a:prstGeom prst="rect">
            <a:avLst/>
          </a:prstGeom>
          <a:noFill/>
        </p:spPr>
        <p:txBody>
          <a:bodyPr wrap="square" rtlCol="0">
            <a:spAutoFit/>
          </a:bodyPr>
          <a:lstStyle/>
          <a:p>
            <a:r>
              <a:rPr lang="en-US" sz="1600" b="1" dirty="0">
                <a:latin typeface="+mj-lt"/>
              </a:rPr>
              <a:t>Must pass both tests </a:t>
            </a:r>
          </a:p>
        </p:txBody>
      </p:sp>
      <p:sp>
        <p:nvSpPr>
          <p:cNvPr id="17" name="TextBox 16">
            <a:extLst>
              <a:ext uri="{FF2B5EF4-FFF2-40B4-BE49-F238E27FC236}">
                <a16:creationId xmlns:a16="http://schemas.microsoft.com/office/drawing/2014/main" id="{6001EDBA-5320-2C34-B1D1-6CA3A4D1D9C0}"/>
              </a:ext>
            </a:extLst>
          </p:cNvPr>
          <p:cNvSpPr txBox="1"/>
          <p:nvPr/>
        </p:nvSpPr>
        <p:spPr>
          <a:xfrm>
            <a:off x="5619947" y="1470220"/>
            <a:ext cx="3229463" cy="307777"/>
          </a:xfrm>
          <a:prstGeom prst="rect">
            <a:avLst/>
          </a:prstGeom>
          <a:noFill/>
        </p:spPr>
        <p:txBody>
          <a:bodyPr wrap="square">
            <a:spAutoFit/>
          </a:bodyPr>
          <a:lstStyle/>
          <a:p>
            <a:r>
              <a:rPr lang="en-US" sz="1400" dirty="0">
                <a:latin typeface="+mj-lt"/>
              </a:rPr>
              <a:t>Minimum Balance Test (10 years)</a:t>
            </a:r>
          </a:p>
        </p:txBody>
      </p:sp>
      <p:sp>
        <p:nvSpPr>
          <p:cNvPr id="18" name="TextBox 17">
            <a:extLst>
              <a:ext uri="{FF2B5EF4-FFF2-40B4-BE49-F238E27FC236}">
                <a16:creationId xmlns:a16="http://schemas.microsoft.com/office/drawing/2014/main" id="{C3EB9408-14E9-B40D-72A5-FAAC31F9641A}"/>
              </a:ext>
            </a:extLst>
          </p:cNvPr>
          <p:cNvSpPr txBox="1"/>
          <p:nvPr/>
        </p:nvSpPr>
        <p:spPr>
          <a:xfrm>
            <a:off x="5860944" y="3837796"/>
            <a:ext cx="2747468" cy="307777"/>
          </a:xfrm>
          <a:prstGeom prst="rect">
            <a:avLst/>
          </a:prstGeom>
          <a:noFill/>
        </p:spPr>
        <p:txBody>
          <a:bodyPr wrap="square">
            <a:spAutoFit/>
          </a:bodyPr>
          <a:lstStyle/>
          <a:p>
            <a:r>
              <a:rPr lang="en-US" sz="1400" dirty="0">
                <a:latin typeface="+mj-lt"/>
              </a:rPr>
              <a:t>Cumulative Amortization Test</a:t>
            </a:r>
          </a:p>
        </p:txBody>
      </p:sp>
      <p:sp>
        <p:nvSpPr>
          <p:cNvPr id="19" name="TextBox 18">
            <a:extLst>
              <a:ext uri="{FF2B5EF4-FFF2-40B4-BE49-F238E27FC236}">
                <a16:creationId xmlns:a16="http://schemas.microsoft.com/office/drawing/2014/main" id="{49F9C926-3EC6-13D1-7373-C47632F1D15C}"/>
              </a:ext>
            </a:extLst>
          </p:cNvPr>
          <p:cNvSpPr txBox="1"/>
          <p:nvPr/>
        </p:nvSpPr>
        <p:spPr>
          <a:xfrm>
            <a:off x="9572889" y="2455090"/>
            <a:ext cx="2167576" cy="338554"/>
          </a:xfrm>
          <a:prstGeom prst="rect">
            <a:avLst/>
          </a:prstGeom>
          <a:noFill/>
        </p:spPr>
        <p:txBody>
          <a:bodyPr wrap="square" rtlCol="0">
            <a:spAutoFit/>
          </a:bodyPr>
          <a:lstStyle/>
          <a:p>
            <a:r>
              <a:rPr lang="en-US" sz="1600" b="1" dirty="0">
                <a:latin typeface="+mj-lt"/>
              </a:rPr>
              <a:t>Not required to pass</a:t>
            </a:r>
          </a:p>
        </p:txBody>
      </p:sp>
      <p:sp>
        <p:nvSpPr>
          <p:cNvPr id="20" name="TextBox 19">
            <a:extLst>
              <a:ext uri="{FF2B5EF4-FFF2-40B4-BE49-F238E27FC236}">
                <a16:creationId xmlns:a16="http://schemas.microsoft.com/office/drawing/2014/main" id="{3BE743EE-A088-B931-A68D-7BFDBF454F70}"/>
              </a:ext>
            </a:extLst>
          </p:cNvPr>
          <p:cNvSpPr txBox="1"/>
          <p:nvPr/>
        </p:nvSpPr>
        <p:spPr>
          <a:xfrm>
            <a:off x="9034466" y="2793644"/>
            <a:ext cx="3244422" cy="307777"/>
          </a:xfrm>
          <a:prstGeom prst="rect">
            <a:avLst/>
          </a:prstGeom>
          <a:noFill/>
        </p:spPr>
        <p:txBody>
          <a:bodyPr wrap="square">
            <a:spAutoFit/>
          </a:bodyPr>
          <a:lstStyle/>
          <a:p>
            <a:r>
              <a:rPr lang="en-US" sz="1400" dirty="0">
                <a:latin typeface="+mj-lt"/>
              </a:rPr>
              <a:t>Minimum Balance Test (11-20 years)</a:t>
            </a:r>
          </a:p>
        </p:txBody>
      </p:sp>
    </p:spTree>
    <p:extLst>
      <p:ext uri="{BB962C8B-B14F-4D97-AF65-F5344CB8AC3E}">
        <p14:creationId xmlns:p14="http://schemas.microsoft.com/office/powerpoint/2010/main" val="194801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40C-4DEB-48AA-C532-C7572AB8CD94}"/>
              </a:ext>
            </a:extLst>
          </p:cNvPr>
          <p:cNvSpPr>
            <a:spLocks noGrp="1"/>
          </p:cNvSpPr>
          <p:nvPr>
            <p:ph type="title"/>
          </p:nvPr>
        </p:nvSpPr>
        <p:spPr/>
        <p:txBody>
          <a:bodyPr/>
          <a:lstStyle/>
          <a:p>
            <a:r>
              <a:rPr lang="en-US" dirty="0"/>
              <a:t>PCNA – Supplementary Reports</a:t>
            </a:r>
          </a:p>
        </p:txBody>
      </p:sp>
      <p:sp>
        <p:nvSpPr>
          <p:cNvPr id="3" name="Content Placeholder 2">
            <a:extLst>
              <a:ext uri="{FF2B5EF4-FFF2-40B4-BE49-F238E27FC236}">
                <a16:creationId xmlns:a16="http://schemas.microsoft.com/office/drawing/2014/main" id="{77FDFE64-EF67-39AF-A153-3CD385A95600}"/>
              </a:ext>
            </a:extLst>
          </p:cNvPr>
          <p:cNvSpPr>
            <a:spLocks noGrp="1"/>
          </p:cNvSpPr>
          <p:nvPr>
            <p:ph idx="1"/>
          </p:nvPr>
        </p:nvSpPr>
        <p:spPr>
          <a:xfrm>
            <a:off x="1103312" y="1637414"/>
            <a:ext cx="9231535" cy="4610985"/>
          </a:xfrm>
        </p:spPr>
        <p:txBody>
          <a:bodyPr>
            <a:normAutofit/>
          </a:bodyPr>
          <a:lstStyle/>
          <a:p>
            <a:r>
              <a:rPr lang="en-US" dirty="0"/>
              <a:t>For properties &gt;30 years old, an intrusive inspection is typically required</a:t>
            </a:r>
          </a:p>
          <a:p>
            <a:pPr lvl="1"/>
            <a:r>
              <a:rPr lang="en-US" sz="2000" dirty="0"/>
              <a:t>Electrical inspection</a:t>
            </a:r>
          </a:p>
          <a:p>
            <a:pPr lvl="1"/>
            <a:r>
              <a:rPr lang="en-US" sz="2000" dirty="0"/>
              <a:t>Sewer scoping</a:t>
            </a:r>
          </a:p>
          <a:p>
            <a:r>
              <a:rPr lang="en-US" dirty="0"/>
              <a:t>Seismic testing – for non-benchmark buildings in high seismic areas</a:t>
            </a:r>
          </a:p>
          <a:p>
            <a:pPr lvl="1"/>
            <a:r>
              <a:rPr lang="en-US" sz="2000" dirty="0"/>
              <a:t>Benchmark buildings are typically those built after XXXX. Benchmark buildings still require a letter from an engineer confirming its status.</a:t>
            </a:r>
          </a:p>
          <a:p>
            <a:r>
              <a:rPr lang="en-US" dirty="0"/>
              <a:t>Modified AEC Report</a:t>
            </a:r>
          </a:p>
          <a:p>
            <a:pPr lvl="1"/>
            <a:r>
              <a:rPr lang="en-US" sz="2000" dirty="0"/>
              <a:t>Suggested (required?) for properties considering &gt;$15,000/unit in repairs and/or Level 2 repairs (require Architect/GC)</a:t>
            </a:r>
          </a:p>
        </p:txBody>
      </p:sp>
    </p:spTree>
    <p:extLst>
      <p:ext uri="{BB962C8B-B14F-4D97-AF65-F5344CB8AC3E}">
        <p14:creationId xmlns:p14="http://schemas.microsoft.com/office/powerpoint/2010/main" val="3491474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54FFBF54-D15F-8559-B224-6169D6FD33E8}"/>
              </a:ext>
            </a:extLst>
          </p:cNvPr>
          <p:cNvSpPr>
            <a:spLocks noGrp="1"/>
          </p:cNvSpPr>
          <p:nvPr>
            <p:ph idx="1"/>
          </p:nvPr>
        </p:nvSpPr>
        <p:spPr>
          <a:xfrm>
            <a:off x="3636334" y="848159"/>
            <a:ext cx="4667693" cy="6164683"/>
          </a:xfrm>
        </p:spPr>
        <p:txBody>
          <a:bodyPr vert="horz" lIns="274320" tIns="182880" rIns="274320" bIns="182880" rtlCol="0" anchor="t">
            <a:noAutofit/>
          </a:bodyPr>
          <a:lstStyle/>
          <a:p>
            <a:pPr marL="0" indent="0">
              <a:buNone/>
            </a:pPr>
            <a:r>
              <a:rPr lang="en-US" sz="1400" b="1" dirty="0">
                <a:solidFill>
                  <a:schemeClr val="tx1"/>
                </a:solidFill>
                <a:latin typeface="+mj-lt"/>
              </a:rPr>
              <a:t>Fair Housing Act (FHA)</a:t>
            </a:r>
          </a:p>
          <a:p>
            <a:r>
              <a:rPr lang="en-US" sz="1400" dirty="0">
                <a:solidFill>
                  <a:schemeClr val="tx1"/>
                </a:solidFill>
                <a:latin typeface="+mj-lt"/>
              </a:rPr>
              <a:t>The FHA design and construction requirements include: </a:t>
            </a:r>
          </a:p>
          <a:p>
            <a:pPr marL="608497" lvl="2" indent="-285750">
              <a:buFont typeface="Courier New" panose="02070309020205020404" pitchFamily="49" charset="0"/>
              <a:buChar char="o"/>
            </a:pPr>
            <a:r>
              <a:rPr lang="en-US" sz="1400" dirty="0">
                <a:solidFill>
                  <a:schemeClr val="tx1"/>
                </a:solidFill>
                <a:latin typeface="+mj-lt"/>
              </a:rPr>
              <a:t>Accessible public and common use areas</a:t>
            </a:r>
          </a:p>
          <a:p>
            <a:pPr marL="608497" lvl="2" indent="-285750">
              <a:buFont typeface="Courier New" panose="02070309020205020404" pitchFamily="49" charset="0"/>
              <a:buChar char="o"/>
            </a:pPr>
            <a:r>
              <a:rPr lang="en-US" sz="1400" dirty="0">
                <a:solidFill>
                  <a:schemeClr val="tx1"/>
                </a:solidFill>
                <a:latin typeface="+mj-lt"/>
              </a:rPr>
              <a:t>Doors that are wide enough to allow passage by people using wheelchairs</a:t>
            </a:r>
          </a:p>
          <a:p>
            <a:pPr marL="608497" lvl="2" indent="-285750">
              <a:buFont typeface="Courier New" panose="02070309020205020404" pitchFamily="49" charset="0"/>
              <a:buChar char="o"/>
            </a:pPr>
            <a:r>
              <a:rPr lang="en-US" sz="1400" dirty="0">
                <a:solidFill>
                  <a:schemeClr val="tx1"/>
                </a:solidFill>
                <a:latin typeface="+mj-lt"/>
              </a:rPr>
              <a:t>Accessible routes into and through the units</a:t>
            </a:r>
          </a:p>
          <a:p>
            <a:pPr marL="608497" lvl="2" indent="-285750">
              <a:buFont typeface="Courier New" panose="02070309020205020404" pitchFamily="49" charset="0"/>
              <a:buChar char="o"/>
            </a:pPr>
            <a:r>
              <a:rPr lang="en-US" sz="1400" dirty="0">
                <a:solidFill>
                  <a:schemeClr val="tx1"/>
                </a:solidFill>
                <a:latin typeface="+mj-lt"/>
              </a:rPr>
              <a:t>Accessible light switches, electrical outlets, and thermostats,</a:t>
            </a:r>
          </a:p>
          <a:p>
            <a:pPr marL="608497" lvl="2" indent="-285750">
              <a:buFont typeface="Courier New" panose="02070309020205020404" pitchFamily="49" charset="0"/>
              <a:buChar char="o"/>
            </a:pPr>
            <a:r>
              <a:rPr lang="en-US" sz="1400" dirty="0">
                <a:solidFill>
                  <a:schemeClr val="tx1"/>
                </a:solidFill>
                <a:latin typeface="+mj-lt"/>
              </a:rPr>
              <a:t>Reinforcements in bathroom walls for grab bars</a:t>
            </a:r>
          </a:p>
          <a:p>
            <a:pPr marL="608497" lvl="2" indent="-285750">
              <a:buFont typeface="Courier New" panose="02070309020205020404" pitchFamily="49" charset="0"/>
              <a:buChar char="o"/>
            </a:pPr>
            <a:r>
              <a:rPr lang="en-US" sz="1400" dirty="0">
                <a:solidFill>
                  <a:schemeClr val="tx1"/>
                </a:solidFill>
                <a:latin typeface="+mj-lt"/>
              </a:rPr>
              <a:t>Usable kitchens and bathroom</a:t>
            </a:r>
          </a:p>
          <a:p>
            <a:pPr marL="285750" indent="-285750">
              <a:buFont typeface="Arial" panose="020B0604020202020204" pitchFamily="34" charset="0"/>
              <a:buChar char="•"/>
            </a:pPr>
            <a:r>
              <a:rPr lang="en-US" sz="1400" dirty="0">
                <a:solidFill>
                  <a:schemeClr val="tx1"/>
                </a:solidFill>
                <a:latin typeface="+mj-lt"/>
              </a:rPr>
              <a:t>HUD issued its Fair Housing Accessibility Guidelines to help builders and architects comply with these requirements in 1991. </a:t>
            </a:r>
          </a:p>
          <a:p>
            <a:pPr marL="285750" indent="-285750">
              <a:buFont typeface="Arial" panose="020B0604020202020204" pitchFamily="34" charset="0"/>
              <a:buChar char="•"/>
            </a:pPr>
            <a:r>
              <a:rPr lang="en-US" sz="1400" dirty="0">
                <a:solidFill>
                  <a:schemeClr val="tx1"/>
                </a:solidFill>
                <a:latin typeface="+mj-lt"/>
              </a:rPr>
              <a:t>Fair Housing Act requires residential buildings constructed after March 13, 1991, or permitted after June 15, 1990, be designed and constructed in compliance with the Act.</a:t>
            </a:r>
          </a:p>
        </p:txBody>
      </p:sp>
      <p:sp>
        <p:nvSpPr>
          <p:cNvPr id="25" name="Text Placeholder 24">
            <a:extLst>
              <a:ext uri="{FF2B5EF4-FFF2-40B4-BE49-F238E27FC236}">
                <a16:creationId xmlns:a16="http://schemas.microsoft.com/office/drawing/2014/main" id="{552E19B4-00E7-65FF-A093-8E89C62E718F}"/>
              </a:ext>
            </a:extLst>
          </p:cNvPr>
          <p:cNvSpPr>
            <a:spLocks noGrp="1"/>
          </p:cNvSpPr>
          <p:nvPr>
            <p:ph idx="13"/>
          </p:nvPr>
        </p:nvSpPr>
        <p:spPr>
          <a:xfrm>
            <a:off x="7615185" y="563526"/>
            <a:ext cx="4502387" cy="5644889"/>
          </a:xfrm>
        </p:spPr>
        <p:txBody>
          <a:bodyPr vert="horz" lIns="274320" tIns="182880" rIns="274320" bIns="182880" rtlCol="0" anchor="t">
            <a:noAutofit/>
          </a:bodyPr>
          <a:lstStyle/>
          <a:p>
            <a:pPr marL="0" indent="0">
              <a:buNone/>
            </a:pPr>
            <a:r>
              <a:rPr lang="en-US" sz="1400" b="1" dirty="0">
                <a:solidFill>
                  <a:schemeClr val="tx1"/>
                </a:solidFill>
                <a:latin typeface="+mj-lt"/>
              </a:rPr>
              <a:t>Section 504 / Uniform Federal Accessibility Standards (UFAS)</a:t>
            </a:r>
          </a:p>
          <a:p>
            <a:r>
              <a:rPr lang="en-US" sz="1400" dirty="0">
                <a:solidFill>
                  <a:schemeClr val="tx1"/>
                </a:solidFill>
                <a:latin typeface="+mj-lt"/>
              </a:rPr>
              <a:t>Section 504 requires that recipients of </a:t>
            </a:r>
            <a:r>
              <a:rPr lang="en-US" sz="1400" u="sng" dirty="0">
                <a:solidFill>
                  <a:schemeClr val="tx1"/>
                </a:solidFill>
                <a:latin typeface="+mj-lt"/>
              </a:rPr>
              <a:t>federal financial assistance </a:t>
            </a:r>
            <a:r>
              <a:rPr lang="en-US" sz="1400" dirty="0">
                <a:solidFill>
                  <a:schemeClr val="tx1"/>
                </a:solidFill>
                <a:latin typeface="+mj-lt"/>
              </a:rPr>
              <a:t>ensure that their programs and activities are readily accessible to and usable by individuals with disabilities.</a:t>
            </a:r>
          </a:p>
          <a:p>
            <a:pPr marL="285750" indent="-285750">
              <a:buFont typeface="Arial" panose="020B0604020202020204" pitchFamily="34" charset="0"/>
              <a:buChar char="•"/>
            </a:pPr>
            <a:r>
              <a:rPr lang="en-US" sz="1400" dirty="0">
                <a:solidFill>
                  <a:schemeClr val="tx1"/>
                </a:solidFill>
                <a:latin typeface="+mj-lt"/>
              </a:rPr>
              <a:t>As of July 11, 1988, newly-constructed housing and non-housing facilities must be designed and constructed to be readily accessible to and usable by persons with disabilities. </a:t>
            </a:r>
          </a:p>
          <a:p>
            <a:pPr marL="447123" lvl="1" indent="-285750">
              <a:buFont typeface="Courier New" panose="02070309020205020404" pitchFamily="49" charset="0"/>
              <a:buChar char="o"/>
            </a:pPr>
            <a:r>
              <a:rPr lang="en-US" sz="1400" dirty="0">
                <a:solidFill>
                  <a:schemeClr val="tx1"/>
                </a:solidFill>
                <a:latin typeface="+mj-lt"/>
              </a:rPr>
              <a:t>For new construction multifamily housing projects, </a:t>
            </a:r>
            <a:r>
              <a:rPr lang="en-US" sz="1400" u="sng" dirty="0">
                <a:solidFill>
                  <a:schemeClr val="tx1"/>
                </a:solidFill>
                <a:latin typeface="+mj-lt"/>
              </a:rPr>
              <a:t>a minimum of 5 percent of the total dwelling units (or at least one unit, whichever is greater) must be made accessible for persons with mobility impairments. </a:t>
            </a:r>
          </a:p>
          <a:p>
            <a:pPr marL="447123" lvl="1" indent="-285750">
              <a:buFont typeface="Courier New" panose="02070309020205020404" pitchFamily="49" charset="0"/>
              <a:buChar char="o"/>
            </a:pPr>
            <a:r>
              <a:rPr lang="en-US" sz="1400" u="sng" dirty="0">
                <a:solidFill>
                  <a:schemeClr val="tx1"/>
                </a:solidFill>
                <a:latin typeface="+mj-lt"/>
              </a:rPr>
              <a:t>2 percent of the total units (or at least one unit, whichever is greater) must be made accessible for persons with hearing or vision impairments. </a:t>
            </a:r>
          </a:p>
          <a:p>
            <a:pPr marL="447123" lvl="1" indent="-285750">
              <a:buFont typeface="Courier New" panose="02070309020205020404" pitchFamily="49" charset="0"/>
              <a:buChar char="o"/>
            </a:pPr>
            <a:r>
              <a:rPr lang="en-US" sz="1400" dirty="0">
                <a:solidFill>
                  <a:schemeClr val="tx1"/>
                </a:solidFill>
                <a:latin typeface="+mj-lt"/>
              </a:rPr>
              <a:t>In circumstances where greater need is demonstrated, HUD may prescribe higher percentages or numbers.</a:t>
            </a:r>
          </a:p>
          <a:p>
            <a:pPr lvl="1"/>
            <a:endParaRPr lang="en-US" sz="1400" dirty="0">
              <a:solidFill>
                <a:schemeClr val="tx1"/>
              </a:solidFill>
              <a:latin typeface="+mj-lt"/>
            </a:endParaRPr>
          </a:p>
        </p:txBody>
      </p:sp>
      <p:sp>
        <p:nvSpPr>
          <p:cNvPr id="5" name="Title 4">
            <a:extLst>
              <a:ext uri="{FF2B5EF4-FFF2-40B4-BE49-F238E27FC236}">
                <a16:creationId xmlns:a16="http://schemas.microsoft.com/office/drawing/2014/main" id="{4EC5A2A4-9BE0-51CF-D855-7932641FAB97}"/>
              </a:ext>
            </a:extLst>
          </p:cNvPr>
          <p:cNvSpPr>
            <a:spLocks noGrp="1"/>
          </p:cNvSpPr>
          <p:nvPr>
            <p:ph type="title"/>
          </p:nvPr>
        </p:nvSpPr>
        <p:spPr>
          <a:xfrm>
            <a:off x="465574" y="68730"/>
            <a:ext cx="11159458" cy="896471"/>
          </a:xfrm>
        </p:spPr>
        <p:txBody>
          <a:bodyPr/>
          <a:lstStyle/>
          <a:p>
            <a:r>
              <a:rPr lang="en-US" sz="4000" dirty="0"/>
              <a:t>FHA Accessibility Requirements </a:t>
            </a:r>
            <a:br>
              <a:rPr lang="en-US" sz="4000" dirty="0"/>
            </a:br>
            <a:r>
              <a:rPr lang="en-US" sz="1400" dirty="0"/>
              <a:t>(2020 MAP Guide, Appendix, A.5.2 – pgs. 731-744/955)</a:t>
            </a:r>
            <a:br>
              <a:rPr lang="en-US" sz="4000" dirty="0"/>
            </a:br>
            <a:endParaRPr lang="en-US" sz="4000" dirty="0"/>
          </a:p>
        </p:txBody>
      </p:sp>
      <p:sp>
        <p:nvSpPr>
          <p:cNvPr id="7" name="Text Placeholder 24">
            <a:extLst>
              <a:ext uri="{FF2B5EF4-FFF2-40B4-BE49-F238E27FC236}">
                <a16:creationId xmlns:a16="http://schemas.microsoft.com/office/drawing/2014/main" id="{5893FB8A-4196-F1E9-0E9F-369D5E074C1C}"/>
              </a:ext>
            </a:extLst>
          </p:cNvPr>
          <p:cNvSpPr txBox="1">
            <a:spLocks/>
          </p:cNvSpPr>
          <p:nvPr/>
        </p:nvSpPr>
        <p:spPr>
          <a:xfrm>
            <a:off x="74428" y="851646"/>
            <a:ext cx="3902442" cy="5041153"/>
          </a:xfrm>
          <a:prstGeom prst="rect">
            <a:avLst/>
          </a:prstGeom>
        </p:spPr>
        <p:txBody>
          <a:bodyPr vert="horz" lIns="274320" tIns="182880" rIns="274320" bIns="182880" rtlCol="0" anchor="t">
            <a:noAutofit/>
          </a:bodyPr>
          <a:lstStyle>
            <a:lvl1pPr marL="0" indent="0" algn="l" defTabSz="605150" rtl="0" eaLnBrk="1" latinLnBrk="0" hangingPunct="1">
              <a:lnSpc>
                <a:spcPct val="95000"/>
              </a:lnSpc>
              <a:spcBef>
                <a:spcPts val="0"/>
              </a:spcBef>
              <a:buFont typeface="Arial" panose="020B0604020202020204" pitchFamily="34" charset="0"/>
              <a:buNone/>
              <a:defRPr sz="1412" kern="1200">
                <a:solidFill>
                  <a:schemeClr val="accent1"/>
                </a:solidFill>
                <a:latin typeface="+mn-lt"/>
                <a:ea typeface="+mn-ea"/>
                <a:cs typeface="+mn-cs"/>
              </a:defRPr>
            </a:lvl1pPr>
            <a:lvl2pPr marL="161373" indent="-161373" algn="l" defTabSz="605150" rtl="0" eaLnBrk="1" latinLnBrk="0" hangingPunct="1">
              <a:lnSpc>
                <a:spcPct val="95000"/>
              </a:lnSpc>
              <a:spcBef>
                <a:spcPts val="0"/>
              </a:spcBef>
              <a:buFont typeface="Arial" panose="020B0604020202020204" pitchFamily="34" charset="0"/>
              <a:buChar char="•"/>
              <a:tabLst/>
              <a:defRPr sz="1412" kern="1200">
                <a:solidFill>
                  <a:schemeClr val="accent1"/>
                </a:solidFill>
                <a:latin typeface="+mn-lt"/>
                <a:ea typeface="+mn-ea"/>
                <a:cs typeface="+mn-cs"/>
              </a:defRPr>
            </a:lvl2pPr>
            <a:lvl3pPr marL="322747" indent="-161373" algn="l" defTabSz="605150" rtl="0" eaLnBrk="1" latinLnBrk="0" hangingPunct="1">
              <a:lnSpc>
                <a:spcPct val="95000"/>
              </a:lnSpc>
              <a:spcBef>
                <a:spcPts val="0"/>
              </a:spcBef>
              <a:buFont typeface="Garamond" panose="02020404030301010803" pitchFamily="18" charset="0"/>
              <a:buChar char="–"/>
              <a:tabLst/>
              <a:defRPr sz="1412" kern="1200">
                <a:solidFill>
                  <a:schemeClr val="accent1"/>
                </a:solidFill>
                <a:latin typeface="+mn-lt"/>
                <a:ea typeface="+mn-ea"/>
                <a:cs typeface="+mn-cs"/>
              </a:defRPr>
            </a:lvl3pPr>
            <a:lvl4pPr marL="484120" indent="-161373" algn="l" defTabSz="605150" rtl="0" eaLnBrk="1" latinLnBrk="0" hangingPunct="1">
              <a:lnSpc>
                <a:spcPct val="95000"/>
              </a:lnSpc>
              <a:spcBef>
                <a:spcPts val="0"/>
              </a:spcBef>
              <a:buFont typeface="Arial" panose="020B0604020202020204" pitchFamily="34" charset="0"/>
              <a:buChar char="•"/>
              <a:tabLst/>
              <a:defRPr sz="1412" kern="1200">
                <a:solidFill>
                  <a:schemeClr val="accent1"/>
                </a:solidFill>
                <a:latin typeface="+mn-lt"/>
                <a:ea typeface="+mn-ea"/>
                <a:cs typeface="+mn-cs"/>
              </a:defRPr>
            </a:lvl4pPr>
            <a:lvl5pPr marL="645493" indent="-161373" algn="l" defTabSz="605150" rtl="0" eaLnBrk="1" latinLnBrk="0" hangingPunct="1">
              <a:lnSpc>
                <a:spcPct val="95000"/>
              </a:lnSpc>
              <a:spcBef>
                <a:spcPts val="0"/>
              </a:spcBef>
              <a:buFont typeface="Garamond" panose="02020404030301010803" pitchFamily="18" charset="0"/>
              <a:buChar char="–"/>
              <a:tabLst/>
              <a:defRPr sz="1412" kern="1200">
                <a:solidFill>
                  <a:schemeClr val="accent1"/>
                </a:solidFill>
                <a:latin typeface="+mn-lt"/>
                <a:ea typeface="+mn-ea"/>
                <a:cs typeface="+mn-cs"/>
              </a:defRPr>
            </a:lvl5pPr>
            <a:lvl6pPr marL="166416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6pPr>
            <a:lvl7pPr marL="196673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7pPr>
            <a:lvl8pPr marL="2269312"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8pPr>
            <a:lvl9pPr marL="2571887" indent="-151287" algn="l" defTabSz="605150" rtl="0" eaLnBrk="1" latinLnBrk="0" hangingPunct="1">
              <a:lnSpc>
                <a:spcPct val="90000"/>
              </a:lnSpc>
              <a:spcBef>
                <a:spcPts val="331"/>
              </a:spcBef>
              <a:buFont typeface="Arial" panose="020B0604020202020204" pitchFamily="34" charset="0"/>
              <a:buChar char="•"/>
              <a:defRPr sz="1191" kern="1200">
                <a:solidFill>
                  <a:schemeClr val="tx1"/>
                </a:solidFill>
                <a:latin typeface="+mn-lt"/>
                <a:ea typeface="+mn-ea"/>
                <a:cs typeface="+mn-cs"/>
              </a:defRPr>
            </a:lvl9pPr>
          </a:lstStyle>
          <a:p>
            <a:r>
              <a:rPr lang="en-US" sz="1400" b="1" dirty="0">
                <a:solidFill>
                  <a:schemeClr val="tx1"/>
                </a:solidFill>
                <a:latin typeface="+mj-lt"/>
              </a:rPr>
              <a:t>Americans with Disabilities Act (ADA)</a:t>
            </a:r>
          </a:p>
          <a:p>
            <a:pPr marL="0" lvl="1" indent="0">
              <a:buNone/>
            </a:pPr>
            <a:endParaRPr lang="en-US" sz="1400" dirty="0">
              <a:solidFill>
                <a:schemeClr val="tx1"/>
              </a:solidFill>
              <a:latin typeface="+mj-lt"/>
            </a:endParaRPr>
          </a:p>
          <a:p>
            <a:pPr lvl="1"/>
            <a:r>
              <a:rPr lang="en-US" sz="1400" dirty="0">
                <a:solidFill>
                  <a:schemeClr val="tx1"/>
                </a:solidFill>
                <a:latin typeface="+mj-lt"/>
              </a:rPr>
              <a:t>Title II of the ADA covers housing provided or made available by public entities (state and local governments and special purposes districts). </a:t>
            </a:r>
          </a:p>
          <a:p>
            <a:pPr lvl="1"/>
            <a:endParaRPr lang="en-US" sz="1400" dirty="0">
              <a:solidFill>
                <a:schemeClr val="tx1"/>
              </a:solidFill>
              <a:latin typeface="+mj-lt"/>
            </a:endParaRPr>
          </a:p>
          <a:p>
            <a:pPr lvl="1"/>
            <a:r>
              <a:rPr lang="en-US" sz="1400" dirty="0">
                <a:solidFill>
                  <a:schemeClr val="tx1"/>
                </a:solidFill>
                <a:latin typeface="+mj-lt"/>
              </a:rPr>
              <a:t>Title III of the ADA prohibits private entities that own, lease, and operate places of public accommodation from discriminating on the basis of disability and requires places of public accommodation and commercial facilities to be designed, constructed, and altered in compliance with established accessibility standards.</a:t>
            </a:r>
          </a:p>
          <a:p>
            <a:pPr lvl="1"/>
            <a:endParaRPr lang="en-US" sz="1400" dirty="0">
              <a:solidFill>
                <a:schemeClr val="tx1"/>
              </a:solidFill>
              <a:latin typeface="+mj-lt"/>
            </a:endParaRPr>
          </a:p>
          <a:p>
            <a:pPr lvl="1"/>
            <a:r>
              <a:rPr lang="en-US" sz="1400" dirty="0">
                <a:solidFill>
                  <a:schemeClr val="tx1"/>
                </a:solidFill>
                <a:latin typeface="+mj-lt"/>
              </a:rPr>
              <a:t>Public accommodations at housing developments include any public areas that are open to the general public, such as a rental office. </a:t>
            </a:r>
          </a:p>
          <a:p>
            <a:pPr lvl="1"/>
            <a:endParaRPr lang="en-US" sz="1400" dirty="0">
              <a:solidFill>
                <a:schemeClr val="tx1"/>
              </a:solidFill>
              <a:latin typeface="+mj-lt"/>
            </a:endParaRPr>
          </a:p>
        </p:txBody>
      </p:sp>
      <p:sp>
        <p:nvSpPr>
          <p:cNvPr id="3" name="TextBox 2">
            <a:extLst>
              <a:ext uri="{FF2B5EF4-FFF2-40B4-BE49-F238E27FC236}">
                <a16:creationId xmlns:a16="http://schemas.microsoft.com/office/drawing/2014/main" id="{833A6CA5-1062-F924-3D9F-06D52506376B}"/>
              </a:ext>
            </a:extLst>
          </p:cNvPr>
          <p:cNvSpPr txBox="1"/>
          <p:nvPr/>
        </p:nvSpPr>
        <p:spPr>
          <a:xfrm>
            <a:off x="465574" y="5727441"/>
            <a:ext cx="3755469" cy="1061829"/>
          </a:xfrm>
          <a:prstGeom prst="rect">
            <a:avLst/>
          </a:prstGeom>
          <a:noFill/>
          <a:ln>
            <a:solidFill>
              <a:schemeClr val="accent1"/>
            </a:solidFill>
          </a:ln>
        </p:spPr>
        <p:txBody>
          <a:bodyPr wrap="square">
            <a:spAutoFit/>
          </a:bodyPr>
          <a:lstStyle/>
          <a:p>
            <a:r>
              <a:rPr lang="en-US" sz="900" dirty="0">
                <a:latin typeface="+mj-lt"/>
              </a:rPr>
              <a:t>Note: State and Local Accessibility Laws. State and Local codes and standards may require greater accessibility than the Federal standards listed above. Where State or Local requirements exceed or vary from the Federal standards, the provisions applicable to particular elements of facilities that provide greater accessibility for persons with disabilities will prevail.</a:t>
            </a:r>
          </a:p>
        </p:txBody>
      </p:sp>
    </p:spTree>
    <p:extLst>
      <p:ext uri="{BB962C8B-B14F-4D97-AF65-F5344CB8AC3E}">
        <p14:creationId xmlns:p14="http://schemas.microsoft.com/office/powerpoint/2010/main" val="410286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FA05-CEAC-A1B9-B2D7-09EE9661F93A}"/>
              </a:ext>
            </a:extLst>
          </p:cNvPr>
          <p:cNvSpPr>
            <a:spLocks noGrp="1"/>
          </p:cNvSpPr>
          <p:nvPr>
            <p:ph type="title"/>
          </p:nvPr>
        </p:nvSpPr>
        <p:spPr>
          <a:xfrm>
            <a:off x="635479" y="250699"/>
            <a:ext cx="9404723" cy="1400530"/>
          </a:xfrm>
        </p:spPr>
        <p:txBody>
          <a:bodyPr/>
          <a:lstStyle/>
          <a:p>
            <a:r>
              <a:rPr lang="en-US" dirty="0"/>
              <a:t>ESA – Common Format</a:t>
            </a:r>
          </a:p>
        </p:txBody>
      </p:sp>
      <p:sp>
        <p:nvSpPr>
          <p:cNvPr id="3" name="Content Placeholder 2">
            <a:extLst>
              <a:ext uri="{FF2B5EF4-FFF2-40B4-BE49-F238E27FC236}">
                <a16:creationId xmlns:a16="http://schemas.microsoft.com/office/drawing/2014/main" id="{AF93E3B3-F4FB-EE9D-4271-2FF9850673BA}"/>
              </a:ext>
            </a:extLst>
          </p:cNvPr>
          <p:cNvSpPr>
            <a:spLocks noGrp="1"/>
          </p:cNvSpPr>
          <p:nvPr>
            <p:ph idx="1"/>
          </p:nvPr>
        </p:nvSpPr>
        <p:spPr>
          <a:xfrm>
            <a:off x="954456" y="1074722"/>
            <a:ext cx="8946541" cy="4195481"/>
          </a:xfrm>
        </p:spPr>
        <p:txBody>
          <a:bodyPr>
            <a:noAutofit/>
          </a:bodyPr>
          <a:lstStyle/>
          <a:p>
            <a:r>
              <a:rPr lang="en-US" sz="1800" dirty="0"/>
              <a:t>Table of contents</a:t>
            </a:r>
          </a:p>
          <a:p>
            <a:r>
              <a:rPr lang="en-US" sz="1800" dirty="0"/>
              <a:t>Executive summary &amp; introduction</a:t>
            </a:r>
          </a:p>
          <a:p>
            <a:r>
              <a:rPr lang="en-US" sz="1800" dirty="0"/>
              <a:t>Subject property information</a:t>
            </a:r>
          </a:p>
          <a:p>
            <a:pPr lvl="1"/>
            <a:r>
              <a:rPr lang="en-US" dirty="0"/>
              <a:t>Publicly available information</a:t>
            </a:r>
          </a:p>
          <a:p>
            <a:pPr lvl="1"/>
            <a:r>
              <a:rPr lang="en-US" dirty="0"/>
              <a:t>Lender-provided information</a:t>
            </a:r>
          </a:p>
          <a:p>
            <a:r>
              <a:rPr lang="en-US" sz="1800" dirty="0"/>
              <a:t>Records review</a:t>
            </a:r>
          </a:p>
          <a:p>
            <a:r>
              <a:rPr lang="en-US" sz="1800" dirty="0"/>
              <a:t>Site inspection observations</a:t>
            </a:r>
          </a:p>
          <a:p>
            <a:r>
              <a:rPr lang="en-US" sz="1800" dirty="0"/>
              <a:t>Interviews &amp; questionnaires</a:t>
            </a:r>
          </a:p>
          <a:p>
            <a:r>
              <a:rPr lang="en-US" sz="1800" dirty="0"/>
              <a:t>Additional considerations</a:t>
            </a:r>
          </a:p>
          <a:p>
            <a:r>
              <a:rPr lang="en-US" sz="1800" dirty="0"/>
              <a:t>Opinion &amp; conclusion</a:t>
            </a:r>
          </a:p>
          <a:p>
            <a:r>
              <a:rPr lang="en-US" sz="1800" dirty="0"/>
              <a:t>Engineer’s signature &amp; resume</a:t>
            </a:r>
          </a:p>
          <a:p>
            <a:r>
              <a:rPr lang="en-US" sz="1800" dirty="0"/>
              <a:t>Appendices</a:t>
            </a:r>
          </a:p>
          <a:p>
            <a:pPr lvl="1"/>
            <a:r>
              <a:rPr lang="en-US" dirty="0"/>
              <a:t>Maps, photos, search results, additional supporting documentation</a:t>
            </a:r>
          </a:p>
          <a:p>
            <a:endParaRPr lang="en-US" sz="1400" dirty="0"/>
          </a:p>
        </p:txBody>
      </p:sp>
    </p:spTree>
    <p:extLst>
      <p:ext uri="{BB962C8B-B14F-4D97-AF65-F5344CB8AC3E}">
        <p14:creationId xmlns:p14="http://schemas.microsoft.com/office/powerpoint/2010/main" val="367656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438E4-CB74-DEDB-61E6-04D5394ED95B}"/>
              </a:ext>
            </a:extLst>
          </p:cNvPr>
          <p:cNvSpPr>
            <a:spLocks noGrp="1"/>
          </p:cNvSpPr>
          <p:nvPr>
            <p:ph type="title"/>
          </p:nvPr>
        </p:nvSpPr>
        <p:spPr>
          <a:xfrm>
            <a:off x="266682" y="49970"/>
            <a:ext cx="9221801" cy="896471"/>
          </a:xfrm>
        </p:spPr>
        <p:txBody>
          <a:bodyPr/>
          <a:lstStyle/>
          <a:p>
            <a:r>
              <a:rPr lang="en-US" dirty="0"/>
              <a:t>FHA Accessibility Requirements</a:t>
            </a:r>
            <a:br>
              <a:rPr lang="en-US" dirty="0"/>
            </a:br>
            <a:endParaRPr lang="en-US" dirty="0"/>
          </a:p>
        </p:txBody>
      </p:sp>
      <p:pic>
        <p:nvPicPr>
          <p:cNvPr id="8" name="Picture 7">
            <a:extLst>
              <a:ext uri="{FF2B5EF4-FFF2-40B4-BE49-F238E27FC236}">
                <a16:creationId xmlns:a16="http://schemas.microsoft.com/office/drawing/2014/main" id="{D4D750D4-0659-3F5B-1D1E-C86075FA4A6A}"/>
              </a:ext>
            </a:extLst>
          </p:cNvPr>
          <p:cNvPicPr>
            <a:picLocks noChangeAspect="1"/>
          </p:cNvPicPr>
          <p:nvPr/>
        </p:nvPicPr>
        <p:blipFill>
          <a:blip r:embed="rId3"/>
          <a:stretch>
            <a:fillRect/>
          </a:stretch>
        </p:blipFill>
        <p:spPr>
          <a:xfrm>
            <a:off x="266682" y="1146619"/>
            <a:ext cx="6412655" cy="4333827"/>
          </a:xfrm>
          <a:prstGeom prst="rect">
            <a:avLst/>
          </a:prstGeom>
        </p:spPr>
      </p:pic>
      <p:sp>
        <p:nvSpPr>
          <p:cNvPr id="12" name="TextBox 11">
            <a:extLst>
              <a:ext uri="{FF2B5EF4-FFF2-40B4-BE49-F238E27FC236}">
                <a16:creationId xmlns:a16="http://schemas.microsoft.com/office/drawing/2014/main" id="{EB1FC48C-357C-B4EB-F4DD-47298C67F3FD}"/>
              </a:ext>
            </a:extLst>
          </p:cNvPr>
          <p:cNvSpPr txBox="1"/>
          <p:nvPr/>
        </p:nvSpPr>
        <p:spPr>
          <a:xfrm>
            <a:off x="6784967" y="866544"/>
            <a:ext cx="5407033" cy="5786199"/>
          </a:xfrm>
          <a:prstGeom prst="rect">
            <a:avLst/>
          </a:prstGeom>
          <a:noFill/>
        </p:spPr>
        <p:txBody>
          <a:bodyPr wrap="square">
            <a:spAutoFit/>
          </a:bodyPr>
          <a:lstStyle/>
          <a:p>
            <a:r>
              <a:rPr lang="en-US" sz="1000" dirty="0">
                <a:latin typeface="+mj-lt"/>
              </a:rPr>
              <a:t>1 Unlike the Fair Housing Act where Congress assigned regulatory and enforcement authority to HUD, Section 504 of the Rehabilitation Act of 1973 obligates various Federal Agencies to develop implementing regulations.</a:t>
            </a:r>
          </a:p>
          <a:p>
            <a:endParaRPr lang="en-US" sz="1000" dirty="0">
              <a:latin typeface="+mj-lt"/>
            </a:endParaRPr>
          </a:p>
          <a:p>
            <a:r>
              <a:rPr lang="en-US" sz="1000" dirty="0">
                <a:latin typeface="+mj-lt"/>
              </a:rPr>
              <a:t>2 “1st occupancy” means a building that was never used for any purpose. Buildings first occupied as commercial or nonresidential never have to comply with Fair Housing.</a:t>
            </a:r>
          </a:p>
          <a:p>
            <a:endParaRPr lang="en-US" sz="1000" dirty="0">
              <a:latin typeface="+mj-lt"/>
            </a:endParaRPr>
          </a:p>
          <a:p>
            <a:r>
              <a:rPr lang="en-US" sz="1000" b="1" dirty="0">
                <a:latin typeface="+mj-lt"/>
              </a:rPr>
              <a:t>3 “Federally assisted” projects include those financed or assisted by Project Based Vouchers, 202/811, HOME, HOPWA, Rent Supplements, 236, TCAP, BMIR, etc. </a:t>
            </a:r>
            <a:r>
              <a:rPr lang="en-US" sz="1000" b="1" u="sng" dirty="0">
                <a:latin typeface="+mj-lt"/>
              </a:rPr>
              <a:t>LIHTC alone does not constitute Federal assistance unless aforementioned funds are utilized.</a:t>
            </a:r>
          </a:p>
          <a:p>
            <a:endParaRPr lang="en-US" sz="1000" u="sng" dirty="0">
              <a:latin typeface="+mj-lt"/>
            </a:endParaRPr>
          </a:p>
          <a:p>
            <a:r>
              <a:rPr lang="en-US" sz="1000" dirty="0">
                <a:latin typeface="+mj-lt"/>
              </a:rPr>
              <a:t>4 See HUD’s Alternative Accessibility Standard set forth in HUD's notice at 79 Fed. Reg. 29,671 (May 23, 2014) (“Deeming Notice”), permitting HUD recipients of Federal financial assistance to use an alternative standard for purposes of complying with Section 504 and HUD’s implementing regulation at 24 CFR part 8. The Deeming Notice provides HUD recipients the option of using the 2010 ADA Standards (with certain exceptions) as an alternative to UFAS for new construction or alterations commencing on or after May 23, 2014.</a:t>
            </a:r>
          </a:p>
          <a:p>
            <a:endParaRPr lang="en-US" sz="1000" dirty="0">
              <a:latin typeface="+mj-lt"/>
            </a:endParaRPr>
          </a:p>
          <a:p>
            <a:r>
              <a:rPr lang="en-US" sz="1000" dirty="0">
                <a:latin typeface="+mj-lt"/>
              </a:rPr>
              <a:t>5 See Appendix 5, Section A.5.2.4.5 for a discussion on projects built before July 11, 1988, or before the date of Federal assistance.</a:t>
            </a:r>
          </a:p>
          <a:p>
            <a:endParaRPr lang="en-US" sz="1000" dirty="0">
              <a:latin typeface="+mj-lt"/>
            </a:endParaRPr>
          </a:p>
          <a:p>
            <a:r>
              <a:rPr lang="en-US" sz="1000" dirty="0">
                <a:latin typeface="+mj-lt"/>
              </a:rPr>
              <a:t>6 State and local governments are required to describe specific measures to make programs accessible. Such measures vary especially in reference to existing properties. Appropriate state and local officials must be consulted, particularly</a:t>
            </a:r>
          </a:p>
          <a:p>
            <a:r>
              <a:rPr lang="en-US" sz="1000" dirty="0">
                <a:latin typeface="+mj-lt"/>
              </a:rPr>
              <a:t>in reference to LIHTC transactions.</a:t>
            </a:r>
          </a:p>
          <a:p>
            <a:endParaRPr lang="en-US" sz="1000" dirty="0">
              <a:latin typeface="+mj-lt"/>
            </a:endParaRPr>
          </a:p>
          <a:p>
            <a:r>
              <a:rPr lang="en-US" sz="1000" dirty="0">
                <a:latin typeface="+mj-lt"/>
              </a:rPr>
              <a:t>7 Adaptable Does Not Mean Deferrable. A common misinterpretation of the Fair Housing Act design and construction requirements holds that the term “adaptable” contemplates a delay or deferral of the time when “features of adaptable</a:t>
            </a:r>
          </a:p>
          <a:p>
            <a:r>
              <a:rPr lang="en-US" sz="1000" dirty="0">
                <a:latin typeface="+mj-lt"/>
              </a:rPr>
              <a:t>design” required by the statute or regulations may be completed. This is inaccurate. The “features of adaptable design” described in the Fair Housing Act design and construction standards are required at original design and construction. Adaptable for purposes of Section 504 is defined at 24 CFR 8.3 and contemplates limited future physical changes to meet specific needs of particular persons with disabilities.</a:t>
            </a:r>
          </a:p>
        </p:txBody>
      </p:sp>
      <p:sp>
        <p:nvSpPr>
          <p:cNvPr id="2" name="Title 4">
            <a:extLst>
              <a:ext uri="{FF2B5EF4-FFF2-40B4-BE49-F238E27FC236}">
                <a16:creationId xmlns:a16="http://schemas.microsoft.com/office/drawing/2014/main" id="{7FFCDDC5-4FE3-0129-3051-02923A3673A0}"/>
              </a:ext>
            </a:extLst>
          </p:cNvPr>
          <p:cNvSpPr txBox="1">
            <a:spLocks/>
          </p:cNvSpPr>
          <p:nvPr/>
        </p:nvSpPr>
        <p:spPr>
          <a:xfrm>
            <a:off x="630314" y="5421329"/>
            <a:ext cx="4067892" cy="840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2020 MAP Guide, Appendix, A.5.2 – pg. 733</a:t>
            </a:r>
            <a:endParaRPr lang="en-US" sz="4000" dirty="0"/>
          </a:p>
        </p:txBody>
      </p:sp>
    </p:spTree>
    <p:extLst>
      <p:ext uri="{BB962C8B-B14F-4D97-AF65-F5344CB8AC3E}">
        <p14:creationId xmlns:p14="http://schemas.microsoft.com/office/powerpoint/2010/main" val="160760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2308-3B43-574A-5F4F-EBEDC34CDCC2}"/>
              </a:ext>
            </a:extLst>
          </p:cNvPr>
          <p:cNvSpPr>
            <a:spLocks noGrp="1"/>
          </p:cNvSpPr>
          <p:nvPr>
            <p:ph type="title"/>
          </p:nvPr>
        </p:nvSpPr>
        <p:spPr>
          <a:xfrm>
            <a:off x="838200" y="435935"/>
            <a:ext cx="10515600" cy="1325563"/>
          </a:xfrm>
        </p:spPr>
        <p:txBody>
          <a:bodyPr/>
          <a:lstStyle/>
          <a:p>
            <a:r>
              <a:rPr lang="en-US" dirty="0"/>
              <a:t>PCNA – Hiring an Architect/GC</a:t>
            </a:r>
          </a:p>
        </p:txBody>
      </p:sp>
      <p:sp>
        <p:nvSpPr>
          <p:cNvPr id="3" name="Content Placeholder 2">
            <a:extLst>
              <a:ext uri="{FF2B5EF4-FFF2-40B4-BE49-F238E27FC236}">
                <a16:creationId xmlns:a16="http://schemas.microsoft.com/office/drawing/2014/main" id="{631B7BAB-D98A-E690-238E-8860410762BC}"/>
              </a:ext>
            </a:extLst>
          </p:cNvPr>
          <p:cNvSpPr>
            <a:spLocks noGrp="1"/>
          </p:cNvSpPr>
          <p:nvPr>
            <p:ph idx="1"/>
          </p:nvPr>
        </p:nvSpPr>
        <p:spPr>
          <a:xfrm>
            <a:off x="838200" y="1550506"/>
            <a:ext cx="4363528" cy="4607404"/>
          </a:xfrm>
        </p:spPr>
        <p:txBody>
          <a:bodyPr/>
          <a:lstStyle/>
          <a:p>
            <a:r>
              <a:rPr lang="en-US" dirty="0"/>
              <a:t>Required for 221(d)(4), 241(a), heavy 223(f), and/or level 2, level 3 repairs/replacements that are beyond the scope of the on-site maintenance staff</a:t>
            </a:r>
          </a:p>
          <a:p>
            <a:r>
              <a:rPr lang="en-US" dirty="0"/>
              <a:t>Examples </a:t>
            </a:r>
          </a:p>
          <a:p>
            <a:pPr lvl="1"/>
            <a:r>
              <a:rPr lang="en-US" dirty="0"/>
              <a:t>Accessibility (redesigning units/spaces)</a:t>
            </a:r>
          </a:p>
          <a:p>
            <a:pPr lvl="1"/>
            <a:r>
              <a:rPr lang="en-US" dirty="0"/>
              <a:t>Rehab</a:t>
            </a:r>
          </a:p>
          <a:p>
            <a:pPr lvl="1"/>
            <a:r>
              <a:rPr lang="en-US" dirty="0"/>
              <a:t>Others</a:t>
            </a:r>
          </a:p>
          <a:p>
            <a:pPr marL="457200" lvl="1" indent="0">
              <a:buNone/>
            </a:pPr>
            <a:endParaRPr lang="en-US" dirty="0"/>
          </a:p>
          <a:p>
            <a:pPr lvl="1"/>
            <a:endParaRPr lang="en-US" dirty="0"/>
          </a:p>
        </p:txBody>
      </p:sp>
      <p:sp>
        <p:nvSpPr>
          <p:cNvPr id="5" name="TextBox 4">
            <a:extLst>
              <a:ext uri="{FF2B5EF4-FFF2-40B4-BE49-F238E27FC236}">
                <a16:creationId xmlns:a16="http://schemas.microsoft.com/office/drawing/2014/main" id="{0D1E17D6-8C80-A658-290D-A253586B5DEB}"/>
              </a:ext>
            </a:extLst>
          </p:cNvPr>
          <p:cNvSpPr txBox="1"/>
          <p:nvPr/>
        </p:nvSpPr>
        <p:spPr>
          <a:xfrm>
            <a:off x="6162853" y="1453551"/>
            <a:ext cx="5346222" cy="4801314"/>
          </a:xfrm>
          <a:prstGeom prst="rect">
            <a:avLst/>
          </a:prstGeom>
          <a:noFill/>
        </p:spPr>
        <p:txBody>
          <a:bodyPr wrap="square">
            <a:spAutoFit/>
          </a:bodyPr>
          <a:lstStyle/>
          <a:p>
            <a:r>
              <a:rPr lang="en-US" dirty="0"/>
              <a:t>If a Project Architect is engaged:</a:t>
            </a:r>
          </a:p>
          <a:p>
            <a:pPr marL="285750" indent="-285750">
              <a:buFont typeface="Arial" panose="020B0604020202020204" pitchFamily="34" charset="0"/>
              <a:buChar char="•"/>
            </a:pPr>
            <a:r>
              <a:rPr lang="en-US" dirty="0"/>
              <a:t>Owner/Architect agreement, AIA B108. </a:t>
            </a:r>
          </a:p>
          <a:p>
            <a:pPr marL="285750" indent="-285750">
              <a:buFont typeface="Arial" panose="020B0604020202020204" pitchFamily="34" charset="0"/>
              <a:buChar char="•"/>
            </a:pPr>
            <a:r>
              <a:rPr lang="en-US" dirty="0"/>
              <a:t>Drawings/sketches for reconfigured spaces and/or altered site improvements</a:t>
            </a:r>
          </a:p>
          <a:p>
            <a:pPr marL="285750" indent="-285750">
              <a:buFont typeface="Arial" panose="020B0604020202020204" pitchFamily="34" charset="0"/>
              <a:buChar char="•"/>
            </a:pPr>
            <a:r>
              <a:rPr lang="en-US" dirty="0"/>
              <a:t>Full Plans/Specifications </a:t>
            </a:r>
          </a:p>
          <a:p>
            <a:endParaRPr lang="en-US" dirty="0"/>
          </a:p>
          <a:p>
            <a:r>
              <a:rPr lang="en-US" dirty="0"/>
              <a:t>If a Civil Engineer is engaged:</a:t>
            </a:r>
          </a:p>
          <a:p>
            <a:pPr marL="285750" indent="-285750">
              <a:buFont typeface="Arial" panose="020B0604020202020204" pitchFamily="34" charset="0"/>
              <a:buChar char="•"/>
            </a:pPr>
            <a:r>
              <a:rPr lang="en-US" dirty="0"/>
              <a:t>The owner/Architect agreement, AIA B108</a:t>
            </a:r>
          </a:p>
          <a:p>
            <a:pPr marL="285750" indent="-285750">
              <a:buFont typeface="Arial" panose="020B0604020202020204" pitchFamily="34" charset="0"/>
              <a:buChar char="•"/>
            </a:pPr>
            <a:r>
              <a:rPr lang="en-US" dirty="0"/>
              <a:t>Drawings/sketches for reconfigured spaces and/or altered site improvements</a:t>
            </a:r>
          </a:p>
          <a:p>
            <a:endParaRPr lang="en-US" dirty="0"/>
          </a:p>
          <a:p>
            <a:r>
              <a:rPr lang="en-US" dirty="0"/>
              <a:t>If a General Contractor is engaged:</a:t>
            </a:r>
          </a:p>
          <a:p>
            <a:pPr marL="285750" indent="-285750">
              <a:buFont typeface="Arial" panose="020B0604020202020204" pitchFamily="34" charset="0"/>
              <a:buChar char="•"/>
            </a:pPr>
            <a:r>
              <a:rPr lang="en-US" dirty="0"/>
              <a:t>Construction Contract, HUD 92442M</a:t>
            </a:r>
          </a:p>
          <a:p>
            <a:pPr marL="285750" indent="-285750">
              <a:buFont typeface="Arial" panose="020B0604020202020204" pitchFamily="34" charset="0"/>
              <a:buChar char="•"/>
            </a:pPr>
            <a:r>
              <a:rPr lang="en-US" dirty="0"/>
              <a:t>Contractor’s and/or Mortgagor’s Cost Breakdown, HUD 2328</a:t>
            </a:r>
          </a:p>
          <a:p>
            <a:pPr marL="285750" indent="-285750">
              <a:buFont typeface="Arial" panose="020B0604020202020204" pitchFamily="34" charset="0"/>
              <a:buChar char="•"/>
            </a:pPr>
            <a:r>
              <a:rPr lang="en-US" dirty="0"/>
              <a:t>Construction Progress Schedule, HUD 5372 </a:t>
            </a:r>
          </a:p>
          <a:p>
            <a:pPr marL="285750" indent="-285750">
              <a:buFont typeface="Arial" panose="020B0604020202020204" pitchFamily="34" charset="0"/>
              <a:buChar char="•"/>
            </a:pPr>
            <a:r>
              <a:rPr lang="en-US" dirty="0"/>
              <a:t>Gantt Chart</a:t>
            </a:r>
          </a:p>
        </p:txBody>
      </p:sp>
    </p:spTree>
    <p:extLst>
      <p:ext uri="{BB962C8B-B14F-4D97-AF65-F5344CB8AC3E}">
        <p14:creationId xmlns:p14="http://schemas.microsoft.com/office/powerpoint/2010/main" val="215712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9289-1852-CA0F-A20A-A1494796AD66}"/>
              </a:ext>
            </a:extLst>
          </p:cNvPr>
          <p:cNvSpPr>
            <a:spLocks noGrp="1"/>
          </p:cNvSpPr>
          <p:nvPr>
            <p:ph type="title"/>
          </p:nvPr>
        </p:nvSpPr>
        <p:spPr/>
        <p:txBody>
          <a:bodyPr/>
          <a:lstStyle/>
          <a:p>
            <a:r>
              <a:rPr lang="en-US" dirty="0"/>
              <a:t>ESA – Recommendations &amp; Conclusion</a:t>
            </a:r>
          </a:p>
        </p:txBody>
      </p:sp>
      <p:sp>
        <p:nvSpPr>
          <p:cNvPr id="3" name="Content Placeholder 2">
            <a:extLst>
              <a:ext uri="{FF2B5EF4-FFF2-40B4-BE49-F238E27FC236}">
                <a16:creationId xmlns:a16="http://schemas.microsoft.com/office/drawing/2014/main" id="{ED5FD05B-393C-051A-524F-04800E3DADAA}"/>
              </a:ext>
            </a:extLst>
          </p:cNvPr>
          <p:cNvSpPr>
            <a:spLocks noGrp="1"/>
          </p:cNvSpPr>
          <p:nvPr>
            <p:ph idx="1"/>
          </p:nvPr>
        </p:nvSpPr>
        <p:spPr/>
        <p:txBody>
          <a:bodyPr>
            <a:normAutofit/>
          </a:bodyPr>
          <a:lstStyle/>
          <a:p>
            <a:r>
              <a:rPr lang="en-US" sz="2000" dirty="0"/>
              <a:t>The report will outline if any RECs, CRECs, HRECs, or other de minimis conditions were identified, and whether there are any significant data gaps which would warrant a file review.</a:t>
            </a:r>
          </a:p>
          <a:p>
            <a:r>
              <a:rPr lang="en-US" sz="2000" dirty="0"/>
              <a:t>The report will often contain a summary chart outlining the evaluated conditions and whether they were identified on the subject site or sites adjacent to the subject.</a:t>
            </a:r>
          </a:p>
        </p:txBody>
      </p:sp>
      <p:pic>
        <p:nvPicPr>
          <p:cNvPr id="7" name="Picture 6">
            <a:extLst>
              <a:ext uri="{FF2B5EF4-FFF2-40B4-BE49-F238E27FC236}">
                <a16:creationId xmlns:a16="http://schemas.microsoft.com/office/drawing/2014/main" id="{49DE5A4A-0066-BC1E-3649-8273C015966C}"/>
              </a:ext>
            </a:extLst>
          </p:cNvPr>
          <p:cNvPicPr>
            <a:picLocks noChangeAspect="1"/>
          </p:cNvPicPr>
          <p:nvPr/>
        </p:nvPicPr>
        <p:blipFill>
          <a:blip r:embed="rId3"/>
          <a:stretch>
            <a:fillRect/>
          </a:stretch>
        </p:blipFill>
        <p:spPr>
          <a:xfrm>
            <a:off x="3391785" y="4335239"/>
            <a:ext cx="5682390" cy="2070043"/>
          </a:xfrm>
          <a:prstGeom prst="rect">
            <a:avLst/>
          </a:prstGeom>
        </p:spPr>
      </p:pic>
    </p:spTree>
    <p:extLst>
      <p:ext uri="{BB962C8B-B14F-4D97-AF65-F5344CB8AC3E}">
        <p14:creationId xmlns:p14="http://schemas.microsoft.com/office/powerpoint/2010/main" val="240247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FDDA-1844-38E2-7CE6-24572E57A272}"/>
              </a:ext>
            </a:extLst>
          </p:cNvPr>
          <p:cNvSpPr>
            <a:spLocks noGrp="1"/>
          </p:cNvSpPr>
          <p:nvPr>
            <p:ph type="title"/>
          </p:nvPr>
        </p:nvSpPr>
        <p:spPr/>
        <p:txBody>
          <a:bodyPr/>
          <a:lstStyle/>
          <a:p>
            <a:r>
              <a:rPr lang="en-US" dirty="0"/>
              <a:t>ESA – RECs, CRECs, HRECs, de minimis conditions</a:t>
            </a:r>
          </a:p>
        </p:txBody>
      </p:sp>
      <p:sp>
        <p:nvSpPr>
          <p:cNvPr id="3" name="Content Placeholder 2">
            <a:extLst>
              <a:ext uri="{FF2B5EF4-FFF2-40B4-BE49-F238E27FC236}">
                <a16:creationId xmlns:a16="http://schemas.microsoft.com/office/drawing/2014/main" id="{19261042-9186-9630-84F8-DBB87E83213F}"/>
              </a:ext>
            </a:extLst>
          </p:cNvPr>
          <p:cNvSpPr>
            <a:spLocks noGrp="1"/>
          </p:cNvSpPr>
          <p:nvPr>
            <p:ph idx="1"/>
          </p:nvPr>
        </p:nvSpPr>
        <p:spPr>
          <a:xfrm>
            <a:off x="1103312" y="2052918"/>
            <a:ext cx="9997079" cy="4195481"/>
          </a:xfrm>
        </p:spPr>
        <p:txBody>
          <a:bodyPr>
            <a:noAutofit/>
          </a:bodyPr>
          <a:lstStyle/>
          <a:p>
            <a:r>
              <a:rPr lang="en-US" sz="1800" dirty="0"/>
              <a:t>Defined in ASTM 1527-21</a:t>
            </a:r>
          </a:p>
          <a:p>
            <a:r>
              <a:rPr lang="en-US" sz="1800" dirty="0"/>
              <a:t>The presence of hazardous substances or petroleum products in, on, or at the subject property either due to a release or likely release to the environment or under conditions that pose a material threat of a future release to the environment.</a:t>
            </a:r>
          </a:p>
          <a:p>
            <a:r>
              <a:rPr lang="en-US" sz="1800" dirty="0"/>
              <a:t>Controlled REC (CREC): REC affecting the subject that has been addressed satisfactorily and allows the hazard to remain in place if proper controls are implemented (e.g. activity and use limitations)</a:t>
            </a:r>
          </a:p>
          <a:p>
            <a:r>
              <a:rPr lang="en-US" sz="1800" dirty="0"/>
              <a:t>Historical REC (HREC): not a current REC but was previously considered an REC and has been properly remediated, allowing the property to operate without any need to implement controls.</a:t>
            </a:r>
          </a:p>
          <a:p>
            <a:r>
              <a:rPr lang="en-US" sz="1800" dirty="0"/>
              <a:t>De minimis condition: not an REC. A condition related to a release that generally does not represent a threat to human health or the environment.</a:t>
            </a:r>
          </a:p>
        </p:txBody>
      </p:sp>
    </p:spTree>
    <p:extLst>
      <p:ext uri="{BB962C8B-B14F-4D97-AF65-F5344CB8AC3E}">
        <p14:creationId xmlns:p14="http://schemas.microsoft.com/office/powerpoint/2010/main" val="73532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1178-AD6A-55DB-E6C7-F04BBD056FFC}"/>
              </a:ext>
            </a:extLst>
          </p:cNvPr>
          <p:cNvSpPr>
            <a:spLocks noGrp="1"/>
          </p:cNvSpPr>
          <p:nvPr>
            <p:ph type="title"/>
          </p:nvPr>
        </p:nvSpPr>
        <p:spPr>
          <a:xfrm>
            <a:off x="838200" y="320690"/>
            <a:ext cx="10515600" cy="1325563"/>
          </a:xfrm>
        </p:spPr>
        <p:txBody>
          <a:bodyPr>
            <a:normAutofit/>
          </a:bodyPr>
          <a:lstStyle/>
          <a:p>
            <a:r>
              <a:rPr lang="en-US" sz="3600" dirty="0"/>
              <a:t>HEROS – </a:t>
            </a:r>
            <a:r>
              <a:rPr lang="en-US" sz="3600" u="sng" dirty="0"/>
              <a:t>H</a:t>
            </a:r>
            <a:r>
              <a:rPr lang="en-US" sz="3600" dirty="0"/>
              <a:t>UD </a:t>
            </a:r>
            <a:r>
              <a:rPr lang="en-US" sz="3600" u="sng" dirty="0"/>
              <a:t>E</a:t>
            </a:r>
            <a:r>
              <a:rPr lang="en-US" sz="3600" dirty="0"/>
              <a:t>nvironmental </a:t>
            </a:r>
            <a:r>
              <a:rPr lang="en-US" sz="3600" u="sng" dirty="0"/>
              <a:t>R</a:t>
            </a:r>
            <a:r>
              <a:rPr lang="en-US" sz="3600" dirty="0"/>
              <a:t>eview </a:t>
            </a:r>
            <a:r>
              <a:rPr lang="en-US" sz="3600" u="sng" dirty="0"/>
              <a:t>O</a:t>
            </a:r>
            <a:r>
              <a:rPr lang="en-US" sz="3600" dirty="0"/>
              <a:t>nline </a:t>
            </a:r>
            <a:r>
              <a:rPr lang="en-US" sz="3600" u="sng" dirty="0"/>
              <a:t>S</a:t>
            </a:r>
            <a:r>
              <a:rPr lang="en-US" sz="3600" dirty="0"/>
              <a:t>ystem</a:t>
            </a:r>
          </a:p>
        </p:txBody>
      </p:sp>
      <p:sp>
        <p:nvSpPr>
          <p:cNvPr id="3" name="Content Placeholder 2">
            <a:extLst>
              <a:ext uri="{FF2B5EF4-FFF2-40B4-BE49-F238E27FC236}">
                <a16:creationId xmlns:a16="http://schemas.microsoft.com/office/drawing/2014/main" id="{D7CA09D0-6417-254C-3A33-3FD92DADDE11}"/>
              </a:ext>
            </a:extLst>
          </p:cNvPr>
          <p:cNvSpPr>
            <a:spLocks noGrp="1"/>
          </p:cNvSpPr>
          <p:nvPr>
            <p:ph idx="1"/>
          </p:nvPr>
        </p:nvSpPr>
        <p:spPr>
          <a:xfrm>
            <a:off x="838200" y="1922734"/>
            <a:ext cx="10515600" cy="4072167"/>
          </a:xfrm>
        </p:spPr>
        <p:txBody>
          <a:bodyPr>
            <a:normAutofit/>
          </a:bodyPr>
          <a:lstStyle/>
          <a:p>
            <a:pPr algn="just"/>
            <a:r>
              <a:rPr lang="en-US" sz="2000" dirty="0"/>
              <a:t>HUD developed an online system for managing all environmental reviews. </a:t>
            </a:r>
          </a:p>
          <a:p>
            <a:pPr algn="just"/>
            <a:r>
              <a:rPr lang="en-US" sz="2000" dirty="0"/>
              <a:t>It automates and streamlines the review process.</a:t>
            </a:r>
          </a:p>
          <a:p>
            <a:pPr algn="just"/>
            <a:r>
              <a:rPr lang="en-US" sz="2000" dirty="0"/>
              <a:t>The Lender must provide information in HEROS regarding compliance with NEPA, the laws and authorities listed at 24 CFR 50.4, and the HUD-specific requirements, as applicable, as well as any issues that might affect the acceptability of the project, including any issues of compliance with state environmental laws. </a:t>
            </a:r>
          </a:p>
          <a:p>
            <a:pPr algn="just"/>
            <a:r>
              <a:rPr lang="en-US" sz="2000" dirty="0"/>
              <a:t>Completed HEROS reviews are posted on the HUD website for public review.</a:t>
            </a:r>
          </a:p>
        </p:txBody>
      </p:sp>
    </p:spTree>
    <p:extLst>
      <p:ext uri="{BB962C8B-B14F-4D97-AF65-F5344CB8AC3E}">
        <p14:creationId xmlns:p14="http://schemas.microsoft.com/office/powerpoint/2010/main" val="9703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4FBE-5F81-698A-8134-C9360B27167A}"/>
              </a:ext>
            </a:extLst>
          </p:cNvPr>
          <p:cNvSpPr>
            <a:spLocks noGrp="1"/>
          </p:cNvSpPr>
          <p:nvPr>
            <p:ph type="title"/>
          </p:nvPr>
        </p:nvSpPr>
        <p:spPr>
          <a:xfrm>
            <a:off x="646111" y="452718"/>
            <a:ext cx="9678102" cy="1400530"/>
          </a:xfrm>
        </p:spPr>
        <p:txBody>
          <a:bodyPr/>
          <a:lstStyle/>
          <a:p>
            <a:r>
              <a:rPr lang="en-US" dirty="0"/>
              <a:t>ESA/HEROS – Supplementary Reports</a:t>
            </a:r>
          </a:p>
        </p:txBody>
      </p:sp>
      <p:sp>
        <p:nvSpPr>
          <p:cNvPr id="3" name="Content Placeholder 2">
            <a:extLst>
              <a:ext uri="{FF2B5EF4-FFF2-40B4-BE49-F238E27FC236}">
                <a16:creationId xmlns:a16="http://schemas.microsoft.com/office/drawing/2014/main" id="{B1A1AF3E-EEFF-868A-09B9-35DB104C0B53}"/>
              </a:ext>
            </a:extLst>
          </p:cNvPr>
          <p:cNvSpPr>
            <a:spLocks noGrp="1"/>
          </p:cNvSpPr>
          <p:nvPr>
            <p:ph idx="1"/>
          </p:nvPr>
        </p:nvSpPr>
        <p:spPr>
          <a:xfrm>
            <a:off x="986354" y="1448217"/>
            <a:ext cx="9678102" cy="4195481"/>
          </a:xfrm>
        </p:spPr>
        <p:txBody>
          <a:bodyPr>
            <a:noAutofit/>
          </a:bodyPr>
          <a:lstStyle/>
          <a:p>
            <a:r>
              <a:rPr lang="en-US" sz="1800" dirty="0"/>
              <a:t>Radon testing: required for all properties pursuing HUD financing</a:t>
            </a:r>
          </a:p>
          <a:p>
            <a:r>
              <a:rPr lang="en-US" sz="1800" dirty="0"/>
              <a:t>Fall zone study: required for properties with structures in fall hazard easements.</a:t>
            </a:r>
          </a:p>
          <a:p>
            <a:r>
              <a:rPr lang="en-US" sz="1800" dirty="0"/>
              <a:t>Vibration study: required for properties within 100 feet of a railroad track. The property should also be evaluated for any vibration-caused damage</a:t>
            </a:r>
          </a:p>
          <a:p>
            <a:r>
              <a:rPr lang="en-US" sz="1800" dirty="0"/>
              <a:t>Asbestos Containing Materials (ACM) Screening: required for properties constructed prior to 1989.</a:t>
            </a:r>
          </a:p>
          <a:p>
            <a:r>
              <a:rPr lang="en-US" sz="1800" dirty="0"/>
              <a:t>Lead-Based Paint (LBP) Screening: required for properties constructed prior to 1960.</a:t>
            </a:r>
          </a:p>
          <a:p>
            <a:r>
              <a:rPr lang="en-US" sz="1800" dirty="0"/>
              <a:t>O&amp;M Plans: ACM, LBP, mold, radon</a:t>
            </a:r>
          </a:p>
          <a:p>
            <a:r>
              <a:rPr lang="en-US" sz="1800" dirty="0"/>
              <a:t>Modified 8-Step (5-Step): required for properties within the 500-year flood zone.</a:t>
            </a:r>
          </a:p>
          <a:p>
            <a:r>
              <a:rPr lang="en-US" sz="1800" dirty="0"/>
              <a:t>File Review: required when documentation related to potential RECs is not able to be obtained.</a:t>
            </a:r>
          </a:p>
          <a:p>
            <a:r>
              <a:rPr lang="en-US" sz="1800" dirty="0"/>
              <a:t>Phase II: required when an REC exists.</a:t>
            </a:r>
          </a:p>
        </p:txBody>
      </p:sp>
    </p:spTree>
    <p:extLst>
      <p:ext uri="{BB962C8B-B14F-4D97-AF65-F5344CB8AC3E}">
        <p14:creationId xmlns:p14="http://schemas.microsoft.com/office/powerpoint/2010/main" val="267428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051" y="197537"/>
            <a:ext cx="9404723" cy="1400530"/>
          </a:xfrm>
        </p:spPr>
        <p:txBody>
          <a:bodyPr/>
          <a:lstStyle/>
          <a:p>
            <a:r>
              <a:rPr dirty="0"/>
              <a:t>HUD Floodplain Compliance – </a:t>
            </a:r>
            <a:br>
              <a:rPr lang="en-US" dirty="0"/>
            </a:br>
            <a:r>
              <a:rPr dirty="0"/>
              <a:t>8-Step </a:t>
            </a:r>
            <a:r>
              <a:rPr lang="en-US" dirty="0"/>
              <a:t>&amp;</a:t>
            </a:r>
            <a:r>
              <a:rPr dirty="0"/>
              <a:t> Modified </a:t>
            </a:r>
            <a:r>
              <a:rPr lang="en-US" dirty="0"/>
              <a:t>8</a:t>
            </a:r>
            <a:r>
              <a:rPr dirty="0"/>
              <a:t>-Step </a:t>
            </a:r>
            <a:r>
              <a:rPr lang="en-US" dirty="0"/>
              <a:t>(5-Step) </a:t>
            </a:r>
            <a:r>
              <a:rPr dirty="0"/>
              <a:t>Process</a:t>
            </a:r>
          </a:p>
        </p:txBody>
      </p:sp>
      <p:sp>
        <p:nvSpPr>
          <p:cNvPr id="3" name="TextBox 2"/>
          <p:cNvSpPr txBox="1"/>
          <p:nvPr/>
        </p:nvSpPr>
        <p:spPr>
          <a:xfrm>
            <a:off x="321736" y="2276361"/>
            <a:ext cx="5638799" cy="4247317"/>
          </a:xfrm>
          <a:prstGeom prst="rect">
            <a:avLst/>
          </a:prstGeom>
          <a:noFill/>
          <a:ln>
            <a:solidFill>
              <a:schemeClr val="tx1"/>
            </a:solidFill>
          </a:ln>
        </p:spPr>
        <p:txBody>
          <a:bodyPr wrap="square">
            <a:spAutoFit/>
          </a:bodyPr>
          <a:lstStyle/>
          <a:p>
            <a:pPr indent="-457200"/>
            <a:r>
              <a:rPr lang="en-US" b="1" u="sng" dirty="0"/>
              <a:t>Full 8-Step Process (24 CFR §55.20):</a:t>
            </a:r>
            <a:r>
              <a:rPr lang="en-US" b="1" dirty="0"/>
              <a:t> </a:t>
            </a:r>
            <a:r>
              <a:rPr lang="en-US" i="1" dirty="0"/>
              <a:t>For new construction or conversion in 100-/500-year floodplain.</a:t>
            </a:r>
          </a:p>
          <a:p>
            <a:pPr indent="-457200"/>
            <a:endParaRPr lang="en-US" b="1" u="sng" dirty="0"/>
          </a:p>
          <a:p>
            <a:pPr indent="-457200"/>
            <a:r>
              <a:rPr dirty="0"/>
              <a:t>1. Determine if the proposed action is in a 100- or 500</a:t>
            </a:r>
            <a:r>
              <a:rPr lang="en-US" dirty="0"/>
              <a:t>-</a:t>
            </a:r>
            <a:r>
              <a:rPr dirty="0"/>
              <a:t>year floodplain</a:t>
            </a:r>
          </a:p>
          <a:p>
            <a:pPr indent="-457200"/>
            <a:r>
              <a:rPr dirty="0"/>
              <a:t>2. Notify the public (Early Notice)</a:t>
            </a:r>
          </a:p>
          <a:p>
            <a:pPr indent="-457200"/>
            <a:r>
              <a:rPr dirty="0"/>
              <a:t>3. Identify and evaluate alternatives</a:t>
            </a:r>
          </a:p>
          <a:p>
            <a:pPr indent="-457200"/>
            <a:r>
              <a:rPr dirty="0"/>
              <a:t>4. Identify potential impacts</a:t>
            </a:r>
          </a:p>
          <a:p>
            <a:pPr indent="-457200"/>
            <a:r>
              <a:rPr dirty="0"/>
              <a:t>5. Minimize and mitigate impacts</a:t>
            </a:r>
          </a:p>
          <a:p>
            <a:pPr indent="-457200"/>
            <a:r>
              <a:rPr dirty="0"/>
              <a:t>6. Re-evaluate alternatives</a:t>
            </a:r>
          </a:p>
          <a:p>
            <a:pPr indent="-457200"/>
            <a:r>
              <a:rPr dirty="0"/>
              <a:t>7. Publish final notice (Explanation of Decision)</a:t>
            </a:r>
          </a:p>
          <a:p>
            <a:pPr indent="-457200"/>
            <a:r>
              <a:rPr dirty="0"/>
              <a:t>8. Implement action with mitigation measures</a:t>
            </a:r>
            <a:endParaRPr lang="en-US" dirty="0"/>
          </a:p>
          <a:p>
            <a:pPr indent="-457200"/>
            <a:endParaRPr lang="en-US" dirty="0"/>
          </a:p>
          <a:p>
            <a:pPr indent="-457200"/>
            <a:endParaRPr dirty="0"/>
          </a:p>
        </p:txBody>
      </p:sp>
      <p:sp>
        <p:nvSpPr>
          <p:cNvPr id="4" name="TextBox 3"/>
          <p:cNvSpPr txBox="1"/>
          <p:nvPr/>
        </p:nvSpPr>
        <p:spPr>
          <a:xfrm>
            <a:off x="5960536" y="2276361"/>
            <a:ext cx="5933442" cy="4247317"/>
          </a:xfrm>
          <a:prstGeom prst="rect">
            <a:avLst/>
          </a:prstGeom>
          <a:noFill/>
          <a:ln>
            <a:solidFill>
              <a:schemeClr val="tx1"/>
            </a:solidFill>
          </a:ln>
        </p:spPr>
        <p:txBody>
          <a:bodyPr wrap="square">
            <a:spAutoFit/>
          </a:bodyPr>
          <a:lstStyle/>
          <a:p>
            <a:r>
              <a:rPr lang="en-US" b="1" u="sng" dirty="0"/>
              <a:t>Modified 8-Step (5-Step) Process:</a:t>
            </a:r>
            <a:r>
              <a:rPr lang="en-US" dirty="0"/>
              <a:t> </a:t>
            </a:r>
            <a:r>
              <a:rPr lang="en-US" i="1" dirty="0"/>
              <a:t>For existing properties in 100-/500-year floodplain. Does not require evaluating alternatives or public notices. Following documents required:</a:t>
            </a:r>
          </a:p>
          <a:p>
            <a:endParaRPr b="1" i="1" u="sng" dirty="0"/>
          </a:p>
          <a:p>
            <a:pPr marL="342900" indent="-342900">
              <a:buFont typeface="+mj-lt"/>
              <a:buAutoNum type="arabicPeriod"/>
            </a:pPr>
            <a:r>
              <a:rPr dirty="0"/>
              <a:t>Elevation Certificate (FEMA Form FF-206-FY-22-152)</a:t>
            </a:r>
          </a:p>
          <a:p>
            <a:pPr marL="342900" indent="-342900">
              <a:buFont typeface="+mj-lt"/>
              <a:buAutoNum type="arabicPeriod"/>
            </a:pPr>
            <a:r>
              <a:rPr dirty="0"/>
              <a:t>Evacuation Map showing flood exits</a:t>
            </a:r>
          </a:p>
          <a:p>
            <a:pPr marL="342900" indent="-342900">
              <a:buFont typeface="+mj-lt"/>
              <a:buAutoNum type="arabicPeriod"/>
            </a:pPr>
            <a:r>
              <a:rPr dirty="0"/>
              <a:t>Tenant Notification System (text, email, broadcast, flyers)</a:t>
            </a:r>
          </a:p>
          <a:p>
            <a:pPr marL="342900" indent="-342900">
              <a:buFont typeface="+mj-lt"/>
              <a:buAutoNum type="arabicPeriod"/>
            </a:pPr>
            <a:r>
              <a:rPr dirty="0"/>
              <a:t>Hotel Relocation Agreement</a:t>
            </a:r>
          </a:p>
          <a:p>
            <a:pPr marL="342900" indent="-342900">
              <a:buFont typeface="+mj-lt"/>
              <a:buAutoNum type="arabicPeriod"/>
            </a:pPr>
            <a:r>
              <a:rPr dirty="0"/>
              <a:t>Lease Addendum &amp; Emergency Contacts:</a:t>
            </a:r>
            <a:endParaRPr lang="en-US" dirty="0"/>
          </a:p>
          <a:p>
            <a:r>
              <a:rPr lang="en-US" dirty="0"/>
              <a:t>	- Lease addendum for floodplain units</a:t>
            </a:r>
          </a:p>
          <a:p>
            <a:r>
              <a:rPr lang="en-US" dirty="0"/>
              <a:t>	</a:t>
            </a:r>
            <a:r>
              <a:rPr dirty="0"/>
              <a:t>- Resident emergency contact sheet</a:t>
            </a:r>
          </a:p>
          <a:p>
            <a:r>
              <a:rPr lang="en-US" dirty="0"/>
              <a:t>	</a:t>
            </a:r>
            <a:r>
              <a:rPr dirty="0"/>
              <a:t>- Historical flood info or no-flood statement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4FBE-5F81-698A-8134-C9360B27167A}"/>
              </a:ext>
            </a:extLst>
          </p:cNvPr>
          <p:cNvSpPr>
            <a:spLocks noGrp="1"/>
          </p:cNvSpPr>
          <p:nvPr>
            <p:ph type="title"/>
          </p:nvPr>
        </p:nvSpPr>
        <p:spPr/>
        <p:txBody>
          <a:bodyPr/>
          <a:lstStyle/>
          <a:p>
            <a:r>
              <a:rPr lang="en-US" dirty="0"/>
              <a:t>ESA/HEROS – Potential Changes</a:t>
            </a:r>
          </a:p>
        </p:txBody>
      </p:sp>
      <p:sp>
        <p:nvSpPr>
          <p:cNvPr id="3" name="Content Placeholder 2">
            <a:extLst>
              <a:ext uri="{FF2B5EF4-FFF2-40B4-BE49-F238E27FC236}">
                <a16:creationId xmlns:a16="http://schemas.microsoft.com/office/drawing/2014/main" id="{B1A1AF3E-EEFF-868A-09B9-35DB104C0B53}"/>
              </a:ext>
            </a:extLst>
          </p:cNvPr>
          <p:cNvSpPr>
            <a:spLocks noGrp="1"/>
          </p:cNvSpPr>
          <p:nvPr>
            <p:ph idx="1"/>
          </p:nvPr>
        </p:nvSpPr>
        <p:spPr>
          <a:xfrm>
            <a:off x="875201" y="1426952"/>
            <a:ext cx="10086965" cy="4978330"/>
          </a:xfrm>
        </p:spPr>
        <p:txBody>
          <a:bodyPr>
            <a:normAutofit/>
          </a:bodyPr>
          <a:lstStyle/>
          <a:p>
            <a:r>
              <a:rPr lang="en-US" dirty="0"/>
              <a:t>MBA sent a letter to Secretary Turner on April 22</a:t>
            </a:r>
            <a:r>
              <a:rPr lang="en-US" baseline="30000" dirty="0"/>
              <a:t>nd</a:t>
            </a:r>
            <a:r>
              <a:rPr lang="en-US" dirty="0"/>
              <a:t> outlining its recommendations for updates to the HUD MAP environmental requirements.</a:t>
            </a:r>
          </a:p>
          <a:p>
            <a:r>
              <a:rPr lang="en-US" dirty="0"/>
              <a:t>As stated in the letter, a number of environmental requirements have been added to the MAP Guide since 2011, many of which are not in any statute or regulation, add significant expense and time to multifamily projects, and limit new development.</a:t>
            </a:r>
          </a:p>
          <a:p>
            <a:r>
              <a:rPr lang="en-US" dirty="0"/>
              <a:t>Chapter 9 of the 2020 MAP Guide outlines HUD’s requirements to comply with the National Environmental Policy Act (NEPA). Executive Order 14154 eliminated the implementing regulations from NEPA, and the Council for Environmental Quality subsequently rescinded its NEPA implementing regulations at 40 C.F.R. Parts 1500–1508. </a:t>
            </a:r>
          </a:p>
          <a:p>
            <a:pPr lvl="1"/>
            <a:r>
              <a:rPr lang="en-US" sz="2000" dirty="0"/>
              <a:t>This provides HUD and other agencies the flexibility to amend or eliminate many of their NEPA implementation rules.</a:t>
            </a:r>
          </a:p>
        </p:txBody>
      </p:sp>
    </p:spTree>
    <p:extLst>
      <p:ext uri="{BB962C8B-B14F-4D97-AF65-F5344CB8AC3E}">
        <p14:creationId xmlns:p14="http://schemas.microsoft.com/office/powerpoint/2010/main" val="410820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4FBE-5F81-698A-8134-C9360B27167A}"/>
              </a:ext>
            </a:extLst>
          </p:cNvPr>
          <p:cNvSpPr>
            <a:spLocks noGrp="1"/>
          </p:cNvSpPr>
          <p:nvPr>
            <p:ph type="title"/>
          </p:nvPr>
        </p:nvSpPr>
        <p:spPr/>
        <p:txBody>
          <a:bodyPr/>
          <a:lstStyle/>
          <a:p>
            <a:r>
              <a:rPr lang="en-US" dirty="0"/>
              <a:t>ESA/HEROS – Potential Changes (cont.)</a:t>
            </a:r>
          </a:p>
        </p:txBody>
      </p:sp>
      <p:sp>
        <p:nvSpPr>
          <p:cNvPr id="3" name="Content Placeholder 2">
            <a:extLst>
              <a:ext uri="{FF2B5EF4-FFF2-40B4-BE49-F238E27FC236}">
                <a16:creationId xmlns:a16="http://schemas.microsoft.com/office/drawing/2014/main" id="{B1A1AF3E-EEFF-868A-09B9-35DB104C0B53}"/>
              </a:ext>
            </a:extLst>
          </p:cNvPr>
          <p:cNvSpPr>
            <a:spLocks noGrp="1"/>
          </p:cNvSpPr>
          <p:nvPr>
            <p:ph idx="1"/>
          </p:nvPr>
        </p:nvSpPr>
        <p:spPr>
          <a:xfrm>
            <a:off x="646111" y="2095448"/>
            <a:ext cx="9853050" cy="4195481"/>
          </a:xfrm>
        </p:spPr>
        <p:txBody>
          <a:bodyPr>
            <a:normAutofit fontScale="70000" lnSpcReduction="20000"/>
          </a:bodyPr>
          <a:lstStyle/>
          <a:p>
            <a:r>
              <a:rPr lang="en-US" sz="2400" b="1" dirty="0"/>
              <a:t>Buried Underground Pipelines </a:t>
            </a:r>
            <a:r>
              <a:rPr lang="en-US" sz="2400" dirty="0"/>
              <a:t>- The requirements for Buried Underground Pipelines should revert to the 2011 MAP Guide requirements of all structures must be at least 10 feet from the outer boundary of the easement.</a:t>
            </a:r>
          </a:p>
          <a:p>
            <a:r>
              <a:rPr lang="en-US" sz="2400" b="1" dirty="0"/>
              <a:t>Noise</a:t>
            </a:r>
            <a:r>
              <a:rPr lang="en-US" sz="2400" dirty="0"/>
              <a:t> - HUD’s regulation should be revised to simply require construction projects to show that noise levels will not impact property marketability.</a:t>
            </a:r>
          </a:p>
          <a:p>
            <a:r>
              <a:rPr lang="en-US" sz="2400" b="1" dirty="0"/>
              <a:t>Fall Hazard </a:t>
            </a:r>
            <a:r>
              <a:rPr lang="en-US" sz="2400" dirty="0"/>
              <a:t>- In order to reduce unnecessary cost to FHA-insured multifamily financing, the fall zone guidance should be revised to reflect the actual risk to the project. HUD should at a minimum revise the guidance back to the 2011 and 2016 MAP Guide coverage to just “structures” and ideally remove the requirement to evaluate fall zone hazards on typical free-standing structures.</a:t>
            </a:r>
          </a:p>
          <a:p>
            <a:r>
              <a:rPr lang="en-US" sz="2400" b="1" dirty="0"/>
              <a:t>High Voltage Transmission Line Easement </a:t>
            </a:r>
            <a:r>
              <a:rPr lang="en-US" sz="2400" dirty="0"/>
              <a:t>- HUD should revise the guidance back to the 2011 and 2016 MAP Guide prohibition to just “structures.”</a:t>
            </a:r>
          </a:p>
          <a:p>
            <a:r>
              <a:rPr lang="en-US" sz="2400" b="1" dirty="0"/>
              <a:t>Vibration</a:t>
            </a:r>
            <a:r>
              <a:rPr lang="en-US" sz="2400" dirty="0"/>
              <a:t> - Vibration should only be considered when it impacts on the marketability or structural stability of the property.</a:t>
            </a:r>
          </a:p>
          <a:p>
            <a:r>
              <a:rPr lang="en-US" sz="2400" b="1" dirty="0"/>
              <a:t>Radon</a:t>
            </a:r>
            <a:r>
              <a:rPr lang="en-US" sz="2400" dirty="0"/>
              <a:t> - Consistent with Fannie Mae, HUD should defer Radon requirements to state and local jurisdictions.</a:t>
            </a:r>
          </a:p>
          <a:p>
            <a:endParaRPr lang="en-US" sz="2400" dirty="0"/>
          </a:p>
          <a:p>
            <a:endParaRPr lang="en-US" sz="2400" dirty="0"/>
          </a:p>
          <a:p>
            <a:endParaRPr lang="en-US" sz="2400" dirty="0"/>
          </a:p>
          <a:p>
            <a:endParaRPr lang="en-US" sz="2400" dirty="0"/>
          </a:p>
          <a:p>
            <a:endParaRPr lang="en-US" sz="2400" dirty="0"/>
          </a:p>
          <a:p>
            <a:endParaRPr lang="en-US" sz="2000" dirty="0"/>
          </a:p>
        </p:txBody>
      </p:sp>
    </p:spTree>
    <p:extLst>
      <p:ext uri="{BB962C8B-B14F-4D97-AF65-F5344CB8AC3E}">
        <p14:creationId xmlns:p14="http://schemas.microsoft.com/office/powerpoint/2010/main" val="3207540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ysClr val="window" lastClr="FFFFFF"/>
      </a:lt1>
      <a:dk2>
        <a:srgbClr val="1E5155"/>
      </a:dk2>
      <a:lt2>
        <a:srgbClr val="EBEBEB"/>
      </a:lt2>
      <a:accent1>
        <a:srgbClr val="1E5155"/>
      </a:accent1>
      <a:accent2>
        <a:srgbClr val="EA6312"/>
      </a:accent2>
      <a:accent3>
        <a:srgbClr val="E6B729"/>
      </a:accent3>
      <a:accent4>
        <a:srgbClr val="1E5155"/>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219</TotalTime>
  <Words>3416</Words>
  <Application>Microsoft Office PowerPoint</Application>
  <PresentationFormat>Widescreen</PresentationFormat>
  <Paragraphs>363</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Arial Narrow</vt:lpstr>
      <vt:lpstr>Calibri</vt:lpstr>
      <vt:lpstr>Century Gothic</vt:lpstr>
      <vt:lpstr>Courier New</vt:lpstr>
      <vt:lpstr>Wingdings 3</vt:lpstr>
      <vt:lpstr>Ion</vt:lpstr>
      <vt:lpstr>Back to the Basics: 223(f) PCNA &amp; ESA</vt:lpstr>
      <vt:lpstr>ESA – Common Format</vt:lpstr>
      <vt:lpstr>ESA – Recommendations &amp; Conclusion</vt:lpstr>
      <vt:lpstr>ESA – RECs, CRECs, HRECs, de minimis conditions</vt:lpstr>
      <vt:lpstr>HEROS – HUD Environmental Review Online System</vt:lpstr>
      <vt:lpstr>ESA/HEROS – Supplementary Reports</vt:lpstr>
      <vt:lpstr>HUD Floodplain Compliance –  8-Step &amp; Modified 8-Step (5-Step) Process</vt:lpstr>
      <vt:lpstr>ESA/HEROS – Potential Changes</vt:lpstr>
      <vt:lpstr>ESA/HEROS – Potential Changes (cont.)</vt:lpstr>
      <vt:lpstr>ESA/HEROS – Potential Changes (cont.)</vt:lpstr>
      <vt:lpstr>Property Capital Needs Assessment (PCNA)   </vt:lpstr>
      <vt:lpstr>PCNA – Common Format</vt:lpstr>
      <vt:lpstr>CNA e-Tool Attachments (FHA)</vt:lpstr>
      <vt:lpstr>PCNA – Repairs</vt:lpstr>
      <vt:lpstr>PCNA - Reserves    </vt:lpstr>
      <vt:lpstr>PCNA - Reserves    </vt:lpstr>
      <vt:lpstr>RFR Financial Factors Tool (FHA)</vt:lpstr>
      <vt:lpstr>PCNA – Supplementary Reports</vt:lpstr>
      <vt:lpstr>FHA Accessibility Requirements  (2020 MAP Guide, Appendix, A.5.2 – pgs. 731-744/955) </vt:lpstr>
      <vt:lpstr>FHA Accessibility Requirements </vt:lpstr>
      <vt:lpstr>PCNA – Hiring an Architect/GC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Linkewer, Lori</dc:creator>
  <cp:lastModifiedBy>Herold, Sam</cp:lastModifiedBy>
  <cp:revision>24</cp:revision>
  <dcterms:created xsi:type="dcterms:W3CDTF">2025-04-23T19:46:59Z</dcterms:created>
  <dcterms:modified xsi:type="dcterms:W3CDTF">2025-05-22T19:49:09Z</dcterms:modified>
</cp:coreProperties>
</file>