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91" r:id="rId3"/>
    <p:sldId id="257" r:id="rId4"/>
    <p:sldId id="258" r:id="rId5"/>
    <p:sldId id="259" r:id="rId6"/>
    <p:sldId id="260" r:id="rId7"/>
    <p:sldId id="261" r:id="rId8"/>
    <p:sldId id="262" r:id="rId9"/>
    <p:sldId id="263" r:id="rId10"/>
    <p:sldId id="264" r:id="rId11"/>
    <p:sldId id="265" r:id="rId12"/>
    <p:sldId id="267" r:id="rId13"/>
    <p:sldId id="268" r:id="rId14"/>
    <p:sldId id="269" r:id="rId15"/>
    <p:sldId id="266" r:id="rId16"/>
    <p:sldId id="271" r:id="rId17"/>
    <p:sldId id="270" r:id="rId18"/>
    <p:sldId id="275" r:id="rId19"/>
    <p:sldId id="277" r:id="rId20"/>
    <p:sldId id="272" r:id="rId21"/>
    <p:sldId id="273" r:id="rId22"/>
    <p:sldId id="274"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E3966-FA50-4141-8F01-4F6F7B2E3DA2}"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4B961-F646-4394-B172-DDF16C73E229}" type="slidenum">
              <a:rPr lang="en-US" smtClean="0"/>
              <a:t>‹#›</a:t>
            </a:fld>
            <a:endParaRPr lang="en-US"/>
          </a:p>
        </p:txBody>
      </p:sp>
    </p:spTree>
    <p:extLst>
      <p:ext uri="{BB962C8B-B14F-4D97-AF65-F5344CB8AC3E}">
        <p14:creationId xmlns:p14="http://schemas.microsoft.com/office/powerpoint/2010/main" val="316694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236727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280431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1497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30685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884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286713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73768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367904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30011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120D7-909A-4B2B-8480-36BEAFA592CA}"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351271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E120D7-909A-4B2B-8480-36BEAFA592CA}"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233708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E120D7-909A-4B2B-8480-36BEAFA592CA}" type="datetimeFigureOut">
              <a:rPr lang="en-US" smtClean="0"/>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233261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E120D7-909A-4B2B-8480-36BEAFA592CA}" type="datetimeFigureOut">
              <a:rPr lang="en-US" smtClean="0"/>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39875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120D7-909A-4B2B-8480-36BEAFA592CA}" type="datetimeFigureOut">
              <a:rPr lang="en-US" smtClean="0"/>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413480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E120D7-909A-4B2B-8480-36BEAFA592CA}"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68898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120D7-909A-4B2B-8480-36BEAFA592CA}"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38807-596E-4C91-8E02-0EFEE2D0B0F7}" type="slidenum">
              <a:rPr lang="en-US" smtClean="0"/>
              <a:t>‹#›</a:t>
            </a:fld>
            <a:endParaRPr lang="en-US"/>
          </a:p>
        </p:txBody>
      </p:sp>
    </p:spTree>
    <p:extLst>
      <p:ext uri="{BB962C8B-B14F-4D97-AF65-F5344CB8AC3E}">
        <p14:creationId xmlns:p14="http://schemas.microsoft.com/office/powerpoint/2010/main" val="158463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E120D7-909A-4B2B-8480-36BEAFA592CA}" type="datetimeFigureOut">
              <a:rPr lang="en-US" smtClean="0"/>
              <a:t>7/16/2025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D38807-596E-4C91-8E02-0EFEE2D0B0F7}" type="slidenum">
              <a:rPr lang="en-US" smtClean="0"/>
              <a:t>‹#›</a:t>
            </a:fld>
            <a:endParaRPr lang="en-US"/>
          </a:p>
        </p:txBody>
      </p:sp>
    </p:spTree>
    <p:extLst>
      <p:ext uri="{BB962C8B-B14F-4D97-AF65-F5344CB8AC3E}">
        <p14:creationId xmlns:p14="http://schemas.microsoft.com/office/powerpoint/2010/main" val="1026397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elson.pratt@collier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2DFB-6120-4C94-2393-3137FADA15A2}"/>
              </a:ext>
            </a:extLst>
          </p:cNvPr>
          <p:cNvSpPr>
            <a:spLocks noGrp="1"/>
          </p:cNvSpPr>
          <p:nvPr>
            <p:ph type="ctrTitle"/>
          </p:nvPr>
        </p:nvSpPr>
        <p:spPr>
          <a:xfrm>
            <a:off x="4059252" y="1867182"/>
            <a:ext cx="5708587" cy="1969880"/>
          </a:xfrm>
        </p:spPr>
        <p:txBody>
          <a:bodyPr/>
          <a:lstStyle/>
          <a:p>
            <a:pPr algn="ctr"/>
            <a:r>
              <a:rPr lang="en-US" sz="6600" dirty="0"/>
              <a:t>Appraisals and Market Studies</a:t>
            </a:r>
          </a:p>
        </p:txBody>
      </p:sp>
      <p:sp>
        <p:nvSpPr>
          <p:cNvPr id="4" name="Subtitle 2">
            <a:extLst>
              <a:ext uri="{FF2B5EF4-FFF2-40B4-BE49-F238E27FC236}">
                <a16:creationId xmlns:a16="http://schemas.microsoft.com/office/drawing/2014/main" id="{27D488B5-083B-4C8F-CF5C-974267050983}"/>
              </a:ext>
            </a:extLst>
          </p:cNvPr>
          <p:cNvSpPr>
            <a:spLocks noGrp="1"/>
          </p:cNvSpPr>
          <p:nvPr>
            <p:ph type="subTitle" idx="1"/>
          </p:nvPr>
        </p:nvSpPr>
        <p:spPr>
          <a:xfrm>
            <a:off x="2000903" y="3777240"/>
            <a:ext cx="7766936" cy="1096899"/>
          </a:xfrm>
        </p:spPr>
        <p:txBody>
          <a:bodyPr/>
          <a:lstStyle/>
          <a:p>
            <a:r>
              <a:rPr lang="en-US" dirty="0"/>
              <a:t>ELA EPG Back to the Basics Virtual Series</a:t>
            </a:r>
          </a:p>
        </p:txBody>
      </p:sp>
    </p:spTree>
    <p:extLst>
      <p:ext uri="{BB962C8B-B14F-4D97-AF65-F5344CB8AC3E}">
        <p14:creationId xmlns:p14="http://schemas.microsoft.com/office/powerpoint/2010/main" val="84783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AA19-AE90-A409-AA2B-16698C77EAF1}"/>
              </a:ext>
            </a:extLst>
          </p:cNvPr>
          <p:cNvSpPr>
            <a:spLocks noGrp="1"/>
          </p:cNvSpPr>
          <p:nvPr>
            <p:ph type="title"/>
          </p:nvPr>
        </p:nvSpPr>
        <p:spPr>
          <a:xfrm>
            <a:off x="677334" y="609599"/>
            <a:ext cx="8596668" cy="1550989"/>
          </a:xfrm>
        </p:spPr>
        <p:txBody>
          <a:bodyPr>
            <a:normAutofit fontScale="90000"/>
          </a:bodyPr>
          <a:lstStyle/>
          <a:p>
            <a:r>
              <a:rPr lang="en-US" dirty="0"/>
              <a:t>Valuing an Affordable Project: </a:t>
            </a:r>
            <a:br>
              <a:rPr lang="en-US" dirty="0"/>
            </a:br>
            <a:r>
              <a:rPr lang="en-US" dirty="0"/>
              <a:t>221(d)(4) Sub-Rehab and 223(f)  </a:t>
            </a:r>
            <a:br>
              <a:rPr lang="en-US" dirty="0"/>
            </a:br>
            <a:r>
              <a:rPr lang="en-US" dirty="0"/>
              <a:t>Income Approach</a:t>
            </a:r>
          </a:p>
        </p:txBody>
      </p:sp>
      <p:sp>
        <p:nvSpPr>
          <p:cNvPr id="3" name="Content Placeholder 2">
            <a:extLst>
              <a:ext uri="{FF2B5EF4-FFF2-40B4-BE49-F238E27FC236}">
                <a16:creationId xmlns:a16="http://schemas.microsoft.com/office/drawing/2014/main" id="{5F9E4EEC-EFA0-7FBA-4C99-9B8C4DCC1619}"/>
              </a:ext>
            </a:extLst>
          </p:cNvPr>
          <p:cNvSpPr>
            <a:spLocks noGrp="1"/>
          </p:cNvSpPr>
          <p:nvPr>
            <p:ph idx="1"/>
          </p:nvPr>
        </p:nvSpPr>
        <p:spPr>
          <a:xfrm>
            <a:off x="677334" y="2160590"/>
            <a:ext cx="8596668" cy="3958200"/>
          </a:xfrm>
        </p:spPr>
        <p:txBody>
          <a:bodyPr>
            <a:normAutofit fontScale="92500"/>
          </a:bodyPr>
          <a:lstStyle/>
          <a:p>
            <a:r>
              <a:rPr lang="en-US" dirty="0"/>
              <a:t>Project NOI to be determined under two scenarios</a:t>
            </a:r>
          </a:p>
          <a:p>
            <a:pPr lvl="1"/>
            <a:r>
              <a:rPr lang="en-US" dirty="0"/>
              <a:t>Hypothetical Market Value of the project with no regard to any Section 8 project-based subsidies or other rent restrictions (including LIHTC)</a:t>
            </a:r>
          </a:p>
          <a:p>
            <a:pPr lvl="2"/>
            <a:r>
              <a:rPr lang="en-US" dirty="0"/>
              <a:t>This is used for the Criterion 3 Value and Criterion 10 if restricted at 80% of value (cash out)</a:t>
            </a:r>
          </a:p>
          <a:p>
            <a:pPr lvl="1"/>
            <a:r>
              <a:rPr lang="en-US" dirty="0"/>
              <a:t>Debt Service analysis must also be performed that considers all Section 8 project-based subsidies and other rent restrictions.</a:t>
            </a:r>
          </a:p>
          <a:p>
            <a:pPr lvl="2"/>
            <a:r>
              <a:rPr lang="en-US" dirty="0"/>
              <a:t>Used to help inform Criterion 5</a:t>
            </a:r>
          </a:p>
          <a:p>
            <a:r>
              <a:rPr lang="en-US" dirty="0"/>
              <a:t>There are two independent Section C Rent Schedules</a:t>
            </a:r>
          </a:p>
          <a:p>
            <a:pPr lvl="1"/>
            <a:r>
              <a:rPr lang="en-US" dirty="0"/>
              <a:t>One for Hypothetical Market Rate </a:t>
            </a:r>
          </a:p>
          <a:p>
            <a:pPr lvl="1"/>
            <a:r>
              <a:rPr lang="en-US" dirty="0"/>
              <a:t>One for rent restrictions and/or subsidies</a:t>
            </a:r>
          </a:p>
          <a:p>
            <a:pPr marL="342900" lvl="1" indent="-342900"/>
            <a:r>
              <a:rPr lang="en-US" sz="1800" dirty="0"/>
              <a:t>92264-T is utilized to determine maximum allowable rents on LIHTC and Bond Financing transactions</a:t>
            </a:r>
          </a:p>
        </p:txBody>
      </p:sp>
    </p:spTree>
    <p:extLst>
      <p:ext uri="{BB962C8B-B14F-4D97-AF65-F5344CB8AC3E}">
        <p14:creationId xmlns:p14="http://schemas.microsoft.com/office/powerpoint/2010/main" val="221373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6991-6856-6C61-AD05-2E63ADB4F545}"/>
              </a:ext>
            </a:extLst>
          </p:cNvPr>
          <p:cNvSpPr>
            <a:spLocks noGrp="1"/>
          </p:cNvSpPr>
          <p:nvPr>
            <p:ph type="title"/>
          </p:nvPr>
        </p:nvSpPr>
        <p:spPr>
          <a:xfrm>
            <a:off x="677334" y="609599"/>
            <a:ext cx="7159159" cy="1550990"/>
          </a:xfrm>
        </p:spPr>
        <p:txBody>
          <a:bodyPr>
            <a:normAutofit fontScale="90000"/>
          </a:bodyPr>
          <a:lstStyle/>
          <a:p>
            <a:r>
              <a:rPr lang="en-US" dirty="0"/>
              <a:t>Valuing a Market Rate Project:</a:t>
            </a:r>
            <a:br>
              <a:rPr lang="en-US" dirty="0"/>
            </a:br>
            <a:r>
              <a:rPr lang="en-US" dirty="0"/>
              <a:t>221(d)(4) Sub-Rehab and 223(f) Income Approach</a:t>
            </a:r>
          </a:p>
        </p:txBody>
      </p:sp>
      <p:sp>
        <p:nvSpPr>
          <p:cNvPr id="3" name="Content Placeholder 2">
            <a:extLst>
              <a:ext uri="{FF2B5EF4-FFF2-40B4-BE49-F238E27FC236}">
                <a16:creationId xmlns:a16="http://schemas.microsoft.com/office/drawing/2014/main" id="{867AB0B5-2ED5-02DF-D46A-2B485F861770}"/>
              </a:ext>
            </a:extLst>
          </p:cNvPr>
          <p:cNvSpPr>
            <a:spLocks noGrp="1"/>
          </p:cNvSpPr>
          <p:nvPr>
            <p:ph idx="1"/>
          </p:nvPr>
        </p:nvSpPr>
        <p:spPr>
          <a:xfrm>
            <a:off x="677334" y="2355754"/>
            <a:ext cx="8596668" cy="3892648"/>
          </a:xfrm>
        </p:spPr>
        <p:txBody>
          <a:bodyPr>
            <a:normAutofit/>
          </a:bodyPr>
          <a:lstStyle/>
          <a:p>
            <a:r>
              <a:rPr lang="en-US" dirty="0"/>
              <a:t>Appraiser analyzes the existing project’s income/expenses, scope of work, and market comparables to determine a market rate NOI.</a:t>
            </a:r>
          </a:p>
          <a:p>
            <a:r>
              <a:rPr lang="en-US" dirty="0"/>
              <a:t>The Income and Expenses are determined/reflected on HUD forms 92273 and 92274, which are ultimately then included on the HUD 92264 form.</a:t>
            </a:r>
          </a:p>
          <a:p>
            <a:r>
              <a:rPr lang="en-US" dirty="0"/>
              <a:t>The appraiser then divides their concluded market NOI by their concluded capitalization rate to determine the value under the income approach</a:t>
            </a:r>
          </a:p>
          <a:p>
            <a:endParaRPr lang="en-US" dirty="0"/>
          </a:p>
          <a:p>
            <a:endParaRPr lang="en-US" dirty="0"/>
          </a:p>
        </p:txBody>
      </p:sp>
    </p:spTree>
    <p:extLst>
      <p:ext uri="{BB962C8B-B14F-4D97-AF65-F5344CB8AC3E}">
        <p14:creationId xmlns:p14="http://schemas.microsoft.com/office/powerpoint/2010/main" val="320227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114C-45EE-CD6E-F568-92D8CFF7C74C}"/>
              </a:ext>
            </a:extLst>
          </p:cNvPr>
          <p:cNvSpPr>
            <a:spLocks noGrp="1"/>
          </p:cNvSpPr>
          <p:nvPr>
            <p:ph type="title"/>
          </p:nvPr>
        </p:nvSpPr>
        <p:spPr>
          <a:xfrm>
            <a:off x="677334" y="609600"/>
            <a:ext cx="8596668" cy="1644316"/>
          </a:xfrm>
        </p:spPr>
        <p:txBody>
          <a:bodyPr>
            <a:normAutofit fontScale="90000"/>
          </a:bodyPr>
          <a:lstStyle/>
          <a:p>
            <a:r>
              <a:rPr lang="en-US" dirty="0"/>
              <a:t>Income Approach – Conclusions for Affordable and Market Rate 221(d)(4) Sub-Rehabs and 223(f) Refinances </a:t>
            </a:r>
          </a:p>
        </p:txBody>
      </p:sp>
      <p:sp>
        <p:nvSpPr>
          <p:cNvPr id="3" name="Content Placeholder 2">
            <a:extLst>
              <a:ext uri="{FF2B5EF4-FFF2-40B4-BE49-F238E27FC236}">
                <a16:creationId xmlns:a16="http://schemas.microsoft.com/office/drawing/2014/main" id="{2BA27273-8F35-221E-1B00-F8677D24E9B1}"/>
              </a:ext>
            </a:extLst>
          </p:cNvPr>
          <p:cNvSpPr>
            <a:spLocks noGrp="1"/>
          </p:cNvSpPr>
          <p:nvPr>
            <p:ph idx="1"/>
          </p:nvPr>
        </p:nvSpPr>
        <p:spPr>
          <a:xfrm>
            <a:off x="677334" y="2310063"/>
            <a:ext cx="8596668" cy="3731299"/>
          </a:xfrm>
        </p:spPr>
        <p:txBody>
          <a:bodyPr>
            <a:normAutofit/>
          </a:bodyPr>
          <a:lstStyle/>
          <a:p>
            <a:r>
              <a:rPr lang="en-US" dirty="0"/>
              <a:t>Determining a Capitalization Rate</a:t>
            </a:r>
          </a:p>
          <a:p>
            <a:pPr lvl="1"/>
            <a:r>
              <a:rPr lang="en-US" dirty="0"/>
              <a:t>The appraiser analyzes capitalization rates from recent sales, investor surveys, broker opinions, debt coverage ratios, and/or band of investment conclusions</a:t>
            </a:r>
          </a:p>
          <a:p>
            <a:pPr lvl="2"/>
            <a:r>
              <a:rPr lang="en-US" dirty="0"/>
              <a:t>Note that appraisers often consider market/capital conditions as well when determining the applicable capitalization rate</a:t>
            </a:r>
          </a:p>
          <a:p>
            <a:pPr lvl="1"/>
            <a:r>
              <a:rPr lang="en-US" dirty="0"/>
              <a:t>The appraiser reconciles the various data points and determines the applicable capitalization rate for the subject property</a:t>
            </a:r>
          </a:p>
          <a:p>
            <a:r>
              <a:rPr lang="en-US" dirty="0"/>
              <a:t>The concluded value is then determined by dividing the market scenario NOI by the concluded capitalization rate</a:t>
            </a:r>
          </a:p>
          <a:p>
            <a:r>
              <a:rPr lang="en-US" dirty="0"/>
              <a:t>Typically, the Income Approach is given the most weight in determining the project’s value as it is the approach that most investors rely on</a:t>
            </a:r>
          </a:p>
          <a:p>
            <a:pPr marL="914400" lvl="2" indent="0">
              <a:buNone/>
            </a:pPr>
            <a:endParaRPr lang="en-US" dirty="0"/>
          </a:p>
        </p:txBody>
      </p:sp>
    </p:spTree>
    <p:extLst>
      <p:ext uri="{BB962C8B-B14F-4D97-AF65-F5344CB8AC3E}">
        <p14:creationId xmlns:p14="http://schemas.microsoft.com/office/powerpoint/2010/main" val="391521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2B9B-F4E9-6476-054D-C3501C1A4335}"/>
              </a:ext>
            </a:extLst>
          </p:cNvPr>
          <p:cNvSpPr>
            <a:spLocks noGrp="1"/>
          </p:cNvSpPr>
          <p:nvPr>
            <p:ph type="title"/>
          </p:nvPr>
        </p:nvSpPr>
        <p:spPr>
          <a:xfrm>
            <a:off x="677334" y="609600"/>
            <a:ext cx="8596668" cy="1042738"/>
          </a:xfrm>
        </p:spPr>
        <p:txBody>
          <a:bodyPr>
            <a:normAutofit/>
          </a:bodyPr>
          <a:lstStyle/>
          <a:p>
            <a:r>
              <a:rPr lang="en-US" sz="2700" dirty="0"/>
              <a:t>Replacement Cost Approach </a:t>
            </a:r>
            <a:br>
              <a:rPr lang="en-US" sz="2700" dirty="0"/>
            </a:br>
            <a:r>
              <a:rPr lang="en-US" sz="2700" dirty="0"/>
              <a:t>221(d)(4) and 223(f) Refinances</a:t>
            </a:r>
          </a:p>
        </p:txBody>
      </p:sp>
      <p:sp>
        <p:nvSpPr>
          <p:cNvPr id="3" name="Content Placeholder 2">
            <a:extLst>
              <a:ext uri="{FF2B5EF4-FFF2-40B4-BE49-F238E27FC236}">
                <a16:creationId xmlns:a16="http://schemas.microsoft.com/office/drawing/2014/main" id="{F0CD403E-3701-5BE8-EA22-91C4CF1B2802}"/>
              </a:ext>
            </a:extLst>
          </p:cNvPr>
          <p:cNvSpPr>
            <a:spLocks noGrp="1"/>
          </p:cNvSpPr>
          <p:nvPr>
            <p:ph idx="1"/>
          </p:nvPr>
        </p:nvSpPr>
        <p:spPr>
          <a:xfrm>
            <a:off x="677334" y="1640495"/>
            <a:ext cx="8596668" cy="309894"/>
          </a:xfrm>
        </p:spPr>
        <p:txBody>
          <a:bodyPr/>
          <a:lstStyle/>
          <a:p>
            <a:r>
              <a:rPr lang="en-US" sz="1400" dirty="0"/>
              <a:t>Only applies to 223(f) Refinances if the project was built within the last 10 years. </a:t>
            </a:r>
          </a:p>
          <a:p>
            <a:endParaRPr lang="en-US" dirty="0"/>
          </a:p>
          <a:p>
            <a:endParaRPr lang="en-US" dirty="0"/>
          </a:p>
          <a:p>
            <a:endParaRPr lang="en-US" dirty="0"/>
          </a:p>
        </p:txBody>
      </p:sp>
      <p:graphicFrame>
        <p:nvGraphicFramePr>
          <p:cNvPr id="6" name="Table 6">
            <a:extLst>
              <a:ext uri="{FF2B5EF4-FFF2-40B4-BE49-F238E27FC236}">
                <a16:creationId xmlns:a16="http://schemas.microsoft.com/office/drawing/2014/main" id="{EEDEBFB1-EF62-2B76-5A55-CDFBA749DA85}"/>
              </a:ext>
            </a:extLst>
          </p:cNvPr>
          <p:cNvGraphicFramePr>
            <a:graphicFrameLocks noGrp="1"/>
          </p:cNvGraphicFramePr>
          <p:nvPr>
            <p:extLst>
              <p:ext uri="{D42A27DB-BD31-4B8C-83A1-F6EECF244321}">
                <p14:modId xmlns:p14="http://schemas.microsoft.com/office/powerpoint/2010/main" val="4026732787"/>
              </p:ext>
            </p:extLst>
          </p:nvPr>
        </p:nvGraphicFramePr>
        <p:xfrm>
          <a:off x="677334" y="2007809"/>
          <a:ext cx="9220646" cy="4512310"/>
        </p:xfrm>
        <a:graphic>
          <a:graphicData uri="http://schemas.openxmlformats.org/drawingml/2006/table">
            <a:tbl>
              <a:tblPr firstRow="1" bandRow="1">
                <a:tableStyleId>{5C22544A-7EE6-4342-B048-85BDC9FD1C3A}</a:tableStyleId>
              </a:tblPr>
              <a:tblGrid>
                <a:gridCol w="4610323">
                  <a:extLst>
                    <a:ext uri="{9D8B030D-6E8A-4147-A177-3AD203B41FA5}">
                      <a16:colId xmlns:a16="http://schemas.microsoft.com/office/drawing/2014/main" val="2865144655"/>
                    </a:ext>
                  </a:extLst>
                </a:gridCol>
                <a:gridCol w="4610323">
                  <a:extLst>
                    <a:ext uri="{9D8B030D-6E8A-4147-A177-3AD203B41FA5}">
                      <a16:colId xmlns:a16="http://schemas.microsoft.com/office/drawing/2014/main" val="2453694683"/>
                    </a:ext>
                  </a:extLst>
                </a:gridCol>
              </a:tblGrid>
              <a:tr h="332630">
                <a:tc>
                  <a:txBody>
                    <a:bodyPr/>
                    <a:lstStyle/>
                    <a:p>
                      <a:r>
                        <a:rPr lang="en-US" sz="1400" dirty="0"/>
                        <a:t>221(d)(4)</a:t>
                      </a:r>
                    </a:p>
                  </a:txBody>
                  <a:tcPr/>
                </a:tc>
                <a:tc>
                  <a:txBody>
                    <a:bodyPr/>
                    <a:lstStyle/>
                    <a:p>
                      <a:r>
                        <a:rPr lang="en-US" sz="1400" dirty="0"/>
                        <a:t>223(f)</a:t>
                      </a:r>
                    </a:p>
                  </a:txBody>
                  <a:tcPr/>
                </a:tc>
                <a:extLst>
                  <a:ext uri="{0D108BD9-81ED-4DB2-BD59-A6C34878D82A}">
                    <a16:rowId xmlns:a16="http://schemas.microsoft.com/office/drawing/2014/main" val="1222578014"/>
                  </a:ext>
                </a:extLst>
              </a:tr>
              <a:tr h="618948">
                <a:tc>
                  <a:txBody>
                    <a:bodyPr/>
                    <a:lstStyle/>
                    <a:p>
                      <a:r>
                        <a:rPr lang="en-US" sz="1400" dirty="0"/>
                        <a:t>Determines land value as if vacant by reviewing recent sales and purchase price of the project’s land parcel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Determines land value as if vacant by reviewing recent sales and purchase price of the project’s land parcel.</a:t>
                      </a:r>
                    </a:p>
                  </a:txBody>
                  <a:tcPr/>
                </a:tc>
                <a:extLst>
                  <a:ext uri="{0D108BD9-81ED-4DB2-BD59-A6C34878D82A}">
                    <a16:rowId xmlns:a16="http://schemas.microsoft.com/office/drawing/2014/main" val="1888813928"/>
                  </a:ext>
                </a:extLst>
              </a:tr>
              <a:tr h="574128">
                <a:tc>
                  <a:txBody>
                    <a:bodyPr/>
                    <a:lstStyle/>
                    <a:p>
                      <a:r>
                        <a:rPr lang="en-US" sz="1400" dirty="0"/>
                        <a:t>Appraiser uses a subscription Cost Service to analyze the project’s plans, specifications, and development costs</a:t>
                      </a:r>
                    </a:p>
                  </a:txBody>
                  <a:tcPr/>
                </a:tc>
                <a:tc>
                  <a:txBody>
                    <a:bodyPr/>
                    <a:lstStyle/>
                    <a:p>
                      <a:r>
                        <a:rPr lang="en-US" sz="1400" dirty="0"/>
                        <a:t>Analyzes costs based on final construction numbers with support from a subscription Cost Service </a:t>
                      </a:r>
                    </a:p>
                    <a:p>
                      <a:endParaRPr lang="en-US" sz="1400" dirty="0"/>
                    </a:p>
                  </a:txBody>
                  <a:tcPr/>
                </a:tc>
                <a:extLst>
                  <a:ext uri="{0D108BD9-81ED-4DB2-BD59-A6C34878D82A}">
                    <a16:rowId xmlns:a16="http://schemas.microsoft.com/office/drawing/2014/main" val="4103659631"/>
                  </a:ext>
                </a:extLst>
              </a:tr>
              <a:tr h="820182">
                <a:tc>
                  <a:txBody>
                    <a:bodyPr/>
                    <a:lstStyle/>
                    <a:p>
                      <a:r>
                        <a:rPr lang="en-US" sz="1400" dirty="0"/>
                        <a:t>Appraiser reviews the lender’s third party cost analysis (AEC Report)</a:t>
                      </a:r>
                    </a:p>
                  </a:txBody>
                  <a:tcPr/>
                </a:tc>
                <a:tc>
                  <a:txBody>
                    <a:bodyPr/>
                    <a:lstStyle/>
                    <a:p>
                      <a:r>
                        <a:rPr lang="en-US" sz="1400" dirty="0"/>
                        <a:t>Depending on age, appraiser may apply depreciation to the project’s components, accessory buildings, and any functional obsolescence</a:t>
                      </a:r>
                    </a:p>
                  </a:txBody>
                  <a:tcPr/>
                </a:tc>
                <a:extLst>
                  <a:ext uri="{0D108BD9-81ED-4DB2-BD59-A6C34878D82A}">
                    <a16:rowId xmlns:a16="http://schemas.microsoft.com/office/drawing/2014/main" val="1832011135"/>
                  </a:ext>
                </a:extLst>
              </a:tr>
              <a:tr h="574128">
                <a:tc>
                  <a:txBody>
                    <a:bodyPr/>
                    <a:lstStyle/>
                    <a:p>
                      <a:r>
                        <a:rPr lang="en-US" sz="1400" dirty="0"/>
                        <a:t>Appraiser analyzes the development costs from the market’s most recently completed projects</a:t>
                      </a:r>
                    </a:p>
                  </a:txBody>
                  <a:tcPr/>
                </a:tc>
                <a:tc>
                  <a:txBody>
                    <a:bodyPr/>
                    <a:lstStyle/>
                    <a:p>
                      <a:r>
                        <a:rPr lang="en-US" sz="1400" dirty="0"/>
                        <a:t>Estimate reproduction or replacement costs of the structure, the accessory buildings, and the site improvements to estimate the total depreciated reproduction or replacement cost of all improvements </a:t>
                      </a:r>
                    </a:p>
                  </a:txBody>
                  <a:tcPr/>
                </a:tc>
                <a:extLst>
                  <a:ext uri="{0D108BD9-81ED-4DB2-BD59-A6C34878D82A}">
                    <a16:rowId xmlns:a16="http://schemas.microsoft.com/office/drawing/2014/main" val="1845766275"/>
                  </a:ext>
                </a:extLst>
              </a:tr>
              <a:tr h="332630">
                <a:tc>
                  <a:txBody>
                    <a:bodyPr/>
                    <a:lstStyle/>
                    <a:p>
                      <a:r>
                        <a:rPr lang="en-US" sz="1400" dirty="0"/>
                        <a:t>If Sub-Rehab, the appraiser also determines the as-is value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Appraiser determines Replacement Cost in fee simple based on above analysis. </a:t>
                      </a:r>
                    </a:p>
                    <a:p>
                      <a:endParaRPr lang="en-US" sz="1400" dirty="0"/>
                    </a:p>
                  </a:txBody>
                  <a:tcPr/>
                </a:tc>
                <a:extLst>
                  <a:ext uri="{0D108BD9-81ED-4DB2-BD59-A6C34878D82A}">
                    <a16:rowId xmlns:a16="http://schemas.microsoft.com/office/drawing/2014/main" val="1868022119"/>
                  </a:ext>
                </a:extLst>
              </a:tr>
              <a:tr h="33263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993118647"/>
                  </a:ext>
                </a:extLst>
              </a:tr>
            </a:tbl>
          </a:graphicData>
        </a:graphic>
      </p:graphicFrame>
    </p:spTree>
    <p:extLst>
      <p:ext uri="{BB962C8B-B14F-4D97-AF65-F5344CB8AC3E}">
        <p14:creationId xmlns:p14="http://schemas.microsoft.com/office/powerpoint/2010/main" val="368787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62B2-8F86-939E-3C81-D0477A21FD7A}"/>
              </a:ext>
            </a:extLst>
          </p:cNvPr>
          <p:cNvSpPr>
            <a:spLocks noGrp="1"/>
          </p:cNvSpPr>
          <p:nvPr>
            <p:ph type="title"/>
          </p:nvPr>
        </p:nvSpPr>
        <p:spPr>
          <a:xfrm>
            <a:off x="677334" y="497305"/>
            <a:ext cx="8596668" cy="994611"/>
          </a:xfrm>
        </p:spPr>
        <p:txBody>
          <a:bodyPr>
            <a:noAutofit/>
          </a:bodyPr>
          <a:lstStyle/>
          <a:p>
            <a:r>
              <a:rPr lang="en-US" sz="2700" dirty="0"/>
              <a:t>Sales Approach</a:t>
            </a:r>
            <a:br>
              <a:rPr lang="en-US" sz="2700" dirty="0"/>
            </a:br>
            <a:r>
              <a:rPr lang="en-US" sz="2700" dirty="0"/>
              <a:t>221(d)(4) Sub-Rehab and 223(f) Refinances</a:t>
            </a:r>
            <a:br>
              <a:rPr lang="en-US" sz="2700" dirty="0"/>
            </a:br>
            <a:endParaRPr lang="en-US" sz="2700" dirty="0"/>
          </a:p>
        </p:txBody>
      </p:sp>
      <p:sp>
        <p:nvSpPr>
          <p:cNvPr id="3" name="Content Placeholder 2">
            <a:extLst>
              <a:ext uri="{FF2B5EF4-FFF2-40B4-BE49-F238E27FC236}">
                <a16:creationId xmlns:a16="http://schemas.microsoft.com/office/drawing/2014/main" id="{50574102-8694-AC87-CD7E-923A02AAA6C5}"/>
              </a:ext>
            </a:extLst>
          </p:cNvPr>
          <p:cNvSpPr>
            <a:spLocks noGrp="1"/>
          </p:cNvSpPr>
          <p:nvPr>
            <p:ph idx="1"/>
          </p:nvPr>
        </p:nvSpPr>
        <p:spPr>
          <a:xfrm>
            <a:off x="677334" y="1639295"/>
            <a:ext cx="8596668" cy="4240212"/>
          </a:xfrm>
        </p:spPr>
        <p:txBody>
          <a:bodyPr>
            <a:normAutofit lnSpcReduction="10000"/>
          </a:bodyPr>
          <a:lstStyle/>
          <a:p>
            <a:r>
              <a:rPr lang="en-US" dirty="0"/>
              <a:t>Appraiser selects at least three Comparable Projects based on recent sales in the market. </a:t>
            </a:r>
          </a:p>
          <a:p>
            <a:r>
              <a:rPr lang="en-US" dirty="0"/>
              <a:t>Appraiser makes adjustments to the Comparable Projects based on project location, unit size, project amenities, gross square footage, gross rentable square footage, project type, project condition, year built, and design/appeal. </a:t>
            </a:r>
          </a:p>
          <a:p>
            <a:r>
              <a:rPr lang="en-US" dirty="0"/>
              <a:t>Adjustments are reflected on HUD form 92264</a:t>
            </a:r>
          </a:p>
          <a:p>
            <a:pPr lvl="1"/>
            <a:r>
              <a:rPr lang="en-US" dirty="0"/>
              <a:t>Note that it is common for the written language to not match the HUD form. Ensure that both match to not have any issues during HUD review. </a:t>
            </a:r>
          </a:p>
          <a:p>
            <a:pPr marL="342900" lvl="1" indent="-342900"/>
            <a:r>
              <a:rPr lang="en-US" sz="1800" dirty="0"/>
              <a:t>The appraiser reconciles the adjusted values from the Comparable Projects and determines which Comparable Projects are given the most weight (sometimes all are given equal weight)</a:t>
            </a:r>
          </a:p>
          <a:p>
            <a:pPr lvl="1"/>
            <a:r>
              <a:rPr lang="en-US" dirty="0"/>
              <a:t>The comparables are often weighted based on their overall net adjustment.</a:t>
            </a:r>
          </a:p>
          <a:p>
            <a:pPr marL="342900" lvl="1" indent="-342900"/>
            <a:r>
              <a:rPr lang="en-US" sz="1800" dirty="0"/>
              <a:t>The appraiser then determines a final per unit value for the Sales Approach</a:t>
            </a:r>
          </a:p>
        </p:txBody>
      </p:sp>
    </p:spTree>
    <p:extLst>
      <p:ext uri="{BB962C8B-B14F-4D97-AF65-F5344CB8AC3E}">
        <p14:creationId xmlns:p14="http://schemas.microsoft.com/office/powerpoint/2010/main" val="155941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48BE-3D9F-C263-31BB-838A35365417}"/>
              </a:ext>
            </a:extLst>
          </p:cNvPr>
          <p:cNvSpPr>
            <a:spLocks noGrp="1"/>
          </p:cNvSpPr>
          <p:nvPr>
            <p:ph type="title"/>
          </p:nvPr>
        </p:nvSpPr>
        <p:spPr>
          <a:xfrm>
            <a:off x="677334" y="609600"/>
            <a:ext cx="8596668" cy="1572126"/>
          </a:xfrm>
        </p:spPr>
        <p:txBody>
          <a:bodyPr>
            <a:normAutofit fontScale="90000"/>
          </a:bodyPr>
          <a:lstStyle/>
          <a:p>
            <a:r>
              <a:rPr lang="en-US" dirty="0"/>
              <a:t>Tax Abatements, TIFs, and Other Tax Exemptions that may increase Market Value in the Income Approach 	</a:t>
            </a:r>
          </a:p>
        </p:txBody>
      </p:sp>
      <p:sp>
        <p:nvSpPr>
          <p:cNvPr id="3" name="Content Placeholder 2">
            <a:extLst>
              <a:ext uri="{FF2B5EF4-FFF2-40B4-BE49-F238E27FC236}">
                <a16:creationId xmlns:a16="http://schemas.microsoft.com/office/drawing/2014/main" id="{A34A75D4-287C-7319-3D95-EDFF7022D6F4}"/>
              </a:ext>
            </a:extLst>
          </p:cNvPr>
          <p:cNvSpPr>
            <a:spLocks noGrp="1"/>
          </p:cNvSpPr>
          <p:nvPr>
            <p:ph idx="1"/>
          </p:nvPr>
        </p:nvSpPr>
        <p:spPr>
          <a:xfrm>
            <a:off x="677334" y="2258938"/>
            <a:ext cx="8596668" cy="4150408"/>
          </a:xfrm>
        </p:spPr>
        <p:txBody>
          <a:bodyPr>
            <a:normAutofit lnSpcReduction="10000"/>
          </a:bodyPr>
          <a:lstStyle/>
          <a:p>
            <a:r>
              <a:rPr lang="en-US" dirty="0"/>
              <a:t>If the tax exemption runs for the entirety of the loan term, HUD allows the tax exemption to be included in the market value.</a:t>
            </a:r>
          </a:p>
          <a:p>
            <a:pPr lvl="1"/>
            <a:r>
              <a:rPr lang="en-US" dirty="0"/>
              <a:t>Note that the tax abatement or exemption must run with the land/real estate and be transferrable in order to apply to Criterion 3.</a:t>
            </a:r>
          </a:p>
          <a:p>
            <a:pPr lvl="2"/>
            <a:r>
              <a:rPr lang="en-US" dirty="0"/>
              <a:t>Waivers of this requirement are available for Affordable projects where the tax abatement or exemption runs with the type of Sponsorship</a:t>
            </a:r>
          </a:p>
          <a:p>
            <a:r>
              <a:rPr lang="en-US" dirty="0"/>
              <a:t>If the TIF, Tax Abatement, or Tax Exemption does not run for the entirety of the loan term, then a second tranche of debt must be analyzed for the Criterion 5 debt service analysis, amortized over the remaining term of the TIF, Tax Abatement, or Tax Exemption at final endorsement.</a:t>
            </a:r>
          </a:p>
          <a:p>
            <a:pPr lvl="1"/>
            <a:r>
              <a:rPr lang="en-US" dirty="0"/>
              <a:t>Note that HUD does not currently allow any partial term exemptions to be included in value.</a:t>
            </a:r>
          </a:p>
          <a:p>
            <a:pPr lvl="2"/>
            <a:r>
              <a:rPr lang="en-US" dirty="0"/>
              <a:t>HUD is currently reviewing this guidance and may potentially make changes in the coming months.</a:t>
            </a:r>
          </a:p>
        </p:txBody>
      </p:sp>
    </p:spTree>
    <p:extLst>
      <p:ext uri="{BB962C8B-B14F-4D97-AF65-F5344CB8AC3E}">
        <p14:creationId xmlns:p14="http://schemas.microsoft.com/office/powerpoint/2010/main" val="97035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Overview</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443290"/>
            <a:ext cx="8596668" cy="4805110"/>
          </a:xfrm>
        </p:spPr>
        <p:txBody>
          <a:bodyPr>
            <a:normAutofit fontScale="92500" lnSpcReduction="10000"/>
          </a:bodyPr>
          <a:lstStyle/>
          <a:p>
            <a:r>
              <a:rPr lang="en-US" dirty="0"/>
              <a:t>The Lender is responsible for the selection and approval of market analysts who are familiar with MAP guidelines. </a:t>
            </a:r>
          </a:p>
          <a:p>
            <a:r>
              <a:rPr lang="en-US" dirty="0"/>
              <a:t>The market study should be ordered and paid for by the Lender. However, a market study that has been prepared for the Borrower by a third-party market analyst and meets all other market study requirements of the Guide, including timeliness, is acceptable. The Lender is responsible for the review and acceptance of all market studies submitted with the application.</a:t>
            </a:r>
          </a:p>
          <a:p>
            <a:r>
              <a:rPr lang="en-US" dirty="0"/>
              <a:t>Each Market Analyst must meet the following minimum qualification requirements:</a:t>
            </a:r>
          </a:p>
          <a:p>
            <a:pPr lvl="1"/>
            <a:r>
              <a:rPr lang="en-US" dirty="0"/>
              <a:t>Have at least 3 years of experience in performing market studies for income-producing properties;</a:t>
            </a:r>
          </a:p>
          <a:p>
            <a:pPr lvl="1"/>
            <a:r>
              <a:rPr lang="en-US" dirty="0"/>
              <a:t>Be currently active and regularly engaged in performing market studies for multifamily properties;</a:t>
            </a:r>
          </a:p>
          <a:p>
            <a:pPr lvl="1"/>
            <a:r>
              <a:rPr lang="en-US" dirty="0"/>
              <a:t>Be knowledgeable concerning real estate market conditions and financing trends in the geographic market area where the project is located; and</a:t>
            </a:r>
          </a:p>
          <a:p>
            <a:pPr lvl="1"/>
            <a:r>
              <a:rPr lang="en-US" dirty="0"/>
              <a:t>Be experienced in performing market studies for multifamily properties with the complexity and characteristics similar to those of the subject project. If the subject contains commercial space, LIHTC, or other subsidies, the market analyst must have acceptable prior experience with comparable properties.</a:t>
            </a:r>
          </a:p>
          <a:p>
            <a:pPr lvl="1"/>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95325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CEEF-E775-A3BA-4105-F3B8F7401781}"/>
              </a:ext>
            </a:extLst>
          </p:cNvPr>
          <p:cNvSpPr>
            <a:spLocks noGrp="1"/>
          </p:cNvSpPr>
          <p:nvPr>
            <p:ph type="title"/>
          </p:nvPr>
        </p:nvSpPr>
        <p:spPr/>
        <p:txBody>
          <a:bodyPr/>
          <a:lstStyle/>
          <a:p>
            <a:r>
              <a:rPr lang="en-US" dirty="0"/>
              <a:t>Market Studies – Overview</a:t>
            </a:r>
          </a:p>
        </p:txBody>
      </p:sp>
      <p:sp>
        <p:nvSpPr>
          <p:cNvPr id="3" name="Content Placeholder 2">
            <a:extLst>
              <a:ext uri="{FF2B5EF4-FFF2-40B4-BE49-F238E27FC236}">
                <a16:creationId xmlns:a16="http://schemas.microsoft.com/office/drawing/2014/main" id="{E9C2E46A-9611-FE2A-84AF-FD587801DD02}"/>
              </a:ext>
            </a:extLst>
          </p:cNvPr>
          <p:cNvSpPr>
            <a:spLocks noGrp="1"/>
          </p:cNvSpPr>
          <p:nvPr>
            <p:ph idx="1"/>
          </p:nvPr>
        </p:nvSpPr>
        <p:spPr>
          <a:xfrm>
            <a:off x="677334" y="1588021"/>
            <a:ext cx="8596668" cy="4573497"/>
          </a:xfrm>
        </p:spPr>
        <p:txBody>
          <a:bodyPr>
            <a:normAutofit/>
          </a:bodyPr>
          <a:lstStyle/>
          <a:p>
            <a:r>
              <a:rPr lang="en-US" dirty="0"/>
              <a:t>Section 223(f) applications typically do not require a market study separate from that contained in the appraisal. </a:t>
            </a:r>
          </a:p>
          <a:p>
            <a:pPr lvl="1"/>
            <a:r>
              <a:rPr lang="en-US" dirty="0"/>
              <a:t>In volatile or declining markets, the Lender should consider and may be required to obtain a market study to support the underwriting conclusions of market demand for the property over the loan term. </a:t>
            </a:r>
          </a:p>
          <a:p>
            <a:pPr lvl="1"/>
            <a:r>
              <a:rPr lang="en-US" dirty="0"/>
              <a:t>HUD Regional Center or Satellite Office staff should consult with Economic Market Analysis Division (EMAD) in such cases.</a:t>
            </a:r>
          </a:p>
          <a:p>
            <a:pPr marL="342900" lvl="1" indent="-342900"/>
            <a:r>
              <a:rPr lang="en-US" sz="1800" dirty="0"/>
              <a:t>No market study, other than that which would be provided in the appraisal, is required for projects with 90% or more project-based rental assistance.</a:t>
            </a:r>
          </a:p>
          <a:p>
            <a:pPr marL="342900" lvl="1" indent="-342900"/>
            <a:r>
              <a:rPr lang="en-US" sz="1800" dirty="0"/>
              <a:t>The market study and appraisal should be completed by two separate entities in order to preserve independent analysis and conclusions. </a:t>
            </a:r>
          </a:p>
          <a:p>
            <a:pPr marL="742950" lvl="2" indent="-342900"/>
            <a:r>
              <a:rPr lang="en-US" sz="1600" dirty="0"/>
              <a:t>Any alternative, such as two individuals from the same firm completing separate reports, must be documented/supported by the MAP Lender, approved by HUD at the concept meeting, and documented in the encouragement letter issued by HUD.</a:t>
            </a:r>
          </a:p>
          <a:p>
            <a:pPr marL="342900" lvl="1" indent="-342900"/>
            <a:endParaRPr lang="en-US" sz="1800" dirty="0"/>
          </a:p>
          <a:p>
            <a:pPr marL="742950" lvl="2" indent="-342900"/>
            <a:endParaRPr lang="en-US" sz="1600" dirty="0"/>
          </a:p>
          <a:p>
            <a:pPr lvl="1"/>
            <a:endParaRPr lang="en-US" dirty="0"/>
          </a:p>
        </p:txBody>
      </p:sp>
    </p:spTree>
    <p:extLst>
      <p:ext uri="{BB962C8B-B14F-4D97-AF65-F5344CB8AC3E}">
        <p14:creationId xmlns:p14="http://schemas.microsoft.com/office/powerpoint/2010/main" val="90328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CEEF-E775-A3BA-4105-F3B8F7401781}"/>
              </a:ext>
            </a:extLst>
          </p:cNvPr>
          <p:cNvSpPr>
            <a:spLocks noGrp="1"/>
          </p:cNvSpPr>
          <p:nvPr>
            <p:ph type="title"/>
          </p:nvPr>
        </p:nvSpPr>
        <p:spPr/>
        <p:txBody>
          <a:bodyPr/>
          <a:lstStyle/>
          <a:p>
            <a:r>
              <a:rPr lang="en-US" dirty="0"/>
              <a:t>Market Studies – Overview</a:t>
            </a:r>
          </a:p>
        </p:txBody>
      </p:sp>
      <p:sp>
        <p:nvSpPr>
          <p:cNvPr id="3" name="Content Placeholder 2">
            <a:extLst>
              <a:ext uri="{FF2B5EF4-FFF2-40B4-BE49-F238E27FC236}">
                <a16:creationId xmlns:a16="http://schemas.microsoft.com/office/drawing/2014/main" id="{E9C2E46A-9611-FE2A-84AF-FD587801DD02}"/>
              </a:ext>
            </a:extLst>
          </p:cNvPr>
          <p:cNvSpPr>
            <a:spLocks noGrp="1"/>
          </p:cNvSpPr>
          <p:nvPr>
            <p:ph idx="1"/>
          </p:nvPr>
        </p:nvSpPr>
        <p:spPr>
          <a:xfrm>
            <a:off x="677334" y="1588021"/>
            <a:ext cx="8596668" cy="4573497"/>
          </a:xfrm>
        </p:spPr>
        <p:txBody>
          <a:bodyPr>
            <a:normAutofit/>
          </a:bodyPr>
          <a:lstStyle/>
          <a:p>
            <a:r>
              <a:rPr lang="en-US" sz="1800" dirty="0"/>
              <a:t>The effective date of completion of the market study for purposes of a pre-application submission must be within 120 days prior to the submission of the pre-application package. </a:t>
            </a:r>
            <a:r>
              <a:rPr lang="en-US" dirty="0"/>
              <a:t>The date for submission of the market study for a firm commitment application must be within 180 days prior to the issuance of the Firm Commitment. </a:t>
            </a:r>
          </a:p>
          <a:p>
            <a:pPr lvl="1"/>
            <a:r>
              <a:rPr lang="en-US" dirty="0"/>
              <a:t>The date of the market study can be the date of the site inspection or the date the analyst completes his/her research on active and proposed competitive properties (the effective date), but not to exceed 30 days from the date of the site inspection in either case.</a:t>
            </a:r>
          </a:p>
          <a:p>
            <a:pPr marL="342900" lvl="1" indent="-342900"/>
            <a:r>
              <a:rPr lang="en-US" sz="1800" dirty="0"/>
              <a:t>Assuming a two-stage application process, the Lender must either submit an updated market study or a Limited Scope Update to the original market study with the submission of the firm commitment application.</a:t>
            </a:r>
          </a:p>
          <a:p>
            <a:pPr lvl="1"/>
            <a:endParaRPr lang="en-US" dirty="0"/>
          </a:p>
          <a:p>
            <a:pPr marL="742950" lvl="2" indent="-342900"/>
            <a:endParaRPr lang="en-US" sz="1600" dirty="0"/>
          </a:p>
          <a:p>
            <a:pPr lvl="1"/>
            <a:endParaRPr lang="en-US" dirty="0"/>
          </a:p>
        </p:txBody>
      </p:sp>
    </p:spTree>
    <p:extLst>
      <p:ext uri="{BB962C8B-B14F-4D97-AF65-F5344CB8AC3E}">
        <p14:creationId xmlns:p14="http://schemas.microsoft.com/office/powerpoint/2010/main" val="77992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Executive Summary</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683047"/>
            <a:ext cx="8596668" cy="4581495"/>
          </a:xfrm>
        </p:spPr>
        <p:txBody>
          <a:bodyPr>
            <a:normAutofit fontScale="92500" lnSpcReduction="10000"/>
          </a:bodyPr>
          <a:lstStyle/>
          <a:p>
            <a:r>
              <a:rPr lang="en-US" dirty="0"/>
              <a:t>All market studies must contain an Executive Summary with a concise summary of the data, analyses, and conclusions, including the following:</a:t>
            </a:r>
          </a:p>
          <a:p>
            <a:pPr marL="800100" lvl="1" indent="-342900">
              <a:buFont typeface="+mj-lt"/>
              <a:buAutoNum type="arabicPeriod"/>
            </a:pPr>
            <a:r>
              <a:rPr lang="en-US" dirty="0"/>
              <a:t>A description of the site and the immediate surrounding area;</a:t>
            </a:r>
          </a:p>
          <a:p>
            <a:pPr marL="800100" lvl="1" indent="-342900">
              <a:buFont typeface="+mj-lt"/>
              <a:buAutoNum type="arabicPeriod"/>
            </a:pPr>
            <a:r>
              <a:rPr lang="en-US" dirty="0"/>
              <a:t>A summary of the project, including the proposed targeted population;</a:t>
            </a:r>
          </a:p>
          <a:p>
            <a:pPr marL="800100" lvl="1" indent="-342900">
              <a:buFont typeface="+mj-lt"/>
              <a:buAutoNum type="arabicPeriod"/>
            </a:pPr>
            <a:r>
              <a:rPr lang="en-US" dirty="0"/>
              <a:t>Summary statements describing the condition of the economic, demographic, and competitive environment;</a:t>
            </a:r>
          </a:p>
          <a:p>
            <a:pPr marL="800100" lvl="1" indent="-342900">
              <a:buFont typeface="+mj-lt"/>
              <a:buAutoNum type="arabicPeriod"/>
            </a:pPr>
            <a:r>
              <a:rPr lang="en-US" dirty="0"/>
              <a:t>A statement of key conclusions reached by the analyst, including but not limited to the Net Demand and Effective Demand for the subject and forecast average annual change in the number of households for a specified period of time;</a:t>
            </a:r>
          </a:p>
          <a:p>
            <a:pPr marL="800100" lvl="1" indent="-342900">
              <a:buFont typeface="+mj-lt"/>
              <a:buAutoNum type="arabicPeriod"/>
            </a:pPr>
            <a:r>
              <a:rPr lang="en-US" dirty="0"/>
              <a:t>A summary of competitive advantages and disadvantages, and issues that will affect the project’s marketability, performance, and lease-up, as well as points that will mitigate or reduce any negative attributes;</a:t>
            </a:r>
          </a:p>
          <a:p>
            <a:pPr marL="800100" lvl="1" indent="-342900">
              <a:buFont typeface="+mj-lt"/>
              <a:buAutoNum type="arabicPeriod"/>
            </a:pPr>
            <a:r>
              <a:rPr lang="en-US" dirty="0"/>
              <a:t>The number of units currently under construction or in the development pipeline;</a:t>
            </a:r>
          </a:p>
          <a:p>
            <a:pPr marL="800100" lvl="1" indent="-342900">
              <a:buFont typeface="+mj-lt"/>
              <a:buAutoNum type="arabicPeriod"/>
            </a:pPr>
            <a:r>
              <a:rPr lang="en-US" dirty="0"/>
              <a:t>A statement of the analyst's opinion of market feasibility of the project; and</a:t>
            </a:r>
          </a:p>
          <a:p>
            <a:pPr marL="800100" lvl="1" indent="-342900">
              <a:buFont typeface="+mj-lt"/>
              <a:buAutoNum type="arabicPeriod"/>
            </a:pPr>
            <a:r>
              <a:rPr lang="en-US" dirty="0"/>
              <a:t>Recommendations and/or suggested modifications to the proposed project, if appropriate.</a:t>
            </a:r>
          </a:p>
          <a:p>
            <a:pPr lvl="1"/>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33597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0BE6-2834-D094-C995-1D689EDD9BF0}"/>
              </a:ext>
            </a:extLst>
          </p:cNvPr>
          <p:cNvSpPr>
            <a:spLocks noGrp="1"/>
          </p:cNvSpPr>
          <p:nvPr>
            <p:ph type="title"/>
          </p:nvPr>
        </p:nvSpPr>
        <p:spPr/>
        <p:txBody>
          <a:bodyPr/>
          <a:lstStyle/>
          <a:p>
            <a:r>
              <a:rPr lang="en-US" dirty="0"/>
              <a:t>Guest Speaker – Nelson Pratt</a:t>
            </a:r>
          </a:p>
        </p:txBody>
      </p:sp>
      <p:sp>
        <p:nvSpPr>
          <p:cNvPr id="3" name="Content Placeholder 2">
            <a:extLst>
              <a:ext uri="{FF2B5EF4-FFF2-40B4-BE49-F238E27FC236}">
                <a16:creationId xmlns:a16="http://schemas.microsoft.com/office/drawing/2014/main" id="{94586400-EF38-76FF-2E47-5BBB90E7ACA9}"/>
              </a:ext>
            </a:extLst>
          </p:cNvPr>
          <p:cNvSpPr>
            <a:spLocks noGrp="1"/>
          </p:cNvSpPr>
          <p:nvPr>
            <p:ph idx="1"/>
          </p:nvPr>
        </p:nvSpPr>
        <p:spPr>
          <a:xfrm>
            <a:off x="677334" y="1707662"/>
            <a:ext cx="8596668" cy="3880773"/>
          </a:xfrm>
        </p:spPr>
        <p:txBody>
          <a:bodyPr/>
          <a:lstStyle/>
          <a:p>
            <a:r>
              <a:rPr lang="en-US" dirty="0"/>
              <a:t>Nelson Pratt, MAI, serves as the Managing Director of the Knoxville office for Colliers Valuation &amp; Advisory Services. Mr. Pratt has experience with a multitude of asset types, primarily focusing on Multifamily appraisals with emphasis on HUD-insured assets, Eminent Domain, and Market Studies. Nelson helps lead the national HUD Practice Group for Colliers.</a:t>
            </a:r>
          </a:p>
          <a:p>
            <a:pPr marR="0">
              <a:lnSpc>
                <a:spcPct val="115000"/>
              </a:lnSpc>
            </a:pPr>
            <a:r>
              <a:rPr lang="en-US" dirty="0">
                <a:hlinkClick r:id="rId2">
                  <a:extLst>
                    <a:ext uri="{A12FA001-AC4F-418D-AE19-62706E023703}">
                      <ahyp:hlinkClr xmlns:ahyp="http://schemas.microsoft.com/office/drawing/2018/hyperlinkcolor" val="tx"/>
                    </a:ext>
                  </a:extLst>
                </a:hlinkClick>
              </a:rPr>
              <a:t>nelson.pratt@colliers.com</a:t>
            </a:r>
            <a:endParaRPr lang="en-US" dirty="0"/>
          </a:p>
          <a:p>
            <a:pPr marR="0">
              <a:lnSpc>
                <a:spcPct val="120000"/>
              </a:lnSpc>
            </a:pPr>
            <a:r>
              <a:rPr lang="en-US" dirty="0"/>
              <a:t>Office: +1 865 673 4840 x. 1 | Mobile: +1 865 850 0550</a:t>
            </a:r>
          </a:p>
          <a:p>
            <a:endParaRPr lang="en-US" dirty="0"/>
          </a:p>
        </p:txBody>
      </p:sp>
    </p:spTree>
    <p:extLst>
      <p:ext uri="{BB962C8B-B14F-4D97-AF65-F5344CB8AC3E}">
        <p14:creationId xmlns:p14="http://schemas.microsoft.com/office/powerpoint/2010/main" val="87477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Content</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443290"/>
            <a:ext cx="8596668" cy="4805110"/>
          </a:xfrm>
        </p:spPr>
        <p:txBody>
          <a:bodyPr>
            <a:normAutofit/>
          </a:bodyPr>
          <a:lstStyle/>
          <a:p>
            <a:r>
              <a:rPr lang="en-US" dirty="0"/>
              <a:t>The purpose of the market study is to assure that there is enough sustainable demand for additional units without adversely impacting the existing supply, so as to maintain a balanced overall market. </a:t>
            </a:r>
          </a:p>
          <a:p>
            <a:r>
              <a:rPr lang="en-US" dirty="0"/>
              <a:t>The focus of the market study is on the overall demand within a defined market area, and of the proposed project’s ability to capture and sustain a share of the total (incremental demand).</a:t>
            </a:r>
          </a:p>
          <a:p>
            <a:r>
              <a:rPr lang="en-US" dirty="0"/>
              <a:t>The primary and secondary market areas analyzed by the Lender’s market analyst may be narrower in scope than the market analysis prepared by the HUD Economic and Market Analysis Division (EMAD), which analyzes the broader Metropolitan Statistical Area (MSA), county, or smaller submarket area as appropriate. </a:t>
            </a:r>
          </a:p>
          <a:p>
            <a:pPr lvl="1"/>
            <a:r>
              <a:rPr lang="en-US" dirty="0"/>
              <a:t>The market analyst must, however, also discuss the larger MSA or county. </a:t>
            </a:r>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8264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Content</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443290"/>
            <a:ext cx="8596668" cy="4805110"/>
          </a:xfrm>
        </p:spPr>
        <p:txBody>
          <a:bodyPr>
            <a:normAutofit/>
          </a:bodyPr>
          <a:lstStyle/>
          <a:p>
            <a:r>
              <a:rPr lang="en-US" dirty="0"/>
              <a:t>The study must estimate the number of renter households with sufficient incomes to afford the type of housing at the rents proposed at present, as well as any expected changes in rental housing demand in the foreseeable future (typically the next 3 to 5 years). </a:t>
            </a:r>
          </a:p>
          <a:p>
            <a:r>
              <a:rPr lang="en-US" dirty="0"/>
              <a:t>It must also identify and discuss any risks associated with longer-term changes in rental housing demand (during the term of the mortgage). </a:t>
            </a:r>
          </a:p>
          <a:p>
            <a:r>
              <a:rPr lang="en-US" dirty="0"/>
              <a:t>In addition, the study must estimate the number of units that the market could reasonably absorb over a specified forecast period, which is typically 3 years, taking into consideration competitive units in the existing inventory, units currently under construction, and units in the planning pipeline, as well as the gross and contract rents of those units.</a:t>
            </a:r>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80193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Content (Elderly Projects)</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930400"/>
            <a:ext cx="8596668" cy="4805110"/>
          </a:xfrm>
        </p:spPr>
        <p:txBody>
          <a:bodyPr>
            <a:normAutofit/>
          </a:bodyPr>
          <a:lstStyle/>
          <a:p>
            <a:r>
              <a:rPr lang="en-US" dirty="0"/>
              <a:t>For projects designed for the elderly, families, and persons aged 62 and over, the study must define the age restrictions, the anticipated household configuration, and any anticipated household services. </a:t>
            </a:r>
          </a:p>
          <a:p>
            <a:r>
              <a:rPr lang="en-US" dirty="0"/>
              <a:t>The study must also:</a:t>
            </a:r>
          </a:p>
          <a:p>
            <a:pPr lvl="1"/>
            <a:r>
              <a:rPr lang="en-US" dirty="0"/>
              <a:t>Estimate the number of elderly households with sufficient incomes to afford the type of housing and services (if any),</a:t>
            </a:r>
          </a:p>
          <a:p>
            <a:pPr lvl="1"/>
            <a:r>
              <a:rPr lang="en-US" dirty="0"/>
              <a:t>Any expected change in the number of such households,</a:t>
            </a:r>
          </a:p>
          <a:p>
            <a:pPr lvl="1"/>
            <a:r>
              <a:rPr lang="en-US" dirty="0"/>
              <a:t>The proportion of those households that would need and demand such housing, and</a:t>
            </a:r>
          </a:p>
          <a:p>
            <a:pPr lvl="1"/>
            <a:r>
              <a:rPr lang="en-US" dirty="0"/>
              <a:t>The number of units that the market could reasonably absorb and sustain over the forecast period.</a:t>
            </a:r>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28446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Forecast Period and Rents</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930400"/>
            <a:ext cx="8596668" cy="4805110"/>
          </a:xfrm>
        </p:spPr>
        <p:txBody>
          <a:bodyPr>
            <a:normAutofit/>
          </a:bodyPr>
          <a:lstStyle/>
          <a:p>
            <a:r>
              <a:rPr lang="en-US" dirty="0"/>
              <a:t>The Forecast period for the Net Demand Analysis should be a three-year period starting at the effective date. </a:t>
            </a:r>
          </a:p>
          <a:p>
            <a:r>
              <a:rPr lang="en-US" dirty="0"/>
              <a:t>The rents as determined by the appraisal are to be compared to those concluded in the final market study. </a:t>
            </a:r>
          </a:p>
          <a:p>
            <a:pPr lvl="1"/>
            <a:r>
              <a:rPr lang="en-US" dirty="0"/>
              <a:t>Variations in rents between the market analyst and appraiser may have only a minor impact on effective demand indicators but may have a significant impact on the market analyst’s opinion about absorption, since absorption is contingent on a specific rent level. The impact of this must be reflected in the final report. </a:t>
            </a:r>
          </a:p>
          <a:p>
            <a:pPr lvl="1"/>
            <a:r>
              <a:rPr lang="en-US" dirty="0"/>
              <a:t>The market analyst must evaluate the rents for the subject and discuss the appropriateness of the rents based on current market conditions and an evaluation of the subject site and product offered, including suggested changes. </a:t>
            </a:r>
          </a:p>
          <a:p>
            <a:pPr lvl="1"/>
            <a:r>
              <a:rPr lang="en-US" dirty="0"/>
              <a:t>Rents analyzed in the market study must be compared with the independent analysis completed by the appraiser and reconciled by the Lender.</a:t>
            </a:r>
          </a:p>
          <a:p>
            <a:pPr lvl="1"/>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94823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Description of the Proposed Project</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930400"/>
            <a:ext cx="8596668" cy="4805110"/>
          </a:xfrm>
        </p:spPr>
        <p:txBody>
          <a:bodyPr>
            <a:normAutofit/>
          </a:bodyPr>
          <a:lstStyle/>
          <a:p>
            <a:r>
              <a:rPr lang="en-US" dirty="0"/>
              <a:t>The market study must include a thorough description of the proposed project, including:</a:t>
            </a:r>
          </a:p>
          <a:p>
            <a:pPr marL="800100" lvl="1" indent="-342900">
              <a:buFont typeface="+mj-lt"/>
              <a:buAutoNum type="arabicPeriod"/>
            </a:pPr>
            <a:r>
              <a:rPr lang="en-US" dirty="0"/>
              <a:t>The number of units by type and size with information on the number of bedrooms and bathrooms, structure type, square footage, etc. Actual (paint to paint) size should be noted as well as the size in published brochures or other media.</a:t>
            </a:r>
          </a:p>
          <a:p>
            <a:pPr marL="800100" lvl="1" indent="-342900">
              <a:buFont typeface="+mj-lt"/>
              <a:buAutoNum type="arabicPeriod"/>
            </a:pPr>
            <a:r>
              <a:rPr lang="en-US" dirty="0"/>
              <a:t>The proposed contract, utility allowance, and resulting gross rents by unit type. (Gross rent is defined as the cost of renting the unit, including the cost of resident-paid utilities.)</a:t>
            </a:r>
          </a:p>
          <a:p>
            <a:pPr marL="800100" lvl="1" indent="-342900">
              <a:buFont typeface="+mj-lt"/>
              <a:buAutoNum type="arabicPeriod"/>
            </a:pPr>
            <a:r>
              <a:rPr lang="en-US" dirty="0"/>
              <a:t>Description of any income or rent restrictions imposed on the project by the use of public financing and/or subsidies (e.g., LIHTC, tax-exempt bonds, or subordinate loans). Identify any project-based rental subsidies to be offered, specify the number of subsidized units, the type and form of the assistance, and rent levels compared to market rents.</a:t>
            </a:r>
          </a:p>
          <a:p>
            <a:pPr marL="800100" lvl="1" indent="-342900">
              <a:buFont typeface="+mj-lt"/>
              <a:buAutoNum type="arabicPeriod"/>
            </a:pPr>
            <a:r>
              <a:rPr lang="en-US" dirty="0"/>
              <a:t>Utility policy describing which costs are paid by the tenant and which costs are paid by the owner/landlord.</a:t>
            </a:r>
          </a:p>
          <a:p>
            <a:pPr marL="800100" lvl="1" indent="-342900">
              <a:buFont typeface="+mj-lt"/>
              <a:buAutoNum type="arabicPeriod"/>
            </a:pPr>
            <a:r>
              <a:rPr lang="en-US" dirty="0"/>
              <a:t>The unit features, project amenities and services, and associated cost.</a:t>
            </a:r>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11424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Description of the Proposed Project (cont.)</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930400"/>
            <a:ext cx="8596668" cy="4805110"/>
          </a:xfrm>
        </p:spPr>
        <p:txBody>
          <a:bodyPr>
            <a:normAutofit fontScale="92500" lnSpcReduction="20000"/>
          </a:bodyPr>
          <a:lstStyle/>
          <a:p>
            <a:pPr marL="800100" lvl="1" indent="-342900">
              <a:buFont typeface="+mj-lt"/>
              <a:buAutoNum type="arabicPeriod" startAt="6"/>
            </a:pPr>
            <a:r>
              <a:rPr lang="en-US" dirty="0"/>
              <a:t>For rehabilitation projects, provide:</a:t>
            </a:r>
          </a:p>
          <a:p>
            <a:pPr marL="1257300" lvl="2" indent="-342900">
              <a:buFont typeface="+mj-lt"/>
              <a:buAutoNum type="alphaLcPeriod"/>
            </a:pPr>
            <a:r>
              <a:rPr lang="en-US" dirty="0"/>
              <a:t>A description of the proposed scope of rehabilitation including a breakdown of hard and soft costs, if available.</a:t>
            </a:r>
          </a:p>
          <a:p>
            <a:pPr marL="1257300" lvl="2" indent="-342900">
              <a:buFont typeface="+mj-lt"/>
              <a:buAutoNum type="alphaLcPeriod"/>
            </a:pPr>
            <a:r>
              <a:rPr lang="en-US" dirty="0"/>
              <a:t>An estimate of total construction cost and cost per unit.</a:t>
            </a:r>
          </a:p>
          <a:p>
            <a:pPr marL="1257300" lvl="2" indent="-342900">
              <a:buFont typeface="+mj-lt"/>
              <a:buAutoNum type="alphaLcPeriod"/>
            </a:pPr>
            <a:r>
              <a:rPr lang="en-US" dirty="0"/>
              <a:t>Identification of the existing unit mix and rents including any existing housing subsidies. Current and proposed rents should be compared.</a:t>
            </a:r>
          </a:p>
          <a:p>
            <a:pPr marL="1257300" lvl="2" indent="-342900">
              <a:buFont typeface="+mj-lt"/>
              <a:buAutoNum type="alphaLcPeriod"/>
            </a:pPr>
            <a:r>
              <a:rPr lang="en-US" dirty="0"/>
              <a:t>Current and historical (if available) occupancy information.</a:t>
            </a:r>
          </a:p>
          <a:p>
            <a:pPr marL="1257300" lvl="2" indent="-342900">
              <a:buFont typeface="+mj-lt"/>
              <a:buAutoNum type="alphaLcPeriod"/>
            </a:pPr>
            <a:r>
              <a:rPr lang="en-US" dirty="0"/>
              <a:t>An analysis of the current rent roll (if available) to determine if existing tenants will remain income-qualified and/or able to afford the proposed rents.</a:t>
            </a:r>
          </a:p>
          <a:p>
            <a:pPr marL="800100" lvl="1" indent="-342900">
              <a:buFont typeface="+mj-lt"/>
              <a:buAutoNum type="arabicPeriod" startAt="6"/>
            </a:pPr>
            <a:r>
              <a:rPr lang="en-US" dirty="0"/>
              <a:t>The project location, in terms of:</a:t>
            </a:r>
          </a:p>
          <a:p>
            <a:pPr marL="1257300" lvl="2" indent="-342900">
              <a:buFont typeface="+mj-lt"/>
              <a:buAutoNum type="alphaLcPeriod"/>
            </a:pPr>
            <a:r>
              <a:rPr lang="en-US" dirty="0"/>
              <a:t>Characteristics of the neighborhood in relation to schools, transportation, shopping, employment centers, social and community services, etc., to include a study of the adequacy of the public facilities that will service the site. The report must include a map showing the site and important neighborhood facilities and amenities.</a:t>
            </a:r>
          </a:p>
          <a:p>
            <a:pPr marL="1257300" lvl="2" indent="-342900">
              <a:buFont typeface="+mj-lt"/>
              <a:buAutoNum type="alphaLcPeriod"/>
            </a:pPr>
            <a:r>
              <a:rPr lang="en-US" dirty="0"/>
              <a:t>Any other locational considerations relevant to the market and marketability of the proposed project.</a:t>
            </a:r>
          </a:p>
          <a:p>
            <a:pPr marL="1257300" lvl="2" indent="-342900">
              <a:buFont typeface="+mj-lt"/>
              <a:buAutoNum type="alphaLcPeriod"/>
            </a:pPr>
            <a:r>
              <a:rPr lang="en-US" dirty="0"/>
              <a:t>A conclusion concerning the suitability/appropriateness of the site for the proposed use.</a:t>
            </a:r>
          </a:p>
          <a:p>
            <a:pPr marL="800100" lvl="1" indent="-342900">
              <a:buFont typeface="+mj-lt"/>
              <a:buAutoNum type="arabicPeriod" startAt="6"/>
            </a:pPr>
            <a:r>
              <a:rPr lang="en-US" dirty="0"/>
              <a:t>Other Characteristics, if any, of the proposal that will have a specific bearing on its market prospects and overall marketability.</a:t>
            </a:r>
          </a:p>
          <a:p>
            <a:pPr lvl="2"/>
            <a:endParaRPr lang="en-US" dirty="0"/>
          </a:p>
          <a:p>
            <a:pPr lvl="2"/>
            <a:endParaRPr lang="en-US" dirty="0"/>
          </a:p>
          <a:p>
            <a:pPr lvl="2"/>
            <a:endParaRPr lang="en-US" dirty="0"/>
          </a:p>
          <a:p>
            <a:pPr lvl="2"/>
            <a:endParaRPr lang="en-US" dirty="0"/>
          </a:p>
          <a:p>
            <a:pPr lvl="1"/>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604733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Primary Market Area</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528748"/>
            <a:ext cx="8596668" cy="4805110"/>
          </a:xfrm>
        </p:spPr>
        <p:txBody>
          <a:bodyPr>
            <a:normAutofit lnSpcReduction="10000"/>
          </a:bodyPr>
          <a:lstStyle/>
          <a:p>
            <a:r>
              <a:rPr lang="en-US" dirty="0"/>
              <a:t>The Primary Market Area (PMA) is the geographic area in which units with similar characteristics (e.g., number of bedrooms and rents) are in equal competition.</a:t>
            </a:r>
          </a:p>
          <a:p>
            <a:r>
              <a:rPr lang="en-US" dirty="0"/>
              <a:t>The location of the competing projects and the expected origin of the majority of the residents must be discussed. </a:t>
            </a:r>
          </a:p>
          <a:p>
            <a:r>
              <a:rPr lang="en-US" dirty="0"/>
              <a:t>The size of the PMA for general occupancy rental housing can vary significantly depending on the extent and location of comparable and competitive products within a specific area and geography. </a:t>
            </a:r>
          </a:p>
          <a:p>
            <a:pPr lvl="1"/>
            <a:r>
              <a:rPr lang="en-US" dirty="0"/>
              <a:t>In some cases, both a primary and secondary market area must be defined. </a:t>
            </a:r>
          </a:p>
          <a:p>
            <a:pPr marL="342900" lvl="1" indent="-342900"/>
            <a:r>
              <a:rPr lang="en-US" sz="1800" dirty="0"/>
              <a:t>When defining the boundary of a market area, the analyst should consider the locations of comparable and competitive rental developments (existing, under construction, and developments in planning) and commuting times from employment. </a:t>
            </a:r>
          </a:p>
          <a:p>
            <a:pPr marL="742950" lvl="2" indent="-342900"/>
            <a:r>
              <a:rPr lang="en-US" sz="1600" dirty="0"/>
              <a:t>Data on place of work or residence, population from the Decennial Census, American Community Survey (ACS), private data services, and local sources will aid in this determination.</a:t>
            </a:r>
          </a:p>
          <a:p>
            <a:pPr lvl="1"/>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154970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Economic Context</a:t>
            </a:r>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528748"/>
            <a:ext cx="8596668" cy="4805110"/>
          </a:xfrm>
        </p:spPr>
        <p:txBody>
          <a:bodyPr>
            <a:normAutofit fontScale="92500" lnSpcReduction="10000"/>
          </a:bodyPr>
          <a:lstStyle/>
          <a:p>
            <a:r>
              <a:rPr lang="en-US" dirty="0"/>
              <a:t>The market study must include a thorough description of the current and forecast economic characteristics and conditions of the PMA, county, "micropolitan", or metropolitan area (whichever are applicable). </a:t>
            </a:r>
          </a:p>
          <a:p>
            <a:r>
              <a:rPr lang="en-US" dirty="0"/>
              <a:t>Current economic conditions and employment characteristics must be discussed, including:</a:t>
            </a:r>
          </a:p>
          <a:p>
            <a:pPr lvl="1"/>
            <a:r>
              <a:rPr lang="en-US" dirty="0"/>
              <a:t>Identification of growth sectors in the economy and emerging trends,</a:t>
            </a:r>
          </a:p>
          <a:p>
            <a:pPr lvl="1"/>
            <a:r>
              <a:rPr lang="en-US" dirty="0"/>
              <a:t>A study of recent trends in employment, including unemployment statistics and new job creation or loss,</a:t>
            </a:r>
          </a:p>
          <a:p>
            <a:pPr lvl="1"/>
            <a:r>
              <a:rPr lang="en-US" dirty="0"/>
              <a:t>Any anticipated changes in employment as a result of expected closings, openings, expansions, or cutbacks by leading employers,</a:t>
            </a:r>
          </a:p>
          <a:p>
            <a:pPr lvl="1"/>
            <a:r>
              <a:rPr lang="en-US" dirty="0"/>
              <a:t>Information on the types of jobs being created and lost,</a:t>
            </a:r>
          </a:p>
          <a:p>
            <a:pPr lvl="1"/>
            <a:r>
              <a:rPr lang="en-US" dirty="0"/>
              <a:t>A list of major employers in the PMA, the type of businesses, and the number employed.</a:t>
            </a:r>
          </a:p>
          <a:p>
            <a:pPr lvl="1"/>
            <a:r>
              <a:rPr lang="en-US" dirty="0"/>
              <a:t>In relevant markets, comment on the availability of affordable housing for employees of businesses and industries that draw from the PMA.</a:t>
            </a:r>
          </a:p>
          <a:p>
            <a:pPr lvl="1"/>
            <a:r>
              <a:rPr lang="en-US" dirty="0"/>
              <a:t>A forecast of employment for the specified forecast period and how this forecast supports demand for additional new rental housing.</a:t>
            </a:r>
          </a:p>
          <a:p>
            <a:pPr lvl="1"/>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76658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p:txBody>
          <a:bodyPr/>
          <a:lstStyle/>
          <a:p>
            <a:r>
              <a:rPr lang="en-US" dirty="0"/>
              <a:t>Market Studies – Demographic Analysis</a:t>
            </a: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528748"/>
            <a:ext cx="8596668" cy="4805110"/>
          </a:xfrm>
        </p:spPr>
        <p:txBody>
          <a:bodyPr>
            <a:normAutofit lnSpcReduction="10000"/>
          </a:bodyPr>
          <a:lstStyle/>
          <a:p>
            <a:r>
              <a:rPr lang="en-US" dirty="0"/>
              <a:t>The market study must include a thorough description of the current and forecast demographic characteristics and conditions of the PMA with a comparison to the secondary market, including a detailed explanation of all significant trends and changes addressing:</a:t>
            </a:r>
          </a:p>
          <a:p>
            <a:pPr marL="800100" lvl="1" indent="-342900">
              <a:buFont typeface="+mj-lt"/>
              <a:buAutoNum type="arabicPeriod"/>
            </a:pPr>
            <a:r>
              <a:rPr lang="en-US" dirty="0"/>
              <a:t>Recent trends in population and household growth from the most recent decennial census, current estimates, and growth projections over the next 5 years covering such subjects as population change, migration, net natural change, household growth or decline, and changes in the average household size.</a:t>
            </a:r>
          </a:p>
          <a:p>
            <a:pPr marL="800100" lvl="1" indent="-342900">
              <a:buFont typeface="+mj-lt"/>
              <a:buAutoNum type="arabicPeriod"/>
            </a:pPr>
            <a:r>
              <a:rPr lang="en-US" dirty="0"/>
              <a:t>For senior communities, current and projected senior household base with 55+ and/or 62+ householders.</a:t>
            </a:r>
          </a:p>
          <a:p>
            <a:pPr marL="800100" lvl="1" indent="-342900">
              <a:buFont typeface="+mj-lt"/>
              <a:buAutoNum type="arabicPeriod"/>
            </a:pPr>
            <a:r>
              <a:rPr lang="en-US" dirty="0"/>
              <a:t>A thorough discussion of past building trends in comparison to household trends.</a:t>
            </a:r>
          </a:p>
          <a:p>
            <a:pPr marL="800100" lvl="1" indent="-342900">
              <a:buFont typeface="+mj-lt"/>
              <a:buAutoNum type="arabicPeriod"/>
            </a:pPr>
            <a:r>
              <a:rPr lang="en-US" dirty="0"/>
              <a:t>Characteristics of the current household base, including family type, current and change in tenure, age distribution and household type, and rent burden.</a:t>
            </a:r>
          </a:p>
          <a:p>
            <a:pPr marL="800100" lvl="1" indent="-342900">
              <a:buFont typeface="+mj-lt"/>
              <a:buAutoNum type="arabicPeriod"/>
            </a:pPr>
            <a:r>
              <a:rPr lang="en-US" dirty="0"/>
              <a:t>Current income characteristics of the population and income by tenure.</a:t>
            </a:r>
          </a:p>
          <a:p>
            <a:pPr marL="800100" lvl="1" indent="-342900">
              <a:buFont typeface="+mj-lt"/>
              <a:buAutoNum type="arabicPeriod"/>
            </a:pPr>
            <a:r>
              <a:rPr lang="en-US" dirty="0"/>
              <a:t>For senior communities, tenure breakdown, income characteristics, and rent burden of senior households.</a:t>
            </a:r>
          </a:p>
          <a:p>
            <a:pPr lvl="1"/>
            <a:endParaRPr lang="en-US" dirty="0"/>
          </a:p>
          <a:p>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27634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1"/>
            <a:ext cx="8596668" cy="1116650"/>
          </a:xfrm>
        </p:spPr>
        <p:txBody>
          <a:bodyPr>
            <a:normAutofit fontScale="90000"/>
          </a:bodyPr>
          <a:lstStyle/>
          <a:p>
            <a:r>
              <a:rPr lang="en-US" dirty="0"/>
              <a:t>Market Studies – Current Housing Market Conditions</a:t>
            </a: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793667"/>
            <a:ext cx="8596668" cy="4805110"/>
          </a:xfrm>
        </p:spPr>
        <p:txBody>
          <a:bodyPr>
            <a:normAutofit lnSpcReduction="10000"/>
          </a:bodyPr>
          <a:lstStyle/>
          <a:p>
            <a:r>
              <a:rPr lang="en-US" dirty="0"/>
              <a:t>The market study must include a comprehensive description of the current conditions of the rental market in the PMA, and of the sales market, if relevant. </a:t>
            </a:r>
          </a:p>
          <a:p>
            <a:r>
              <a:rPr lang="en-US" dirty="0"/>
              <a:t>Include a summary statement on the current condition of the overall rental market and of the rent levels in the market of comparable projects, looking at both market-rate communities and affordable units/communities. </a:t>
            </a:r>
          </a:p>
          <a:p>
            <a:r>
              <a:rPr lang="en-US" dirty="0"/>
              <a:t>The analysis should include:</a:t>
            </a:r>
          </a:p>
          <a:p>
            <a:pPr lvl="1"/>
            <a:r>
              <a:rPr lang="en-US" dirty="0"/>
              <a:t>An estimate of the current competitive rental inventory of professionally managed units in the PMA.</a:t>
            </a:r>
          </a:p>
          <a:p>
            <a:pPr lvl="1"/>
            <a:r>
              <a:rPr lang="en-US" dirty="0"/>
              <a:t>The report must include a map showing locations of existing competing rental projects, projects currently under construction, and those in the planning and development process.</a:t>
            </a:r>
          </a:p>
          <a:p>
            <a:pPr lvl="1"/>
            <a:r>
              <a:rPr lang="en-US" dirty="0"/>
              <a:t>Analyze inventory, occupancy levels, and waiting list of deeply subsidized communities in the PMA.</a:t>
            </a:r>
          </a:p>
          <a:p>
            <a:pPr lvl="1"/>
            <a:r>
              <a:rPr lang="en-US" dirty="0"/>
              <a:t>Provide an overview discussion of the scattered-site rental market that might compete with the subject property.</a:t>
            </a:r>
          </a:p>
          <a:p>
            <a:pPr lvl="1"/>
            <a:endParaRPr lang="en-US" dirty="0"/>
          </a:p>
          <a:p>
            <a:pPr lvl="1"/>
            <a:endParaRPr lang="en-US" dirty="0"/>
          </a:p>
          <a:p>
            <a:pPr lvl="2"/>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29766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1DE8-479E-5D18-1A28-CC7ADCD56C1C}"/>
              </a:ext>
            </a:extLst>
          </p:cNvPr>
          <p:cNvSpPr>
            <a:spLocks noGrp="1"/>
          </p:cNvSpPr>
          <p:nvPr>
            <p:ph type="title"/>
          </p:nvPr>
        </p:nvSpPr>
        <p:spPr>
          <a:xfrm>
            <a:off x="677333" y="609600"/>
            <a:ext cx="8757223" cy="766273"/>
          </a:xfrm>
        </p:spPr>
        <p:txBody>
          <a:bodyPr/>
          <a:lstStyle/>
          <a:p>
            <a:r>
              <a:rPr lang="en-US" dirty="0"/>
              <a:t>221(d)(4) Appraisal General Requirements</a:t>
            </a:r>
          </a:p>
        </p:txBody>
      </p:sp>
      <p:sp>
        <p:nvSpPr>
          <p:cNvPr id="3" name="Content Placeholder 2">
            <a:extLst>
              <a:ext uri="{FF2B5EF4-FFF2-40B4-BE49-F238E27FC236}">
                <a16:creationId xmlns:a16="http://schemas.microsoft.com/office/drawing/2014/main" id="{2AAA832E-B62A-CC23-B41D-F09D8C645F95}"/>
              </a:ext>
            </a:extLst>
          </p:cNvPr>
          <p:cNvSpPr>
            <a:spLocks noGrp="1"/>
          </p:cNvSpPr>
          <p:nvPr>
            <p:ph idx="1"/>
          </p:nvPr>
        </p:nvSpPr>
        <p:spPr>
          <a:xfrm>
            <a:off x="677333" y="1630750"/>
            <a:ext cx="8596668" cy="3880773"/>
          </a:xfrm>
        </p:spPr>
        <p:txBody>
          <a:bodyPr>
            <a:normAutofit lnSpcReduction="10000"/>
          </a:bodyPr>
          <a:lstStyle/>
          <a:p>
            <a:pPr marL="0" indent="0" algn="l">
              <a:buNone/>
            </a:pPr>
            <a:r>
              <a:rPr lang="en-US" b="1" dirty="0"/>
              <a:t>New Construction</a:t>
            </a:r>
          </a:p>
          <a:p>
            <a:pPr marL="285750" indent="-285750" algn="l">
              <a:buFont typeface="Arial" panose="020B0604020202020204" pitchFamily="34" charset="0"/>
              <a:buChar char="•"/>
            </a:pPr>
            <a:r>
              <a:rPr lang="en-US" dirty="0"/>
              <a:t>No as complete value conclusion</a:t>
            </a:r>
          </a:p>
          <a:p>
            <a:pPr marL="285750" indent="-285750" algn="l">
              <a:buFont typeface="Arial" panose="020B0604020202020204" pitchFamily="34" charset="0"/>
              <a:buChar char="•"/>
            </a:pPr>
            <a:r>
              <a:rPr lang="en-US" dirty="0"/>
              <a:t>Replacement Cost Limited Mortgage, Requires</a:t>
            </a:r>
          </a:p>
          <a:p>
            <a:pPr marL="742950" lvl="1" indent="-285750" algn="l">
              <a:buFont typeface="Arial" panose="020B0604020202020204" pitchFamily="34" charset="0"/>
              <a:buChar char="•"/>
            </a:pPr>
            <a:r>
              <a:rPr lang="en-US" dirty="0"/>
              <a:t>Land Valuation</a:t>
            </a:r>
          </a:p>
          <a:p>
            <a:pPr marL="742950" lvl="1" indent="-285750" algn="l">
              <a:buFont typeface="Arial" panose="020B0604020202020204" pitchFamily="34" charset="0"/>
              <a:buChar char="•"/>
            </a:pPr>
            <a:r>
              <a:rPr lang="en-US" dirty="0"/>
              <a:t>Debt service analysis</a:t>
            </a:r>
          </a:p>
          <a:p>
            <a:pPr marL="742950" lvl="1" indent="-285750" algn="l">
              <a:buFont typeface="Arial" panose="020B0604020202020204" pitchFamily="34" charset="0"/>
              <a:buChar char="•"/>
            </a:pPr>
            <a:r>
              <a:rPr lang="en-US" dirty="0"/>
              <a:t>Cost Approach to Value</a:t>
            </a:r>
          </a:p>
          <a:p>
            <a:pPr marL="285750" indent="-285750" algn="l">
              <a:buFont typeface="Arial" panose="020B0604020202020204" pitchFamily="34" charset="0"/>
              <a:buChar char="•"/>
            </a:pPr>
            <a:r>
              <a:rPr lang="en-US" dirty="0"/>
              <a:t>Construction Costs are examined by the appraiser at the Firm Application stage. </a:t>
            </a:r>
          </a:p>
          <a:p>
            <a:pPr marL="742950" lvl="1" indent="-285750" algn="l">
              <a:buFont typeface="Arial" panose="020B0604020202020204" pitchFamily="34" charset="0"/>
              <a:buChar char="•"/>
            </a:pPr>
            <a:r>
              <a:rPr lang="en-US" dirty="0"/>
              <a:t>The appraiser reviews the Plans and Specifications </a:t>
            </a:r>
          </a:p>
          <a:p>
            <a:pPr marL="742950" lvl="1" indent="-285750" algn="l">
              <a:buFont typeface="Arial" panose="020B0604020202020204" pitchFamily="34" charset="0"/>
              <a:buChar char="•"/>
            </a:pPr>
            <a:r>
              <a:rPr lang="en-US" dirty="0"/>
              <a:t>The appraiser reviews the development costs using subscription cost services, the lenders third party cost analysis (AEC Review), and direct comparative analysis of recently completed similar projects, if available. </a:t>
            </a:r>
          </a:p>
          <a:p>
            <a:pPr marL="0" indent="0">
              <a:buNone/>
            </a:pPr>
            <a:endParaRPr lang="en-US" dirty="0"/>
          </a:p>
        </p:txBody>
      </p:sp>
    </p:spTree>
    <p:extLst>
      <p:ext uri="{BB962C8B-B14F-4D97-AF65-F5344CB8AC3E}">
        <p14:creationId xmlns:p14="http://schemas.microsoft.com/office/powerpoint/2010/main" val="919237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1"/>
            <a:ext cx="8596668" cy="1116650"/>
          </a:xfrm>
        </p:spPr>
        <p:txBody>
          <a:bodyPr>
            <a:normAutofit fontScale="90000"/>
          </a:bodyPr>
          <a:lstStyle/>
          <a:p>
            <a:r>
              <a:rPr lang="en-US" dirty="0"/>
              <a:t>Market Studies – Current Housing Market Conditions (cont.)</a:t>
            </a: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793667"/>
            <a:ext cx="8596668" cy="4805110"/>
          </a:xfrm>
        </p:spPr>
        <p:txBody>
          <a:bodyPr>
            <a:normAutofit/>
          </a:bodyPr>
          <a:lstStyle/>
          <a:p>
            <a:pPr lvl="1"/>
            <a:r>
              <a:rPr lang="en-US" dirty="0"/>
              <a:t>A thorough discussion of recent market trends analyzing the following:</a:t>
            </a:r>
          </a:p>
          <a:p>
            <a:pPr lvl="2"/>
            <a:r>
              <a:rPr lang="en-US" dirty="0"/>
              <a:t>Current vacancy levels and recent trends in occupancy/vacancy in existing rental projects.</a:t>
            </a:r>
          </a:p>
          <a:p>
            <a:pPr lvl="2"/>
            <a:r>
              <a:rPr lang="en-US" dirty="0"/>
              <a:t>Absorption experience of recently completed rental developments, including estimates at a project level of per unit per month absorption rates.</a:t>
            </a:r>
          </a:p>
          <a:p>
            <a:pPr lvl="2"/>
            <a:r>
              <a:rPr lang="en-US" dirty="0"/>
              <a:t>Current effective rents for comparable and competitive projects, reflecting incentives and utility policies. Include a discussion of rent trends in this inventory during the past 24 to 36 months.</a:t>
            </a:r>
          </a:p>
          <a:p>
            <a:pPr lvl="2"/>
            <a:r>
              <a:rPr lang="en-US" dirty="0"/>
              <a:t>Estimated current overall rental vacancy rate and vacancy rate for units similar to those in the proposed project. </a:t>
            </a:r>
          </a:p>
          <a:p>
            <a:pPr lvl="2"/>
            <a:r>
              <a:rPr lang="en-US" dirty="0"/>
              <a:t>Discussion of any vacancy or absorption problems in the market, particularly in the segments of the market most relevant to the subject project.</a:t>
            </a:r>
          </a:p>
          <a:p>
            <a:pPr lvl="2"/>
            <a:r>
              <a:rPr lang="en-US" dirty="0"/>
              <a:t>The impact, if any, of the single family and condominium market conditions, including an analysis of the cost to rent versus to own, and the impact of foreclosures and of the shadow inventory of single family and condominium units.</a:t>
            </a:r>
          </a:p>
          <a:p>
            <a:pPr lvl="2"/>
            <a:endParaRPr lang="en-US" dirty="0"/>
          </a:p>
          <a:p>
            <a:pPr lvl="2"/>
            <a:endParaRPr lang="en-US" dirty="0"/>
          </a:p>
          <a:p>
            <a:pPr lvl="2"/>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7313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0"/>
            <a:ext cx="8596668" cy="740636"/>
          </a:xfrm>
        </p:spPr>
        <p:txBody>
          <a:bodyPr>
            <a:normAutofit fontScale="90000"/>
          </a:bodyPr>
          <a:lstStyle/>
          <a:p>
            <a:r>
              <a:rPr lang="en-US" dirty="0"/>
              <a:t>Market Studies – Rental Units in the Pipeline</a:t>
            </a: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528748"/>
            <a:ext cx="8596668" cy="4805110"/>
          </a:xfrm>
        </p:spPr>
        <p:txBody>
          <a:bodyPr>
            <a:normAutofit/>
          </a:bodyPr>
          <a:lstStyle/>
          <a:p>
            <a:r>
              <a:rPr lang="en-US" dirty="0"/>
              <a:t>The market study must include separate estimates of the numbers of rental units currently under construction and in the planning and development process that are likely to enter the housing market during the specified forecast period. </a:t>
            </a:r>
          </a:p>
          <a:p>
            <a:pPr lvl="1"/>
            <a:r>
              <a:rPr lang="en-US" dirty="0"/>
              <a:t>These estimates should include all rental developments known, not solely those determined by the analyst to be comparable and competitive. </a:t>
            </a:r>
          </a:p>
          <a:p>
            <a:r>
              <a:rPr lang="en-US" dirty="0"/>
              <a:t>The description of the pipeline activity should clearly identify any significant characteristics of specific developments with rent restrictions or rent limits, such as LIHTC or age-restricted occupancy. </a:t>
            </a:r>
          </a:p>
          <a:p>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65902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0"/>
            <a:ext cx="8596668" cy="740636"/>
          </a:xfrm>
        </p:spPr>
        <p:txBody>
          <a:bodyPr>
            <a:normAutofit fontScale="90000"/>
          </a:bodyPr>
          <a:lstStyle/>
          <a:p>
            <a:r>
              <a:rPr lang="en-US" dirty="0"/>
              <a:t>Market Studies – Rental Units in the Pipeline (cont.)</a:t>
            </a: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810759"/>
            <a:ext cx="8596668" cy="4805110"/>
          </a:xfrm>
        </p:spPr>
        <p:txBody>
          <a:bodyPr>
            <a:normAutofit lnSpcReduction="10000"/>
          </a:bodyPr>
          <a:lstStyle/>
          <a:p>
            <a:r>
              <a:rPr lang="en-US" dirty="0"/>
              <a:t>The report should provide:</a:t>
            </a:r>
          </a:p>
          <a:p>
            <a:pPr marL="800100" lvl="1" indent="-342900">
              <a:buFont typeface="+mj-lt"/>
              <a:buAutoNum type="arabicPeriod"/>
            </a:pPr>
            <a:r>
              <a:rPr lang="en-US" dirty="0"/>
              <a:t>An estimate of the number of projects currently under construction, the total number of units, the numbers by bedroom size (number of bedrooms) by rent range, structure type, and amenities (if available).</a:t>
            </a:r>
          </a:p>
          <a:p>
            <a:pPr marL="800100" lvl="1" indent="-342900">
              <a:buFont typeface="+mj-lt"/>
              <a:buAutoNum type="arabicPeriod"/>
            </a:pPr>
            <a:r>
              <a:rPr lang="en-US" dirty="0"/>
              <a:t>An estimate of the number of projects in planning stages that are likely to be developed, including but not limited to those with building permits or firm financial commitments, with details on the number of units by bedroom size, rents, locations, and stage of development.</a:t>
            </a:r>
          </a:p>
          <a:p>
            <a:pPr marL="800100" lvl="1" indent="-342900">
              <a:buFont typeface="+mj-lt"/>
              <a:buAutoNum type="arabicPeriod"/>
            </a:pPr>
            <a:r>
              <a:rPr lang="en-US" dirty="0"/>
              <a:t>A list of LIHTC projects in or near the market area that are not yet placed in service, giving as much known detail as possible on estimated placed-in-service dates, unit mix, and income levels to be served.</a:t>
            </a:r>
          </a:p>
          <a:p>
            <a:pPr marL="800100" lvl="1" indent="-342900">
              <a:buFont typeface="+mj-lt"/>
              <a:buAutoNum type="arabicPeriod"/>
            </a:pPr>
            <a:r>
              <a:rPr lang="en-US" dirty="0"/>
              <a:t>For senior proposals, a list of all existing and anticipated senior projects within or near the market area, including characteristics such as type of age restriction (55+ or 62+), number of units by bedroom size, income restrictions (if applicable), location, rents, and any features, amenities, etc. included with the rents. For future projects, include as much known detail as possible on estimated placed-in-service dates.</a:t>
            </a:r>
          </a:p>
          <a:p>
            <a:pPr marL="800100" lvl="1" indent="-342900">
              <a:buFont typeface="+mj-lt"/>
              <a:buAutoNum type="arabicPeriod"/>
            </a:pPr>
            <a:r>
              <a:rPr lang="en-US" dirty="0"/>
              <a:t>A map locating all proposed communities.</a:t>
            </a:r>
          </a:p>
          <a:p>
            <a:pPr lvl="1"/>
            <a:endParaRPr lang="en-US" dirty="0"/>
          </a:p>
          <a:p>
            <a:pPr lvl="1"/>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0857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0"/>
            <a:ext cx="8596668" cy="740636"/>
          </a:xfrm>
        </p:spPr>
        <p:txBody>
          <a:bodyPr>
            <a:normAutofit fontScale="90000"/>
          </a:bodyPr>
          <a:lstStyle/>
          <a:p>
            <a:r>
              <a:rPr lang="en-US" dirty="0"/>
              <a:t>Market Studies – Demand Estimate and Analysis</a:t>
            </a:r>
            <a:br>
              <a:rPr lang="en-US" dirty="0"/>
            </a:b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750939"/>
            <a:ext cx="8596668" cy="4805110"/>
          </a:xfrm>
        </p:spPr>
        <p:txBody>
          <a:bodyPr>
            <a:normAutofit fontScale="92500" lnSpcReduction="20000"/>
          </a:bodyPr>
          <a:lstStyle/>
          <a:p>
            <a:r>
              <a:rPr lang="en-US" dirty="0"/>
              <a:t>Net Demand Analysis - The market study must include an estimate of future demand for the specified forecast period, typically 36 months. The estimate of demand must be based on a calculation of incremental demand and must address the following factors:</a:t>
            </a:r>
          </a:p>
          <a:p>
            <a:pPr marL="800100" lvl="1" indent="-342900">
              <a:buFont typeface="+mj-lt"/>
              <a:buAutoNum type="arabicPeriod"/>
            </a:pPr>
            <a:r>
              <a:rPr lang="en-US" dirty="0"/>
              <a:t>Renter household growth during the forecast period.</a:t>
            </a:r>
          </a:p>
          <a:p>
            <a:pPr marL="800100" lvl="1" indent="-342900">
              <a:buFont typeface="+mj-lt"/>
              <a:buAutoNum type="arabicPeriod"/>
            </a:pPr>
            <a:r>
              <a:rPr lang="en-US" dirty="0"/>
              <a:t>Recent trends in tenure broken down by homeownership and rental that may increase/decrease the demand for rental units (e.g., households shifting from renter to owner tenure.)</a:t>
            </a:r>
          </a:p>
          <a:p>
            <a:pPr marL="800100" lvl="1" indent="-342900">
              <a:buFont typeface="+mj-lt"/>
              <a:buAutoNum type="arabicPeriod"/>
            </a:pPr>
            <a:r>
              <a:rPr lang="en-US" dirty="0"/>
              <a:t>Replacement of existing rental units lost from the inventory due to demolition, conversion, shifting of owner units into the rental market, and by other means.</a:t>
            </a:r>
          </a:p>
          <a:p>
            <a:pPr marL="800100" lvl="1" indent="-342900">
              <a:buFont typeface="+mj-lt"/>
              <a:buAutoNum type="arabicPeriod"/>
            </a:pPr>
            <a:r>
              <a:rPr lang="en-US" dirty="0"/>
              <a:t>The effect of any current excess vacant supply, based on an estimate of the balanced market vacancy rate, which is typically assumed at five percent.</a:t>
            </a:r>
          </a:p>
          <a:p>
            <a:pPr marL="800100" lvl="1" indent="-342900">
              <a:buFont typeface="+mj-lt"/>
              <a:buAutoNum type="arabicPeriod"/>
            </a:pPr>
            <a:r>
              <a:rPr lang="en-US" dirty="0"/>
              <a:t>Reconciliation of the number of units in the proposed project with the demand estimate for the PMA, taking into consideration current housing market conditions, available vacancy, and forecast additions to the supply (planned and under construction).</a:t>
            </a:r>
          </a:p>
          <a:p>
            <a:pPr marL="800100" lvl="1" indent="-342900">
              <a:buFont typeface="+mj-lt"/>
              <a:buAutoNum type="arabicPeriod"/>
            </a:pPr>
            <a:r>
              <a:rPr lang="en-US" dirty="0"/>
              <a:t>The impact of demand on occupancy levels. Analysts must comment on the potential impact of the net demand conclusion on future occupancy levels in the market by the end of the forecast period, especially if net demand indicates supply and demand are concluded to be out of balance.</a:t>
            </a:r>
          </a:p>
          <a:p>
            <a:pPr lvl="1"/>
            <a:endParaRPr lang="en-US" dirty="0"/>
          </a:p>
          <a:p>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83338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0"/>
            <a:ext cx="8596668" cy="740636"/>
          </a:xfrm>
        </p:spPr>
        <p:txBody>
          <a:bodyPr>
            <a:normAutofit fontScale="90000"/>
          </a:bodyPr>
          <a:lstStyle/>
          <a:p>
            <a:r>
              <a:rPr lang="en-US" dirty="0"/>
              <a:t>Market Studies – Demand Estimate and Analysis</a:t>
            </a:r>
            <a:br>
              <a:rPr lang="en-US" dirty="0"/>
            </a:b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750939"/>
            <a:ext cx="8596668" cy="4805110"/>
          </a:xfrm>
        </p:spPr>
        <p:txBody>
          <a:bodyPr>
            <a:normAutofit lnSpcReduction="10000"/>
          </a:bodyPr>
          <a:lstStyle/>
          <a:p>
            <a:r>
              <a:rPr lang="en-US" dirty="0"/>
              <a:t>Effective Demand - The estimate of "effective demand" is the pool of households with sufficient income and/or applicable household size that would be expected to demand such housing during the forecast period, including the income levels and rent- to-income ratio(s) assumed in the study.</a:t>
            </a:r>
          </a:p>
          <a:p>
            <a:r>
              <a:rPr lang="en-US" dirty="0"/>
              <a:t>Evaluation of Effective Demand includes an analysis of Capture Rate and Penetration Rate:</a:t>
            </a:r>
          </a:p>
          <a:p>
            <a:pPr marL="800100" lvl="1" indent="-342900">
              <a:buFont typeface="+mj-lt"/>
              <a:buAutoNum type="arabicPeriod"/>
            </a:pPr>
            <a:r>
              <a:rPr lang="en-US" dirty="0"/>
              <a:t>Renter Capture Rate is defined as the percentage of qualified potential renter households in the PMA that the property must capture to fill the units and achieve stabilized occupancy.</a:t>
            </a:r>
          </a:p>
          <a:p>
            <a:pPr marL="800100" lvl="1" indent="-342900">
              <a:buFont typeface="+mj-lt"/>
              <a:buAutoNum type="arabicPeriod"/>
            </a:pPr>
            <a:r>
              <a:rPr lang="en-US" dirty="0"/>
              <a:t>Penetration Rate is defined as the percentage of Qualified Renter Households in the PMA that the property and similar existing and proposed competing properties must capture to fill all units and achieve stabilized occupancy. </a:t>
            </a:r>
          </a:p>
          <a:p>
            <a:pPr marL="800100" lvl="1" indent="-342900">
              <a:buFont typeface="+mj-lt"/>
              <a:buAutoNum type="arabicPeriod"/>
            </a:pPr>
            <a:r>
              <a:rPr lang="en-US" dirty="0"/>
              <a:t>For communities with subsidized units, affordability and penetration rate sensitivity analyses should be conducted both with and without project-based rental assistance.</a:t>
            </a:r>
          </a:p>
          <a:p>
            <a:pPr marL="800100" lvl="1" indent="-342900">
              <a:buFont typeface="+mj-lt"/>
              <a:buAutoNum type="arabicPeriod"/>
            </a:pPr>
            <a:r>
              <a:rPr lang="en-US" dirty="0"/>
              <a:t>The capture and penetration rate analysis must be completed for each unit type at the subject property.</a:t>
            </a:r>
          </a:p>
          <a:p>
            <a:pPr lvl="1"/>
            <a:endParaRPr lang="en-US" dirty="0"/>
          </a:p>
          <a:p>
            <a:pPr lvl="1"/>
            <a:endParaRPr lang="en-US" dirty="0"/>
          </a:p>
          <a:p>
            <a:endParaRPr lang="en-US" dirty="0"/>
          </a:p>
          <a:p>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07588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0"/>
            <a:ext cx="8596668" cy="740636"/>
          </a:xfrm>
        </p:spPr>
        <p:txBody>
          <a:bodyPr>
            <a:normAutofit fontScale="90000"/>
          </a:bodyPr>
          <a:lstStyle/>
          <a:p>
            <a:r>
              <a:rPr lang="en-US" dirty="0"/>
              <a:t>Market Studies – Demand Estimate and Analysis</a:t>
            </a:r>
            <a:br>
              <a:rPr lang="en-US" dirty="0"/>
            </a:br>
            <a:br>
              <a:rPr lang="en-US" dirty="0"/>
            </a:br>
            <a:endParaRPr lang="en-US" dirty="0"/>
          </a:p>
        </p:txBody>
      </p:sp>
      <p:sp>
        <p:nvSpPr>
          <p:cNvPr id="3" name="Content Placeholder 2">
            <a:extLst>
              <a:ext uri="{FF2B5EF4-FFF2-40B4-BE49-F238E27FC236}">
                <a16:creationId xmlns:a16="http://schemas.microsoft.com/office/drawing/2014/main" id="{20A24980-292B-E1AB-3D16-5F415E7FBE02}"/>
              </a:ext>
            </a:extLst>
          </p:cNvPr>
          <p:cNvSpPr>
            <a:spLocks noGrp="1"/>
          </p:cNvSpPr>
          <p:nvPr>
            <p:ph idx="1"/>
          </p:nvPr>
        </p:nvSpPr>
        <p:spPr>
          <a:xfrm>
            <a:off x="677334" y="1750939"/>
            <a:ext cx="8596668" cy="4805110"/>
          </a:xfrm>
        </p:spPr>
        <p:txBody>
          <a:bodyPr>
            <a:normAutofit/>
          </a:bodyPr>
          <a:lstStyle/>
          <a:p>
            <a:r>
              <a:rPr lang="en-US" dirty="0"/>
              <a:t>The evaluation of Net Demand and Effective Demand should take into consideration:</a:t>
            </a:r>
          </a:p>
          <a:p>
            <a:pPr marL="800100" lvl="1" indent="-342900">
              <a:buFont typeface="+mj-lt"/>
              <a:buAutoNum type="arabicPeriod"/>
            </a:pPr>
            <a:r>
              <a:rPr lang="en-US" dirty="0"/>
              <a:t>The current and anticipated supply/demand conditions in the overall rental market;</a:t>
            </a:r>
          </a:p>
          <a:p>
            <a:pPr marL="800100" lvl="1" indent="-342900">
              <a:buFont typeface="+mj-lt"/>
              <a:buAutoNum type="arabicPeriod"/>
            </a:pPr>
            <a:r>
              <a:rPr lang="en-US" dirty="0"/>
              <a:t>The potential depth of the market of income-eligible households in comparison to the number of units at the proposed rents; and</a:t>
            </a:r>
          </a:p>
          <a:p>
            <a:pPr marL="800100" lvl="1" indent="-342900">
              <a:buFont typeface="+mj-lt"/>
              <a:buAutoNum type="arabicPeriod"/>
            </a:pPr>
            <a:r>
              <a:rPr lang="en-US" dirty="0"/>
              <a:t>The marketability of the proposed units considering the project's amenities, rents, and location relative to comparable and competitive projects and other available housing options.</a:t>
            </a:r>
          </a:p>
          <a:p>
            <a:pPr lvl="1"/>
            <a:endParaRPr lang="en-US" dirty="0"/>
          </a:p>
          <a:p>
            <a:endParaRPr lang="en-US" dirty="0"/>
          </a:p>
          <a:p>
            <a:pPr lvl="1"/>
            <a:endParaRPr lang="en-US" dirty="0"/>
          </a:p>
          <a:p>
            <a:endParaRPr lang="en-US" dirty="0"/>
          </a:p>
          <a:p>
            <a:endParaRPr lang="en-US" dirty="0"/>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219925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1C43-4849-539E-7454-809173444C59}"/>
              </a:ext>
            </a:extLst>
          </p:cNvPr>
          <p:cNvSpPr>
            <a:spLocks noGrp="1"/>
          </p:cNvSpPr>
          <p:nvPr>
            <p:ph type="title"/>
          </p:nvPr>
        </p:nvSpPr>
        <p:spPr>
          <a:xfrm>
            <a:off x="677334" y="609600"/>
            <a:ext cx="8596668" cy="740636"/>
          </a:xfrm>
        </p:spPr>
        <p:txBody>
          <a:bodyPr>
            <a:normAutofit fontScale="90000"/>
          </a:bodyPr>
          <a:lstStyle/>
          <a:p>
            <a:r>
              <a:rPr lang="en-US" dirty="0"/>
              <a:t>Questions?</a:t>
            </a:r>
            <a:br>
              <a:rPr lang="en-US" dirty="0"/>
            </a:br>
            <a:br>
              <a:rPr lang="en-US" dirty="0"/>
            </a:br>
            <a:endParaRPr lang="en-US" dirty="0"/>
          </a:p>
        </p:txBody>
      </p:sp>
      <p:pic>
        <p:nvPicPr>
          <p:cNvPr id="1026" name="Picture 2" descr="ELA EPG Logo">
            <a:extLst>
              <a:ext uri="{FF2B5EF4-FFF2-40B4-BE49-F238E27FC236}">
                <a16:creationId xmlns:a16="http://schemas.microsoft.com/office/drawing/2014/main" id="{A779C491-9494-DC91-8986-455F806D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729" y="2254593"/>
            <a:ext cx="4994207" cy="28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5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6934-B6D5-FBF7-65D5-D1A92989B7B6}"/>
              </a:ext>
            </a:extLst>
          </p:cNvPr>
          <p:cNvSpPr>
            <a:spLocks noGrp="1"/>
          </p:cNvSpPr>
          <p:nvPr>
            <p:ph type="title"/>
          </p:nvPr>
        </p:nvSpPr>
        <p:spPr>
          <a:xfrm>
            <a:off x="677333" y="609600"/>
            <a:ext cx="8757223" cy="1320800"/>
          </a:xfrm>
        </p:spPr>
        <p:txBody>
          <a:bodyPr/>
          <a:lstStyle/>
          <a:p>
            <a:r>
              <a:rPr lang="en-US" dirty="0"/>
              <a:t>221(d)(4) Appraisal General Requirements cont. </a:t>
            </a:r>
          </a:p>
        </p:txBody>
      </p:sp>
      <p:sp>
        <p:nvSpPr>
          <p:cNvPr id="3" name="Content Placeholder 2">
            <a:extLst>
              <a:ext uri="{FF2B5EF4-FFF2-40B4-BE49-F238E27FC236}">
                <a16:creationId xmlns:a16="http://schemas.microsoft.com/office/drawing/2014/main" id="{82E584D2-FC92-70C7-B93D-49B8359EFDE0}"/>
              </a:ext>
            </a:extLst>
          </p:cNvPr>
          <p:cNvSpPr>
            <a:spLocks noGrp="1"/>
          </p:cNvSpPr>
          <p:nvPr>
            <p:ph idx="1"/>
          </p:nvPr>
        </p:nvSpPr>
        <p:spPr>
          <a:xfrm>
            <a:off x="677333" y="2075131"/>
            <a:ext cx="8596668" cy="3880773"/>
          </a:xfrm>
        </p:spPr>
        <p:txBody>
          <a:bodyPr/>
          <a:lstStyle/>
          <a:p>
            <a:pPr marL="0" indent="0">
              <a:buNone/>
            </a:pPr>
            <a:r>
              <a:rPr lang="en-US" b="1" dirty="0"/>
              <a:t>Substantial Rehabilitation </a:t>
            </a:r>
          </a:p>
          <a:p>
            <a:pPr marL="285750" lvl="1">
              <a:buFont typeface="Arial" panose="020B0604020202020204" pitchFamily="34" charset="0"/>
              <a:buChar char="•"/>
            </a:pPr>
            <a:r>
              <a:rPr lang="en-US" sz="1800" dirty="0"/>
              <a:t>Requires an as-is value to be completed by the appraiser</a:t>
            </a:r>
          </a:p>
          <a:p>
            <a:pPr marL="285750" lvl="1">
              <a:buFont typeface="Arial" panose="020B0604020202020204" pitchFamily="34" charset="0"/>
              <a:buChar char="•"/>
            </a:pPr>
            <a:r>
              <a:rPr lang="en-US" sz="1800" dirty="0"/>
              <a:t>Uses the income capitalization and direct sales comparison approaches</a:t>
            </a:r>
          </a:p>
          <a:p>
            <a:pPr marL="285750" lvl="1">
              <a:buFont typeface="Arial" panose="020B0604020202020204" pitchFamily="34" charset="0"/>
              <a:buChar char="•"/>
            </a:pPr>
            <a:r>
              <a:rPr lang="en-US" sz="1800" dirty="0"/>
              <a:t>If the project is occupied, the primary approach to determine the as-is value is generally the income approach</a:t>
            </a:r>
          </a:p>
          <a:p>
            <a:pPr marL="285750" lvl="1">
              <a:buFont typeface="Arial" panose="020B0604020202020204" pitchFamily="34" charset="0"/>
              <a:buChar char="•"/>
            </a:pPr>
            <a:r>
              <a:rPr lang="en-US" sz="1800" dirty="0"/>
              <a:t>If the project is unoccupied the appraiser may rely more heavily on the sales comparison and/or cost approaches to determine a value</a:t>
            </a:r>
          </a:p>
          <a:p>
            <a:pPr marL="285750" lvl="1">
              <a:buFont typeface="Arial" panose="020B0604020202020204" pitchFamily="34" charset="0"/>
              <a:buChar char="•"/>
            </a:pPr>
            <a:r>
              <a:rPr lang="en-US" sz="1800" dirty="0"/>
              <a:t>As-is value may not be based on post-rehab projected income</a:t>
            </a:r>
          </a:p>
          <a:p>
            <a:pPr marL="685800" lvl="2">
              <a:buFont typeface="Arial" panose="020B0604020202020204" pitchFamily="34" charset="0"/>
              <a:buChar char="•"/>
            </a:pPr>
            <a:r>
              <a:rPr lang="en-US" sz="1600" dirty="0"/>
              <a:t>Must be the as-is value based on property operations/condition today</a:t>
            </a:r>
          </a:p>
          <a:p>
            <a:pPr marL="457200" lvl="1" indent="0">
              <a:buNone/>
            </a:pPr>
            <a:endParaRPr lang="en-US" dirty="0"/>
          </a:p>
        </p:txBody>
      </p:sp>
    </p:spTree>
    <p:extLst>
      <p:ext uri="{BB962C8B-B14F-4D97-AF65-F5344CB8AC3E}">
        <p14:creationId xmlns:p14="http://schemas.microsoft.com/office/powerpoint/2010/main" val="181578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791C-263F-59DB-9544-31C804149995}"/>
              </a:ext>
            </a:extLst>
          </p:cNvPr>
          <p:cNvSpPr>
            <a:spLocks noGrp="1"/>
          </p:cNvSpPr>
          <p:nvPr>
            <p:ph type="title"/>
          </p:nvPr>
        </p:nvSpPr>
        <p:spPr>
          <a:xfrm>
            <a:off x="677334" y="609600"/>
            <a:ext cx="8808498" cy="774819"/>
          </a:xfrm>
        </p:spPr>
        <p:txBody>
          <a:bodyPr/>
          <a:lstStyle/>
          <a:p>
            <a:r>
              <a:rPr lang="en-US" dirty="0"/>
              <a:t>221(d)(4) Market Analysis In The Appraisal</a:t>
            </a:r>
          </a:p>
        </p:txBody>
      </p:sp>
      <p:sp>
        <p:nvSpPr>
          <p:cNvPr id="3" name="Content Placeholder 2">
            <a:extLst>
              <a:ext uri="{FF2B5EF4-FFF2-40B4-BE49-F238E27FC236}">
                <a16:creationId xmlns:a16="http://schemas.microsoft.com/office/drawing/2014/main" id="{955CB080-9E26-F203-0E8B-7513AA9F7746}"/>
              </a:ext>
            </a:extLst>
          </p:cNvPr>
          <p:cNvSpPr>
            <a:spLocks noGrp="1"/>
          </p:cNvSpPr>
          <p:nvPr>
            <p:ph idx="1"/>
          </p:nvPr>
        </p:nvSpPr>
        <p:spPr>
          <a:xfrm>
            <a:off x="677334" y="1488613"/>
            <a:ext cx="8596668" cy="3880773"/>
          </a:xfrm>
        </p:spPr>
        <p:txBody>
          <a:bodyPr/>
          <a:lstStyle/>
          <a:p>
            <a:r>
              <a:rPr lang="en-US" dirty="0"/>
              <a:t>Analysis must determine overall feasibility and demand for new housing units</a:t>
            </a:r>
          </a:p>
          <a:p>
            <a:r>
              <a:rPr lang="en-US" dirty="0"/>
              <a:t>Level D Analysis</a:t>
            </a:r>
          </a:p>
          <a:p>
            <a:pPr lvl="1"/>
            <a:r>
              <a:rPr lang="en-US" dirty="0"/>
              <a:t>Location Description</a:t>
            </a:r>
          </a:p>
          <a:p>
            <a:pPr lvl="1"/>
            <a:r>
              <a:rPr lang="en-US" dirty="0"/>
              <a:t>Demand Analysis</a:t>
            </a:r>
          </a:p>
          <a:p>
            <a:pPr lvl="1"/>
            <a:r>
              <a:rPr lang="en-US" dirty="0"/>
              <a:t>Competitive Supply Analysis</a:t>
            </a:r>
          </a:p>
          <a:p>
            <a:pPr marL="342900" lvl="1" indent="-342900"/>
            <a:r>
              <a:rPr lang="en-US" sz="1800" dirty="0"/>
              <a:t>As-Is and Post-Rehab Rent Analysis</a:t>
            </a:r>
          </a:p>
          <a:p>
            <a:pPr marL="342900" lvl="1" indent="-342900"/>
            <a:r>
              <a:rPr lang="en-US" sz="1800" dirty="0"/>
              <a:t>For projects &gt;=90% Section 8 a market study is not required so the market analysis comes from the appraisal</a:t>
            </a:r>
          </a:p>
        </p:txBody>
      </p:sp>
    </p:spTree>
    <p:extLst>
      <p:ext uri="{BB962C8B-B14F-4D97-AF65-F5344CB8AC3E}">
        <p14:creationId xmlns:p14="http://schemas.microsoft.com/office/powerpoint/2010/main" val="215368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4B6D-C62F-D066-C502-669C3A41651A}"/>
              </a:ext>
            </a:extLst>
          </p:cNvPr>
          <p:cNvSpPr>
            <a:spLocks noGrp="1"/>
          </p:cNvSpPr>
          <p:nvPr>
            <p:ph type="title"/>
          </p:nvPr>
        </p:nvSpPr>
        <p:spPr>
          <a:xfrm>
            <a:off x="0" y="344681"/>
            <a:ext cx="9588381" cy="714998"/>
          </a:xfrm>
        </p:spPr>
        <p:txBody>
          <a:bodyPr/>
          <a:lstStyle/>
          <a:p>
            <a:r>
              <a:rPr lang="en-US" dirty="0"/>
              <a:t>221(d)(4) Acceptable Vacancy by Project Type </a:t>
            </a:r>
          </a:p>
        </p:txBody>
      </p:sp>
      <p:graphicFrame>
        <p:nvGraphicFramePr>
          <p:cNvPr id="4" name="Table 4">
            <a:extLst>
              <a:ext uri="{FF2B5EF4-FFF2-40B4-BE49-F238E27FC236}">
                <a16:creationId xmlns:a16="http://schemas.microsoft.com/office/drawing/2014/main" id="{9806943F-EFB8-DE1C-0AC0-CD1F5C4761F5}"/>
              </a:ext>
            </a:extLst>
          </p:cNvPr>
          <p:cNvGraphicFramePr>
            <a:graphicFrameLocks noGrp="1"/>
          </p:cNvGraphicFramePr>
          <p:nvPr>
            <p:ph idx="1"/>
            <p:extLst>
              <p:ext uri="{D42A27DB-BD31-4B8C-83A1-F6EECF244321}">
                <p14:modId xmlns:p14="http://schemas.microsoft.com/office/powerpoint/2010/main" val="1824732146"/>
              </p:ext>
            </p:extLst>
          </p:nvPr>
        </p:nvGraphicFramePr>
        <p:xfrm>
          <a:off x="532413" y="1324600"/>
          <a:ext cx="8596311" cy="466344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805103381"/>
                    </a:ext>
                  </a:extLst>
                </a:gridCol>
                <a:gridCol w="2865437">
                  <a:extLst>
                    <a:ext uri="{9D8B030D-6E8A-4147-A177-3AD203B41FA5}">
                      <a16:colId xmlns:a16="http://schemas.microsoft.com/office/drawing/2014/main" val="1881785577"/>
                    </a:ext>
                  </a:extLst>
                </a:gridCol>
                <a:gridCol w="2865437">
                  <a:extLst>
                    <a:ext uri="{9D8B030D-6E8A-4147-A177-3AD203B41FA5}">
                      <a16:colId xmlns:a16="http://schemas.microsoft.com/office/drawing/2014/main" val="4159356678"/>
                    </a:ext>
                  </a:extLst>
                </a:gridCol>
              </a:tblGrid>
              <a:tr h="312117">
                <a:tc>
                  <a:txBody>
                    <a:bodyPr/>
                    <a:lstStyle/>
                    <a:p>
                      <a:pPr algn="ctr"/>
                      <a:r>
                        <a:rPr lang="en-US" sz="1600" dirty="0"/>
                        <a:t>3%</a:t>
                      </a:r>
                    </a:p>
                  </a:txBody>
                  <a:tcPr/>
                </a:tc>
                <a:tc>
                  <a:txBody>
                    <a:bodyPr/>
                    <a:lstStyle/>
                    <a:p>
                      <a:pPr algn="ctr"/>
                      <a:r>
                        <a:rPr lang="en-US" sz="1600" dirty="0"/>
                        <a:t>5%</a:t>
                      </a:r>
                    </a:p>
                  </a:txBody>
                  <a:tcPr/>
                </a:tc>
                <a:tc>
                  <a:txBody>
                    <a:bodyPr/>
                    <a:lstStyle/>
                    <a:p>
                      <a:pPr algn="ctr"/>
                      <a:r>
                        <a:rPr lang="en-US" sz="1600" dirty="0"/>
                        <a:t>7%</a:t>
                      </a:r>
                    </a:p>
                  </a:txBody>
                  <a:tcPr/>
                </a:tc>
                <a:extLst>
                  <a:ext uri="{0D108BD9-81ED-4DB2-BD59-A6C34878D82A}">
                    <a16:rowId xmlns:a16="http://schemas.microsoft.com/office/drawing/2014/main" val="1487447664"/>
                  </a:ext>
                </a:extLst>
              </a:tr>
              <a:tr h="2809052">
                <a:tc>
                  <a:txBody>
                    <a:bodyPr/>
                    <a:lstStyle/>
                    <a:p>
                      <a:r>
                        <a:rPr lang="en-US" sz="1600" dirty="0"/>
                        <a:t>Properties with HAP contracts that cover 90% or more of the units. </a:t>
                      </a:r>
                    </a:p>
                  </a:txBody>
                  <a:tcPr/>
                </a:tc>
                <a:tc>
                  <a:txBody>
                    <a:bodyPr/>
                    <a:lstStyle/>
                    <a:p>
                      <a:r>
                        <a:rPr lang="en-US" sz="1600" dirty="0"/>
                        <a:t>Properties meeting at least minimum LIIHTC Set Aside Requirements:</a:t>
                      </a:r>
                    </a:p>
                    <a:p>
                      <a:pPr marL="285750" indent="-285750">
                        <a:buFont typeface="Arial" panose="020B0604020202020204" pitchFamily="34" charset="0"/>
                        <a:buChar char="•"/>
                      </a:pPr>
                      <a:r>
                        <a:rPr lang="en-US" sz="1600" dirty="0"/>
                        <a:t>20% set aside at 50% median income,</a:t>
                      </a:r>
                    </a:p>
                    <a:p>
                      <a:pPr marL="285750" indent="-285750">
                        <a:buFont typeface="Arial" panose="020B0604020202020204" pitchFamily="34" charset="0"/>
                        <a:buChar char="•"/>
                      </a:pPr>
                      <a:r>
                        <a:rPr lang="en-US" sz="1600" dirty="0"/>
                        <a:t>40% units set aside at 60% median income, or</a:t>
                      </a:r>
                    </a:p>
                    <a:p>
                      <a:pPr marL="285750" indent="-285750">
                        <a:buFont typeface="Arial" panose="020B0604020202020204" pitchFamily="34" charset="0"/>
                        <a:buChar char="•"/>
                      </a:pPr>
                      <a:r>
                        <a:rPr lang="en-US" sz="1600" dirty="0"/>
                        <a:t>Income averaging 40% of the units at 60% AMI. </a:t>
                      </a:r>
                    </a:p>
                    <a:p>
                      <a:pPr marL="285750" indent="-285750">
                        <a:buFont typeface="Arial" panose="020B0604020202020204" pitchFamily="34" charset="0"/>
                        <a:buChar char="•"/>
                      </a:pPr>
                      <a:endParaRPr lang="en-US" sz="16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Attainable tax credit rents at least 10% below market</a:t>
                      </a:r>
                    </a:p>
                  </a:txBody>
                  <a:tcPr/>
                </a:tc>
                <a:tc>
                  <a:txBody>
                    <a:bodyPr/>
                    <a:lstStyle/>
                    <a:p>
                      <a:pPr algn="ctr"/>
                      <a:r>
                        <a:rPr lang="en-US" sz="1600" dirty="0"/>
                        <a:t>Market Rate Project</a:t>
                      </a:r>
                    </a:p>
                  </a:txBody>
                  <a:tcPr/>
                </a:tc>
                <a:extLst>
                  <a:ext uri="{0D108BD9-81ED-4DB2-BD59-A6C34878D82A}">
                    <a16:rowId xmlns:a16="http://schemas.microsoft.com/office/drawing/2014/main" val="1241436243"/>
                  </a:ext>
                </a:extLst>
              </a:tr>
              <a:tr h="1220093">
                <a:tc>
                  <a:txBody>
                    <a:bodyPr/>
                    <a:lstStyle/>
                    <a:p>
                      <a:endParaRPr lang="en-US" sz="1600" dirty="0"/>
                    </a:p>
                  </a:txBody>
                  <a:tcPr/>
                </a:tc>
                <a:tc>
                  <a:txBody>
                    <a:bodyPr/>
                    <a:lstStyle/>
                    <a:p>
                      <a:r>
                        <a:rPr lang="en-US" sz="1600" dirty="0"/>
                        <a:t>Properties with a section 8 HAP contract that covers 10%-89.99% of the units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LIHTC Properties with any percentage of units set aside but without a 10% discount to Market</a:t>
                      </a:r>
                    </a:p>
                    <a:p>
                      <a:pPr algn="ctr"/>
                      <a:endParaRPr lang="en-US" sz="1600" dirty="0"/>
                    </a:p>
                  </a:txBody>
                  <a:tcPr/>
                </a:tc>
                <a:extLst>
                  <a:ext uri="{0D108BD9-81ED-4DB2-BD59-A6C34878D82A}">
                    <a16:rowId xmlns:a16="http://schemas.microsoft.com/office/drawing/2014/main" val="270077238"/>
                  </a:ext>
                </a:extLst>
              </a:tr>
            </a:tbl>
          </a:graphicData>
        </a:graphic>
      </p:graphicFrame>
      <p:sp>
        <p:nvSpPr>
          <p:cNvPr id="3" name="TextBox 2">
            <a:extLst>
              <a:ext uri="{FF2B5EF4-FFF2-40B4-BE49-F238E27FC236}">
                <a16:creationId xmlns:a16="http://schemas.microsoft.com/office/drawing/2014/main" id="{D5BC14A7-FB24-7B1B-3F15-8F8C1C24C26A}"/>
              </a:ext>
            </a:extLst>
          </p:cNvPr>
          <p:cNvSpPr txBox="1"/>
          <p:nvPr/>
        </p:nvSpPr>
        <p:spPr>
          <a:xfrm>
            <a:off x="532413" y="6016240"/>
            <a:ext cx="7851011" cy="646331"/>
          </a:xfrm>
          <a:prstGeom prst="rect">
            <a:avLst/>
          </a:prstGeom>
          <a:noFill/>
        </p:spPr>
        <p:txBody>
          <a:bodyPr wrap="square" rtlCol="0">
            <a:spAutoFit/>
          </a:bodyPr>
          <a:lstStyle/>
          <a:p>
            <a:pPr marL="285750" indent="-285750">
              <a:buFont typeface="Arial" panose="020B0604020202020204" pitchFamily="34" charset="0"/>
              <a:buChar char="•"/>
            </a:pPr>
            <a:r>
              <a:rPr lang="en-US" dirty="0"/>
              <a:t>Note that these are the minimums for underwritten vacancy, appraisers can deviate from these with support from the market</a:t>
            </a:r>
          </a:p>
        </p:txBody>
      </p:sp>
    </p:spTree>
    <p:extLst>
      <p:ext uri="{BB962C8B-B14F-4D97-AF65-F5344CB8AC3E}">
        <p14:creationId xmlns:p14="http://schemas.microsoft.com/office/powerpoint/2010/main" val="416487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718B-7262-F1DD-3907-FEC3D171B6D5}"/>
              </a:ext>
            </a:extLst>
          </p:cNvPr>
          <p:cNvSpPr>
            <a:spLocks noGrp="1"/>
          </p:cNvSpPr>
          <p:nvPr>
            <p:ph type="title"/>
          </p:nvPr>
        </p:nvSpPr>
        <p:spPr>
          <a:xfrm>
            <a:off x="676977" y="413047"/>
            <a:ext cx="8596668" cy="1320800"/>
          </a:xfrm>
        </p:spPr>
        <p:txBody>
          <a:bodyPr/>
          <a:lstStyle/>
          <a:p>
            <a:r>
              <a:rPr lang="en-US" dirty="0"/>
              <a:t>Commercial Space Income Limitations</a:t>
            </a:r>
          </a:p>
        </p:txBody>
      </p:sp>
      <p:graphicFrame>
        <p:nvGraphicFramePr>
          <p:cNvPr id="5" name="Table 5">
            <a:extLst>
              <a:ext uri="{FF2B5EF4-FFF2-40B4-BE49-F238E27FC236}">
                <a16:creationId xmlns:a16="http://schemas.microsoft.com/office/drawing/2014/main" id="{A7019856-84C8-245F-193B-3E8559EBC17A}"/>
              </a:ext>
            </a:extLst>
          </p:cNvPr>
          <p:cNvGraphicFramePr>
            <a:graphicFrameLocks noGrp="1"/>
          </p:cNvGraphicFramePr>
          <p:nvPr>
            <p:ph idx="1"/>
            <p:extLst>
              <p:ext uri="{D42A27DB-BD31-4B8C-83A1-F6EECF244321}">
                <p14:modId xmlns:p14="http://schemas.microsoft.com/office/powerpoint/2010/main" val="3093574285"/>
              </p:ext>
            </p:extLst>
          </p:nvPr>
        </p:nvGraphicFramePr>
        <p:xfrm>
          <a:off x="677334" y="1219656"/>
          <a:ext cx="8596311" cy="165608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3492872327"/>
                    </a:ext>
                  </a:extLst>
                </a:gridCol>
                <a:gridCol w="2865437">
                  <a:extLst>
                    <a:ext uri="{9D8B030D-6E8A-4147-A177-3AD203B41FA5}">
                      <a16:colId xmlns:a16="http://schemas.microsoft.com/office/drawing/2014/main" val="3028928935"/>
                    </a:ext>
                  </a:extLst>
                </a:gridCol>
                <a:gridCol w="2865437">
                  <a:extLst>
                    <a:ext uri="{9D8B030D-6E8A-4147-A177-3AD203B41FA5}">
                      <a16:colId xmlns:a16="http://schemas.microsoft.com/office/drawing/2014/main" val="3741607574"/>
                    </a:ext>
                  </a:extLst>
                </a:gridCol>
              </a:tblGrid>
              <a:tr h="370840">
                <a:tc>
                  <a:txBody>
                    <a:bodyPr/>
                    <a:lstStyle/>
                    <a:p>
                      <a:endParaRPr lang="en-US"/>
                    </a:p>
                  </a:txBody>
                  <a:tcPr/>
                </a:tc>
                <a:tc>
                  <a:txBody>
                    <a:bodyPr/>
                    <a:lstStyle/>
                    <a:p>
                      <a:r>
                        <a:rPr lang="en-US" dirty="0"/>
                        <a:t>Maximum Allowable Percentage of Total Rental Area</a:t>
                      </a:r>
                    </a:p>
                  </a:txBody>
                  <a:tcPr/>
                </a:tc>
                <a:tc>
                  <a:txBody>
                    <a:bodyPr/>
                    <a:lstStyle/>
                    <a:p>
                      <a:r>
                        <a:rPr lang="en-US" dirty="0"/>
                        <a:t>Maximum Allowable Percentage of EGI</a:t>
                      </a:r>
                    </a:p>
                  </a:txBody>
                  <a:tcPr/>
                </a:tc>
                <a:extLst>
                  <a:ext uri="{0D108BD9-81ED-4DB2-BD59-A6C34878D82A}">
                    <a16:rowId xmlns:a16="http://schemas.microsoft.com/office/drawing/2014/main" val="978392523"/>
                  </a:ext>
                </a:extLst>
              </a:tr>
              <a:tr h="370840">
                <a:tc>
                  <a:txBody>
                    <a:bodyPr/>
                    <a:lstStyle/>
                    <a:p>
                      <a:r>
                        <a:rPr lang="en-US" dirty="0"/>
                        <a:t>221(d)(4)</a:t>
                      </a:r>
                    </a:p>
                  </a:txBody>
                  <a:tcPr/>
                </a:tc>
                <a:tc>
                  <a:txBody>
                    <a:bodyPr/>
                    <a:lstStyle/>
                    <a:p>
                      <a:r>
                        <a:rPr lang="en-US" dirty="0"/>
                        <a:t>25%</a:t>
                      </a:r>
                    </a:p>
                  </a:txBody>
                  <a:tcPr/>
                </a:tc>
                <a:tc>
                  <a:txBody>
                    <a:bodyPr/>
                    <a:lstStyle/>
                    <a:p>
                      <a:r>
                        <a:rPr lang="en-US" dirty="0"/>
                        <a:t>15%</a:t>
                      </a:r>
                    </a:p>
                  </a:txBody>
                  <a:tcPr/>
                </a:tc>
                <a:extLst>
                  <a:ext uri="{0D108BD9-81ED-4DB2-BD59-A6C34878D82A}">
                    <a16:rowId xmlns:a16="http://schemas.microsoft.com/office/drawing/2014/main" val="2911319359"/>
                  </a:ext>
                </a:extLst>
              </a:tr>
              <a:tr h="370840">
                <a:tc>
                  <a:txBody>
                    <a:bodyPr/>
                    <a:lstStyle/>
                    <a:p>
                      <a:r>
                        <a:rPr lang="en-US" dirty="0"/>
                        <a:t>223(f)</a:t>
                      </a:r>
                    </a:p>
                  </a:txBody>
                  <a:tcPr/>
                </a:tc>
                <a:tc>
                  <a:txBody>
                    <a:bodyPr/>
                    <a:lstStyle/>
                    <a:p>
                      <a:r>
                        <a:rPr lang="en-US" dirty="0"/>
                        <a:t>25%</a:t>
                      </a:r>
                    </a:p>
                  </a:txBody>
                  <a:tcPr/>
                </a:tc>
                <a:tc>
                  <a:txBody>
                    <a:bodyPr/>
                    <a:lstStyle/>
                    <a:p>
                      <a:r>
                        <a:rPr lang="en-US" dirty="0"/>
                        <a:t>20%</a:t>
                      </a:r>
                    </a:p>
                  </a:txBody>
                  <a:tcPr/>
                </a:tc>
                <a:extLst>
                  <a:ext uri="{0D108BD9-81ED-4DB2-BD59-A6C34878D82A}">
                    <a16:rowId xmlns:a16="http://schemas.microsoft.com/office/drawing/2014/main" val="930373791"/>
                  </a:ext>
                </a:extLst>
              </a:tr>
            </a:tbl>
          </a:graphicData>
        </a:graphic>
      </p:graphicFrame>
      <p:sp>
        <p:nvSpPr>
          <p:cNvPr id="6" name="TextBox 5">
            <a:extLst>
              <a:ext uri="{FF2B5EF4-FFF2-40B4-BE49-F238E27FC236}">
                <a16:creationId xmlns:a16="http://schemas.microsoft.com/office/drawing/2014/main" id="{CF453E7E-67CF-453D-9170-3745FBAA19DF}"/>
              </a:ext>
            </a:extLst>
          </p:cNvPr>
          <p:cNvSpPr txBox="1"/>
          <p:nvPr/>
        </p:nvSpPr>
        <p:spPr>
          <a:xfrm>
            <a:off x="676977" y="2928156"/>
            <a:ext cx="8596311"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HUD may entertain a waiver for commercial income and space limitations per MAP Guide Section 7.7.13 so long as the amount does not reflect a property that is primarily commercial rather than residential. Examples include:</a:t>
            </a:r>
          </a:p>
          <a:p>
            <a:pPr marL="742950" lvl="1" indent="-285750">
              <a:buFont typeface="Arial" panose="020B0604020202020204" pitchFamily="34" charset="0"/>
              <a:buChar char="•"/>
            </a:pPr>
            <a:r>
              <a:rPr lang="en-US" sz="1600" dirty="0"/>
              <a:t>A long term lease with a credit worthy tenant, such as a government agency or a large well established business,</a:t>
            </a:r>
          </a:p>
          <a:p>
            <a:pPr marL="742950" lvl="1" indent="-285750">
              <a:buFont typeface="Arial" panose="020B0604020202020204" pitchFamily="34" charset="0"/>
              <a:buChar char="•"/>
            </a:pPr>
            <a:r>
              <a:rPr lang="en-US" sz="1600" dirty="0"/>
              <a:t>A multi-tenant commercial space where most of the tenants have a long history of occupancy (5 or more years) and full occupancy of this space is not needed to provide break even cash flow for the project, or</a:t>
            </a:r>
          </a:p>
          <a:p>
            <a:pPr marL="742950" lvl="1" indent="-285750">
              <a:buFont typeface="Arial" panose="020B0604020202020204" pitchFamily="34" charset="0"/>
              <a:buChar char="•"/>
            </a:pPr>
            <a:r>
              <a:rPr lang="en-US" sz="1600" dirty="0"/>
              <a:t>There is substantial Borrower equity and/or local government funds that mitigate risk. </a:t>
            </a:r>
          </a:p>
          <a:p>
            <a:pPr marL="742950" lvl="1" indent="-285750">
              <a:buFont typeface="Arial" panose="020B0604020202020204" pitchFamily="34" charset="0"/>
              <a:buChar char="•"/>
            </a:pPr>
            <a:r>
              <a:rPr lang="en-US" sz="1600" dirty="0"/>
              <a:t>Existing section 223(f) projects with an established history of commercial income exceeding the 20% limitation, but less than or equal to 30%.</a:t>
            </a:r>
          </a:p>
          <a:p>
            <a:pPr marL="285750" lvl="1" indent="-285750">
              <a:buFont typeface="Arial" panose="020B0604020202020204" pitchFamily="34" charset="0"/>
              <a:buChar char="•"/>
            </a:pPr>
            <a:r>
              <a:rPr lang="en-US" sz="1600" dirty="0"/>
              <a:t>Section 220 eligible properties should use the Section 220 program rather than request a waiver</a:t>
            </a:r>
          </a:p>
          <a:p>
            <a:pPr marL="285750" lvl="1" indent="-285750">
              <a:buFont typeface="Arial" panose="020B0604020202020204" pitchFamily="34" charset="0"/>
              <a:buChar char="•"/>
            </a:pPr>
            <a:r>
              <a:rPr lang="en-US" sz="1600" dirty="0"/>
              <a:t>Parking is not considered commercial income if income is from residential tenants</a:t>
            </a:r>
          </a:p>
        </p:txBody>
      </p:sp>
    </p:spTree>
    <p:extLst>
      <p:ext uri="{BB962C8B-B14F-4D97-AF65-F5344CB8AC3E}">
        <p14:creationId xmlns:p14="http://schemas.microsoft.com/office/powerpoint/2010/main" val="194354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AE07-8008-2BDD-C643-CAD8C3624352}"/>
              </a:ext>
            </a:extLst>
          </p:cNvPr>
          <p:cNvSpPr>
            <a:spLocks noGrp="1"/>
          </p:cNvSpPr>
          <p:nvPr>
            <p:ph type="title"/>
          </p:nvPr>
        </p:nvSpPr>
        <p:spPr/>
        <p:txBody>
          <a:bodyPr/>
          <a:lstStyle/>
          <a:p>
            <a:r>
              <a:rPr lang="en-US" dirty="0"/>
              <a:t>Required HUD Forms on 221(d)(4)</a:t>
            </a:r>
          </a:p>
        </p:txBody>
      </p:sp>
      <p:sp>
        <p:nvSpPr>
          <p:cNvPr id="3" name="Content Placeholder 2">
            <a:extLst>
              <a:ext uri="{FF2B5EF4-FFF2-40B4-BE49-F238E27FC236}">
                <a16:creationId xmlns:a16="http://schemas.microsoft.com/office/drawing/2014/main" id="{E258F9B2-66EB-F8FF-169B-FCDDBABAB025}"/>
              </a:ext>
            </a:extLst>
          </p:cNvPr>
          <p:cNvSpPr>
            <a:spLocks noGrp="1"/>
          </p:cNvSpPr>
          <p:nvPr>
            <p:ph idx="1"/>
          </p:nvPr>
        </p:nvSpPr>
        <p:spPr>
          <a:xfrm>
            <a:off x="677334" y="1540042"/>
            <a:ext cx="8596668" cy="5093369"/>
          </a:xfrm>
        </p:spPr>
        <p:txBody>
          <a:bodyPr>
            <a:normAutofit/>
          </a:bodyPr>
          <a:lstStyle/>
          <a:p>
            <a:r>
              <a:rPr lang="en-US" dirty="0"/>
              <a:t>Market Rate</a:t>
            </a:r>
          </a:p>
          <a:p>
            <a:pPr lvl="1"/>
            <a:r>
              <a:rPr lang="en-US" dirty="0"/>
              <a:t>92273 (If Sub-Rehab, must include for both “As-Is” and “As-Complete” scenarios)</a:t>
            </a:r>
          </a:p>
          <a:p>
            <a:pPr lvl="1"/>
            <a:r>
              <a:rPr lang="en-US" dirty="0"/>
              <a:t>92274 (If Sub-Rehab, must include for both “As-Is” and “As-Complete” scenarios)</a:t>
            </a:r>
          </a:p>
          <a:p>
            <a:pPr lvl="1"/>
            <a:r>
              <a:rPr lang="en-US" dirty="0"/>
              <a:t>92264 (If Sub-Rehab, should include for both “As-Is” and “As-Complete” scenarios)</a:t>
            </a:r>
          </a:p>
          <a:p>
            <a:r>
              <a:rPr lang="en-US" dirty="0"/>
              <a:t>Affordable</a:t>
            </a:r>
          </a:p>
          <a:p>
            <a:pPr lvl="1"/>
            <a:r>
              <a:rPr lang="en-US" dirty="0"/>
              <a:t>92273 (If a project is undergoing a Mark up to Market and engages an RCS, the 92273-S8 is used, otherwise the standard 92273 applies) </a:t>
            </a:r>
          </a:p>
          <a:p>
            <a:pPr lvl="1"/>
            <a:r>
              <a:rPr lang="en-US" dirty="0"/>
              <a:t>92274 (same as above)</a:t>
            </a:r>
          </a:p>
          <a:p>
            <a:pPr lvl="1"/>
            <a:r>
              <a:rPr lang="en-US" dirty="0"/>
              <a:t>92264 (same as above)</a:t>
            </a:r>
          </a:p>
          <a:p>
            <a:pPr lvl="1"/>
            <a:r>
              <a:rPr lang="en-US" dirty="0"/>
              <a:t>92264-T (Both LIHTC and Bond Financing)</a:t>
            </a:r>
          </a:p>
          <a:p>
            <a:pPr lvl="1"/>
            <a:r>
              <a:rPr lang="en-US" dirty="0"/>
              <a:t>If RAD deal, use the CHAP (Commitment to Enter into a Housing Assistance Payments Contract) approved rents for both As-Is Valuation and As-Complete NOI</a:t>
            </a:r>
          </a:p>
          <a:p>
            <a:pPr lvl="1"/>
            <a:endParaRPr lang="en-US" dirty="0"/>
          </a:p>
          <a:p>
            <a:pPr lvl="1"/>
            <a:endParaRPr lang="en-US" dirty="0"/>
          </a:p>
        </p:txBody>
      </p:sp>
    </p:spTree>
    <p:extLst>
      <p:ext uri="{BB962C8B-B14F-4D97-AF65-F5344CB8AC3E}">
        <p14:creationId xmlns:p14="http://schemas.microsoft.com/office/powerpoint/2010/main" val="159712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83EC-7DE6-28BA-B971-A83A31C06691}"/>
              </a:ext>
            </a:extLst>
          </p:cNvPr>
          <p:cNvSpPr>
            <a:spLocks noGrp="1"/>
          </p:cNvSpPr>
          <p:nvPr>
            <p:ph type="title"/>
          </p:nvPr>
        </p:nvSpPr>
        <p:spPr>
          <a:xfrm>
            <a:off x="677334" y="609600"/>
            <a:ext cx="8596668" cy="774819"/>
          </a:xfrm>
        </p:spPr>
        <p:txBody>
          <a:bodyPr/>
          <a:lstStyle/>
          <a:p>
            <a:r>
              <a:rPr lang="en-US" dirty="0"/>
              <a:t>Valuing a 221(d)(4) - Operating Expenses</a:t>
            </a:r>
          </a:p>
        </p:txBody>
      </p:sp>
      <p:sp>
        <p:nvSpPr>
          <p:cNvPr id="3" name="Content Placeholder 2">
            <a:extLst>
              <a:ext uri="{FF2B5EF4-FFF2-40B4-BE49-F238E27FC236}">
                <a16:creationId xmlns:a16="http://schemas.microsoft.com/office/drawing/2014/main" id="{B4B07EA0-2073-9862-0CAD-5C320DA52C38}"/>
              </a:ext>
            </a:extLst>
          </p:cNvPr>
          <p:cNvSpPr>
            <a:spLocks noGrp="1"/>
          </p:cNvSpPr>
          <p:nvPr>
            <p:ph idx="1"/>
          </p:nvPr>
        </p:nvSpPr>
        <p:spPr>
          <a:xfrm>
            <a:off x="677334" y="1488613"/>
            <a:ext cx="8596668" cy="3880773"/>
          </a:xfrm>
        </p:spPr>
        <p:txBody>
          <a:bodyPr>
            <a:normAutofit lnSpcReduction="10000"/>
          </a:bodyPr>
          <a:lstStyle/>
          <a:p>
            <a:r>
              <a:rPr lang="en-US" dirty="0"/>
              <a:t>New Construction</a:t>
            </a:r>
          </a:p>
          <a:p>
            <a:pPr lvl="1"/>
            <a:r>
              <a:rPr lang="en-US" dirty="0"/>
              <a:t>Must be based on the market comparables</a:t>
            </a:r>
          </a:p>
          <a:p>
            <a:pPr lvl="1"/>
            <a:r>
              <a:rPr lang="en-US" dirty="0"/>
              <a:t>Expenses must reflect independent operations, not shared expenses from nearby projects</a:t>
            </a:r>
          </a:p>
          <a:p>
            <a:r>
              <a:rPr lang="en-US" dirty="0"/>
              <a:t>Sub-Rehab</a:t>
            </a:r>
          </a:p>
          <a:p>
            <a:pPr lvl="1"/>
            <a:r>
              <a:rPr lang="en-US" dirty="0"/>
              <a:t>Evaluates the nearby comparable projects along with the subject project’s past 3-year operating history</a:t>
            </a:r>
          </a:p>
          <a:p>
            <a:pPr lvl="1"/>
            <a:r>
              <a:rPr lang="en-US" dirty="0"/>
              <a:t>In the As-Complete Scenario:</a:t>
            </a:r>
          </a:p>
          <a:p>
            <a:pPr lvl="2"/>
            <a:r>
              <a:rPr lang="en-US" dirty="0"/>
              <a:t>The Appraiser will typically place more weight on the comparables for repairs and decorating given the project will be undergoing substantial rehabilitation</a:t>
            </a:r>
          </a:p>
          <a:p>
            <a:pPr lvl="2"/>
            <a:r>
              <a:rPr lang="en-US" dirty="0"/>
              <a:t>Appraisers will sometimes also place more weight on the comparables and/or give credit to properties that are completing energy efficiency upgrades that will reduce the landlord’s utility expense</a:t>
            </a:r>
          </a:p>
        </p:txBody>
      </p:sp>
    </p:spTree>
    <p:extLst>
      <p:ext uri="{BB962C8B-B14F-4D97-AF65-F5344CB8AC3E}">
        <p14:creationId xmlns:p14="http://schemas.microsoft.com/office/powerpoint/2010/main" val="7081638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765</TotalTime>
  <Words>5244</Words>
  <Application>Microsoft Office PowerPoint</Application>
  <PresentationFormat>Widescreen</PresentationFormat>
  <Paragraphs>389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Trebuchet MS</vt:lpstr>
      <vt:lpstr>Wingdings 3</vt:lpstr>
      <vt:lpstr>Facet</vt:lpstr>
      <vt:lpstr>Appraisals and Market Studies</vt:lpstr>
      <vt:lpstr>Guest Speaker – Nelson Pratt</vt:lpstr>
      <vt:lpstr>221(d)(4) Appraisal General Requirements</vt:lpstr>
      <vt:lpstr>221(d)(4) Appraisal General Requirements cont. </vt:lpstr>
      <vt:lpstr>221(d)(4) Market Analysis In The Appraisal</vt:lpstr>
      <vt:lpstr>221(d)(4) Acceptable Vacancy by Project Type </vt:lpstr>
      <vt:lpstr>Commercial Space Income Limitations</vt:lpstr>
      <vt:lpstr>Required HUD Forms on 221(d)(4)</vt:lpstr>
      <vt:lpstr>Valuing a 221(d)(4) - Operating Expenses</vt:lpstr>
      <vt:lpstr>Valuing an Affordable Project:  221(d)(4) Sub-Rehab and 223(f)   Income Approach</vt:lpstr>
      <vt:lpstr>Valuing a Market Rate Project: 221(d)(4) Sub-Rehab and 223(f) Income Approach</vt:lpstr>
      <vt:lpstr>Income Approach – Conclusions for Affordable and Market Rate 221(d)(4) Sub-Rehabs and 223(f) Refinances </vt:lpstr>
      <vt:lpstr>Replacement Cost Approach  221(d)(4) and 223(f) Refinances</vt:lpstr>
      <vt:lpstr>Sales Approach 221(d)(4) Sub-Rehab and 223(f) Refinances </vt:lpstr>
      <vt:lpstr>Tax Abatements, TIFs, and Other Tax Exemptions that may increase Market Value in the Income Approach  </vt:lpstr>
      <vt:lpstr>Market Studies – Overview</vt:lpstr>
      <vt:lpstr>Market Studies – Overview</vt:lpstr>
      <vt:lpstr>Market Studies – Overview</vt:lpstr>
      <vt:lpstr>Market Studies – Executive Summary</vt:lpstr>
      <vt:lpstr>Market Studies – Content</vt:lpstr>
      <vt:lpstr>Market Studies – Content</vt:lpstr>
      <vt:lpstr>Market Studies – Content (Elderly Projects)</vt:lpstr>
      <vt:lpstr>Market Studies – Forecast Period and Rents</vt:lpstr>
      <vt:lpstr>Market Studies – Description of the Proposed Project</vt:lpstr>
      <vt:lpstr>Market Studies – Description of the Proposed Project (cont.)</vt:lpstr>
      <vt:lpstr>Market Studies – Primary Market Area</vt:lpstr>
      <vt:lpstr>Market Studies – Economic Context</vt:lpstr>
      <vt:lpstr>Market Studies – Demographic Analysis </vt:lpstr>
      <vt:lpstr>Market Studies – Current Housing Market Conditions </vt:lpstr>
      <vt:lpstr>Market Studies – Current Housing Market Conditions (cont.) </vt:lpstr>
      <vt:lpstr>Market Studies – Rental Units in the Pipeline </vt:lpstr>
      <vt:lpstr>Market Studies – Rental Units in the Pipeline (cont.) </vt:lpstr>
      <vt:lpstr>Market Studies – Demand Estimate and Analysis  </vt:lpstr>
      <vt:lpstr>Market Studies – Demand Estimate and Analysis  </vt:lpstr>
      <vt:lpstr>Market Studies – Demand Estimate and Analysis  </vt:lpstr>
      <vt:lpstr>Questions?  </vt:lpstr>
    </vt:vector>
  </TitlesOfParts>
  <Company>ORIX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ELAEPG Back to Basics  Series</dc:title>
  <dc:creator>Herold, Sam</dc:creator>
  <cp:lastModifiedBy>Herold, Sam</cp:lastModifiedBy>
  <cp:revision>42</cp:revision>
  <dcterms:created xsi:type="dcterms:W3CDTF">2025-06-12T15:51:58Z</dcterms:created>
  <dcterms:modified xsi:type="dcterms:W3CDTF">2025-07-16T22:53:27Z</dcterms:modified>
</cp:coreProperties>
</file>